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0" r:id="rId18"/>
    <p:sldId id="281" r:id="rId1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9BF"/>
    <a:srgbClr val="C4ED7B"/>
    <a:srgbClr val="F1FCD8"/>
    <a:srgbClr val="FF5050"/>
    <a:srgbClr val="C9EFCA"/>
    <a:srgbClr val="FBFBAF"/>
    <a:srgbClr val="772AA2"/>
    <a:srgbClr val="FF3300"/>
    <a:srgbClr val="CC6600"/>
    <a:srgbClr val="33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826" y="-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91638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6C29E8-9F59-4A4F-BB59-334AC08489BB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HTTP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E3DC17-C7F7-4181-AB4D-57CE7E93795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HTTP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20B2C5-07FE-47FB-8602-2CD44400541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HTTP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4116CC-5ACE-426E-9ED7-C9746928A60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20080"/>
          </a:xfrm>
          <a:noFill/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4"/>
          </a:xfrm>
          <a:effectLst>
            <a:outerShdw blurRad="76200" dist="254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INTERNET / INTRANET </a:t>
            </a:r>
            <a:r>
              <a:rPr lang="fr-FR" dirty="0" smtClean="0">
                <a:sym typeface="Wingdings" pitchFamily="2" charset="2"/>
              </a:rPr>
              <a:t> PHP par : </a:t>
            </a:r>
            <a:r>
              <a:rPr lang="fr-FR" i="1" dirty="0" smtClean="0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43A48-61B2-4B87-BF17-789F57244D0B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HTTP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41377E-D117-4F56-8123-4DE094C5E60C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HTTP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29F75E-DE2A-45A9-BC66-8BF08D3F5CD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HTTP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C7BFB4-98B0-4E79-AEA6-6E461175EC0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HTTP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EC7C18-BE4C-4086-8860-AE64AA502BB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HTTP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D495EF-CB5B-4B57-BE77-30553FAE55DE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HTTP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F33767-ABDC-417A-ABB8-1B74C97AF19B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INTERNET / INTRANET </a:t>
            </a:r>
            <a:r>
              <a:rPr lang="fr-FR">
                <a:sym typeface="Wingdings" pitchFamily="2" charset="2"/>
              </a:rPr>
              <a:t> HTTP par : </a:t>
            </a:r>
            <a:r>
              <a:rPr lang="fr-FR" i="1">
                <a:sym typeface="Wingdings" pitchFamily="2" charset="2"/>
              </a:rPr>
              <a:t>A. DAAIF</a:t>
            </a:r>
            <a:endParaRPr lang="fr-FR" i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7E23EC-DB19-44AA-B46C-ABCDB9E1AEC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ond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27984" y="0"/>
            <a:ext cx="482396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r>
              <a:rPr lang="fr-FR" dirty="0" smtClean="0"/>
              <a:t>INTERNET / INTRANET </a:t>
            </a:r>
            <a:r>
              <a:rPr lang="fr-FR" dirty="0" smtClean="0">
                <a:sym typeface="Wingdings" pitchFamily="2" charset="2"/>
              </a:rPr>
              <a:t> PHP par : </a:t>
            </a:r>
            <a:r>
              <a:rPr lang="fr-FR" i="1" dirty="0" smtClean="0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546A895-EC4F-497A-9A09-25CB14D7F26B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4427984" y="1"/>
            <a:ext cx="4823966" cy="332656"/>
          </a:xfrm>
        </p:spPr>
        <p:txBody>
          <a:bodyPr/>
          <a:lstStyle/>
          <a:p>
            <a:r>
              <a:rPr lang="fr-FR" dirty="0"/>
              <a:t>INTERNET / INTRANET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 smtClean="0">
                <a:sym typeface="Wingdings" pitchFamily="2" charset="2"/>
              </a:rPr>
              <a:t>Apache </a:t>
            </a:r>
            <a:r>
              <a:rPr lang="fr-FR" dirty="0">
                <a:sym typeface="Wingdings" pitchFamily="2" charset="2"/>
              </a:rPr>
              <a:t>par : </a:t>
            </a:r>
            <a:r>
              <a:rPr lang="fr-FR" i="1" dirty="0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2"/>
                </a:solidFill>
              </a:rPr>
              <a:t>INTERNET </a:t>
            </a:r>
            <a:r>
              <a:rPr lang="fr-FR" b="1" dirty="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fr-FR" b="1" dirty="0" smtClean="0">
                <a:solidFill>
                  <a:schemeClr val="accent2"/>
                </a:solidFill>
                <a:sym typeface="Wingdings" pitchFamily="2" charset="2"/>
              </a:rPr>
              <a:t>PHP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74588"/>
            <a:ext cx="8229600" cy="5040560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  <a:p>
            <a:r>
              <a:rPr lang="fr-FR" dirty="0" smtClean="0"/>
              <a:t>Particularités du langage.</a:t>
            </a:r>
            <a:endParaRPr lang="fr-FR" dirty="0"/>
          </a:p>
          <a:p>
            <a:r>
              <a:rPr lang="fr-FR" dirty="0" smtClean="0"/>
              <a:t>Environnement d’exécution.</a:t>
            </a:r>
            <a:endParaRPr lang="fr-FR" dirty="0"/>
          </a:p>
          <a:p>
            <a:r>
              <a:rPr lang="fr-FR" dirty="0" smtClean="0"/>
              <a:t>Accès aux données (</a:t>
            </a:r>
            <a:r>
              <a:rPr lang="fr-FR" dirty="0" err="1" smtClean="0"/>
              <a:t>mysql</a:t>
            </a:r>
            <a:r>
              <a:rPr lang="fr-FR" dirty="0" smtClean="0"/>
              <a:t>)</a:t>
            </a:r>
          </a:p>
          <a:p>
            <a:pPr lvl="1"/>
            <a:r>
              <a:rPr lang="fr-FR" sz="2400" dirty="0" err="1" smtClean="0"/>
              <a:t>phpMyadmin</a:t>
            </a:r>
            <a:endParaRPr lang="fr-FR" sz="2400" dirty="0" smtClean="0"/>
          </a:p>
          <a:p>
            <a:pPr lvl="1"/>
            <a:r>
              <a:rPr lang="fr-FR" sz="2400" dirty="0" smtClean="0"/>
              <a:t>CRUD</a:t>
            </a:r>
            <a:endParaRPr lang="fr-FR" sz="2400" dirty="0"/>
          </a:p>
          <a:p>
            <a:r>
              <a:rPr lang="fr-FR" dirty="0" smtClean="0"/>
              <a:t>Concept d’application</a:t>
            </a:r>
          </a:p>
          <a:p>
            <a:pPr lvl="1"/>
            <a:r>
              <a:rPr lang="fr-FR" sz="2400" dirty="0" smtClean="0"/>
              <a:t>Sessions</a:t>
            </a:r>
          </a:p>
          <a:p>
            <a:pPr lvl="1"/>
            <a:r>
              <a:rPr lang="fr-FR" sz="2400" dirty="0" smtClean="0"/>
              <a:t>Cookies</a:t>
            </a:r>
            <a:endParaRPr lang="fr-FR" dirty="0"/>
          </a:p>
        </p:txBody>
      </p:sp>
      <p:pic>
        <p:nvPicPr>
          <p:cNvPr id="22530" name="Picture 2" descr="http://t2.gstatic.com/images?q=tbn:ANd9GcTJC5p0V5ECdEegKqNjPDUb2G6Kz1aMcxxELeEDF4G_DG-ACFkbr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4293096"/>
            <a:ext cx="2667000" cy="1714500"/>
          </a:xfrm>
          <a:prstGeom prst="rect">
            <a:avLst/>
          </a:prstGeom>
          <a:noFill/>
        </p:spPr>
      </p:pic>
      <p:pic>
        <p:nvPicPr>
          <p:cNvPr id="22532" name="Picture 4" descr="http://t2.gstatic.com/images?q=tbn:ANd9GcTWiuWwGg01s2VPOl9z_VrXpVWLgU4vJEUdAUYg7WX9e4ko_ZH2D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1628800"/>
            <a:ext cx="1905000" cy="180975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6948264" y="3429000"/>
            <a:ext cx="1883502" cy="4739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Rasmus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Lerdorf</a:t>
            </a:r>
            <a:endParaRPr lang="fr-F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- 1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INTERNET / INTRANET </a:t>
            </a:r>
            <a:r>
              <a:rPr lang="fr-FR" smtClean="0">
                <a:sym typeface="Wingdings" pitchFamily="2" charset="2"/>
              </a:rPr>
              <a:t> PHP par : </a:t>
            </a:r>
            <a:r>
              <a:rPr lang="fr-FR" i="1" smtClean="0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395536" y="1678156"/>
            <a:ext cx="8460432" cy="3046988"/>
          </a:xfrm>
          <a:prstGeom prst="rect">
            <a:avLst/>
          </a:prstGeom>
          <a:solidFill>
            <a:srgbClr val="F1FCD8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fr-FR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// écriture dans l’entête de la réponse http</a:t>
            </a:r>
          </a:p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header("</a:t>
            </a:r>
            <a:r>
              <a:rPr lang="fr-FR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content-type:image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fr-FR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jpeg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"); ?&gt;</a:t>
            </a:r>
          </a:p>
          <a:p>
            <a:endParaRPr lang="fr-FR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// écriture dans le corps de la réponse http</a:t>
            </a:r>
          </a:p>
          <a:p>
            <a:r>
              <a:rPr lang="fr-FR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readfile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("images/monimage.jpg");</a:t>
            </a:r>
          </a:p>
          <a:p>
            <a:endParaRPr lang="fr-FR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4941168"/>
            <a:ext cx="8525440" cy="1677556"/>
          </a:xfrm>
          <a:prstGeom prst="rect">
            <a:avLst/>
          </a:prstGeom>
          <a:solidFill>
            <a:srgbClr val="C4ED7B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200" dirty="0" smtClean="0">
                <a:solidFill>
                  <a:schemeClr val="tx1"/>
                </a:solidFill>
              </a:rPr>
              <a:t>Il est important de noter que les données sont envoyées au fur et à mesure qu’elles sont générées. Il n’est pas donc sensé d’écrire dans l’entête après avoir commencé à écrire dans le corps.</a:t>
            </a:r>
          </a:p>
          <a:p>
            <a:r>
              <a:rPr lang="fr-FR" sz="2200" dirty="0" smtClean="0">
                <a:solidFill>
                  <a:schemeClr val="tx1"/>
                </a:solidFill>
              </a:rPr>
              <a:t>C’est une erreur commune à éviter. (Voir aussi les cookies)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1124744"/>
            <a:ext cx="3672408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tx1"/>
                </a:solidFill>
              </a:rPr>
              <a:t>GET  /image.php HTTP/1.1</a:t>
            </a:r>
            <a:endParaRPr lang="fr-FR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- 2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INTERNET / INTRANET </a:t>
            </a:r>
            <a:r>
              <a:rPr lang="fr-FR" smtClean="0">
                <a:sym typeface="Wingdings" pitchFamily="2" charset="2"/>
              </a:rPr>
              <a:t> PHP par : </a:t>
            </a:r>
            <a:r>
              <a:rPr lang="fr-FR" i="1" smtClean="0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395536" y="1678156"/>
            <a:ext cx="8460432" cy="3416320"/>
          </a:xfrm>
          <a:prstGeom prst="rect">
            <a:avLst/>
          </a:prstGeom>
          <a:solidFill>
            <a:srgbClr val="F1FCD8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fr-FR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&gt;…&lt;/</a:t>
            </a:r>
            <a:r>
              <a:rPr lang="fr-FR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&lt;h3&gt;Le contenu de la requête est :</a:t>
            </a:r>
          </a:p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&lt;b&gt; </a:t>
            </a:r>
            <a:r>
              <a:rPr lang="fr-FR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fr-FR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fr-FR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fr-FR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$_GET["var"] ?&gt;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&lt;/b&gt;</a:t>
            </a:r>
          </a:p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&lt;/h3&gt;</a:t>
            </a:r>
          </a:p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endParaRPr lang="fr-FR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5229200"/>
            <a:ext cx="8525440" cy="1389524"/>
          </a:xfrm>
          <a:prstGeom prst="rect">
            <a:avLst/>
          </a:prstGeom>
          <a:solidFill>
            <a:srgbClr val="C4ED7B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200" dirty="0" smtClean="0">
                <a:solidFill>
                  <a:schemeClr val="tx1"/>
                </a:solidFill>
              </a:rPr>
              <a:t>$_GET permet d’accéder aux paramètres d’URL. Ceux-ci peuvent être générés par un formulaire utilisant la méthode « </a:t>
            </a:r>
            <a:r>
              <a:rPr lang="fr-FR" sz="2200" b="1" dirty="0" err="1" smtClean="0">
                <a:solidFill>
                  <a:schemeClr val="tx1"/>
                </a:solidFill>
              </a:rPr>
              <a:t>get</a:t>
            </a:r>
            <a:r>
              <a:rPr lang="fr-FR" sz="2200" dirty="0" smtClean="0">
                <a:solidFill>
                  <a:schemeClr val="tx1"/>
                </a:solidFill>
              </a:rPr>
              <a:t> » ou directement définis dans un lien hypertexte.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1124744"/>
            <a:ext cx="5184576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tx1"/>
                </a:solidFill>
              </a:rPr>
              <a:t>GET  /index.php?</a:t>
            </a:r>
            <a:r>
              <a:rPr lang="fr-FR" sz="2000" b="1" dirty="0" smtClean="0">
                <a:solidFill>
                  <a:srgbClr val="C00000"/>
                </a:solidFill>
              </a:rPr>
              <a:t>var=value</a:t>
            </a:r>
            <a:r>
              <a:rPr lang="fr-FR" sz="2000" b="1" dirty="0" smtClean="0">
                <a:solidFill>
                  <a:schemeClr val="tx1"/>
                </a:solidFill>
              </a:rPr>
              <a:t> HTTP/1.1</a:t>
            </a:r>
            <a:endParaRPr lang="fr-FR" b="1" dirty="0" smtClean="0">
              <a:solidFill>
                <a:schemeClr val="tx1"/>
              </a:solidFill>
            </a:endParaRPr>
          </a:p>
        </p:txBody>
      </p:sp>
      <p:cxnSp>
        <p:nvCxnSpPr>
          <p:cNvPr id="26" name="Connecteur en arc 25"/>
          <p:cNvCxnSpPr/>
          <p:nvPr/>
        </p:nvCxnSpPr>
        <p:spPr>
          <a:xfrm rot="16200000" flipH="1">
            <a:off x="3455876" y="1592796"/>
            <a:ext cx="1656184" cy="1584176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>
                <a:alpha val="45000"/>
              </a:srgb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- 3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INTERNET / INTRANET </a:t>
            </a:r>
            <a:r>
              <a:rPr lang="fr-FR" smtClean="0">
                <a:sym typeface="Wingdings" pitchFamily="2" charset="2"/>
              </a:rPr>
              <a:t> PHP par : </a:t>
            </a:r>
            <a:r>
              <a:rPr lang="fr-FR" i="1" smtClean="0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395536" y="1678156"/>
            <a:ext cx="8460432" cy="3416320"/>
          </a:xfrm>
          <a:prstGeom prst="rect">
            <a:avLst/>
          </a:prstGeom>
          <a:solidFill>
            <a:srgbClr val="F1FCD8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fr-FR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&gt;…&lt;/</a:t>
            </a:r>
            <a:r>
              <a:rPr lang="fr-FR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&lt;h3&gt;Le contenu de la requête est :</a:t>
            </a:r>
          </a:p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&lt;b&gt; </a:t>
            </a:r>
            <a:r>
              <a:rPr lang="fr-FR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fr-FR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fr-FR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fr-FR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$_POST["var"] ?&gt;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&lt;/b&gt;</a:t>
            </a:r>
          </a:p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&lt;/h3&gt;</a:t>
            </a:r>
          </a:p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endParaRPr lang="fr-FR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5229200"/>
            <a:ext cx="8525440" cy="1389524"/>
          </a:xfrm>
          <a:prstGeom prst="rect">
            <a:avLst/>
          </a:prstGeom>
          <a:solidFill>
            <a:srgbClr val="C4ED7B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200" dirty="0" smtClean="0">
                <a:solidFill>
                  <a:schemeClr val="tx1"/>
                </a:solidFill>
              </a:rPr>
              <a:t>$_POST permet d’accéder aux paramètres  envoyés par un formulaire utilisant la méthode « </a:t>
            </a:r>
            <a:r>
              <a:rPr lang="fr-FR" sz="2200" b="1" dirty="0" smtClean="0">
                <a:solidFill>
                  <a:schemeClr val="tx1"/>
                </a:solidFill>
              </a:rPr>
              <a:t>post</a:t>
            </a:r>
            <a:r>
              <a:rPr lang="fr-FR" sz="2200" dirty="0" smtClean="0">
                <a:solidFill>
                  <a:schemeClr val="tx1"/>
                </a:solidFill>
              </a:rPr>
              <a:t> ». Dans le cas de la méthode « </a:t>
            </a:r>
            <a:r>
              <a:rPr lang="fr-FR" sz="2200" b="1" dirty="0" smtClean="0">
                <a:solidFill>
                  <a:schemeClr val="tx1"/>
                </a:solidFill>
              </a:rPr>
              <a:t>post</a:t>
            </a:r>
            <a:r>
              <a:rPr lang="fr-FR" sz="2200" dirty="0" smtClean="0">
                <a:solidFill>
                  <a:schemeClr val="tx1"/>
                </a:solidFill>
              </a:rPr>
              <a:t> », il est possible d’envoyer aussi des fichiers.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1124744"/>
            <a:ext cx="5184576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tx1"/>
                </a:solidFill>
              </a:rPr>
              <a:t>POST  /index.php  HTTP/1.1</a:t>
            </a:r>
            <a:endParaRPr lang="fr-FR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- 4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INTERNET / INTRANET </a:t>
            </a:r>
            <a:r>
              <a:rPr lang="fr-FR" smtClean="0">
                <a:sym typeface="Wingdings" pitchFamily="2" charset="2"/>
              </a:rPr>
              <a:t> PHP par : </a:t>
            </a:r>
            <a:r>
              <a:rPr lang="fr-FR" i="1" smtClean="0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395536" y="1678156"/>
            <a:ext cx="8460432" cy="2677656"/>
          </a:xfrm>
          <a:prstGeom prst="rect">
            <a:avLst/>
          </a:prstGeom>
          <a:solidFill>
            <a:srgbClr val="F1FCD8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fr-FR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&gt;…&lt;/</a:t>
            </a:r>
            <a:r>
              <a:rPr lang="fr-FR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&lt;h3&gt;Le contenu de $_SERVER est :&lt;/h3&gt;</a:t>
            </a:r>
          </a:p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</a:t>
            </a:r>
            <a:r>
              <a:rPr lang="fr-FR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fr-FR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fr-FR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print_r</a:t>
            </a:r>
            <a:r>
              <a:rPr lang="fr-FR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($_SERVER) ?&gt;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</a:t>
            </a:r>
            <a:r>
              <a:rPr lang="fr-FR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4581128"/>
            <a:ext cx="8525440" cy="2088232"/>
          </a:xfrm>
          <a:prstGeom prst="rect">
            <a:avLst/>
          </a:prstGeom>
          <a:solidFill>
            <a:srgbClr val="C4ED7B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200" b="1" dirty="0" smtClean="0">
                <a:solidFill>
                  <a:schemeClr val="tx1"/>
                </a:solidFill>
              </a:rPr>
              <a:t>$_SERVER </a:t>
            </a:r>
            <a:r>
              <a:rPr lang="fr-FR" sz="2200" dirty="0" smtClean="0">
                <a:solidFill>
                  <a:schemeClr val="tx1"/>
                </a:solidFill>
              </a:rPr>
              <a:t>contient des informations sur le client, le protocole de communication et le serveur.</a:t>
            </a:r>
            <a:r>
              <a:rPr lang="fr-FR" sz="2200" dirty="0" smtClean="0">
                <a:solidFill>
                  <a:srgbClr val="C00000"/>
                </a:solidFill>
              </a:rPr>
              <a:t> Elle présente un contexte particulier</a:t>
            </a:r>
            <a:r>
              <a:rPr lang="fr-FR" sz="2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fr-FR" sz="2200" dirty="0" smtClean="0">
                <a:solidFill>
                  <a:schemeClr val="tx1"/>
                </a:solidFill>
              </a:rPr>
              <a:t>La balise </a:t>
            </a:r>
            <a:r>
              <a:rPr lang="fr-FR" sz="2200" b="1" dirty="0" smtClean="0">
                <a:solidFill>
                  <a:schemeClr val="tx1"/>
                </a:solidFill>
              </a:rPr>
              <a:t>&lt;</a:t>
            </a:r>
            <a:r>
              <a:rPr lang="fr-FR" sz="2200" b="1" dirty="0" err="1" smtClean="0">
                <a:solidFill>
                  <a:schemeClr val="tx1"/>
                </a:solidFill>
              </a:rPr>
              <a:t>pre</a:t>
            </a:r>
            <a:r>
              <a:rPr lang="fr-FR" sz="2200" b="1" dirty="0" smtClean="0">
                <a:solidFill>
                  <a:schemeClr val="tx1"/>
                </a:solidFill>
              </a:rPr>
              <a:t>&gt; </a:t>
            </a:r>
            <a:r>
              <a:rPr lang="fr-FR" sz="2200" dirty="0" smtClean="0">
                <a:solidFill>
                  <a:schemeClr val="tx1"/>
                </a:solidFill>
              </a:rPr>
              <a:t>permet de préserver le format de sortie de la fonction « </a:t>
            </a:r>
            <a:r>
              <a:rPr lang="fr-FR" sz="2200" b="1" dirty="0" err="1" smtClean="0">
                <a:solidFill>
                  <a:schemeClr val="tx1"/>
                </a:solidFill>
              </a:rPr>
              <a:t>print_r</a:t>
            </a:r>
            <a:r>
              <a:rPr lang="fr-FR" sz="2200" b="1" dirty="0" smtClean="0">
                <a:solidFill>
                  <a:schemeClr val="tx1"/>
                </a:solidFill>
              </a:rPr>
              <a:t>() </a:t>
            </a:r>
            <a:r>
              <a:rPr lang="fr-FR" sz="2200" dirty="0" smtClean="0">
                <a:solidFill>
                  <a:schemeClr val="tx1"/>
                </a:solidFill>
              </a:rPr>
              <a:t>»;</a:t>
            </a:r>
          </a:p>
          <a:p>
            <a:r>
              <a:rPr lang="fr-FR" sz="2200" dirty="0" smtClean="0">
                <a:solidFill>
                  <a:schemeClr val="tx1"/>
                </a:solidFill>
              </a:rPr>
              <a:t>Ici, on imprime le contenu de la variable </a:t>
            </a:r>
            <a:r>
              <a:rPr lang="fr-FR" sz="2200" b="1" dirty="0" smtClean="0">
                <a:solidFill>
                  <a:schemeClr val="tx1"/>
                </a:solidFill>
              </a:rPr>
              <a:t>$_SERVER.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1124744"/>
            <a:ext cx="5184576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tx1"/>
                </a:solidFill>
              </a:rPr>
              <a:t>POST  /server.php HTTP/1.1</a:t>
            </a:r>
            <a:endParaRPr lang="fr-FR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– 4 (suite)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INTERNET / INTRANET </a:t>
            </a:r>
            <a:r>
              <a:rPr lang="fr-FR" smtClean="0">
                <a:sym typeface="Wingdings" pitchFamily="2" charset="2"/>
              </a:rPr>
              <a:t> PHP par : </a:t>
            </a:r>
            <a:r>
              <a:rPr lang="fr-FR" i="1" smtClean="0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395536" y="1678156"/>
            <a:ext cx="8460432" cy="276999"/>
          </a:xfrm>
          <a:prstGeom prst="rect">
            <a:avLst/>
          </a:prstGeom>
          <a:solidFill>
            <a:srgbClr val="F1FCD8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endParaRPr lang="fr-FR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1124744"/>
            <a:ext cx="5184576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tx1"/>
                </a:solidFill>
              </a:rPr>
              <a:t>Résultat affiché dans un navigateur.</a:t>
            </a:r>
            <a:endParaRPr lang="fr-FR" b="1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0626" r="13258"/>
          <a:stretch>
            <a:fillRect/>
          </a:stretch>
        </p:blipFill>
        <p:spPr bwMode="auto">
          <a:xfrm>
            <a:off x="395536" y="1693912"/>
            <a:ext cx="8460432" cy="490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395536" y="2519748"/>
            <a:ext cx="8424936" cy="144016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2825640"/>
            <a:ext cx="8424936" cy="144016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536" y="5116248"/>
            <a:ext cx="8424936" cy="144016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 smtClean="0">
              <a:solidFill>
                <a:schemeClr val="tx1"/>
              </a:solidFill>
            </a:endParaRPr>
          </a:p>
        </p:txBody>
      </p:sp>
      <p:sp>
        <p:nvSpPr>
          <p:cNvPr id="14" name="Légende encadrée 2 13"/>
          <p:cNvSpPr/>
          <p:nvPr/>
        </p:nvSpPr>
        <p:spPr>
          <a:xfrm>
            <a:off x="6300192" y="3356992"/>
            <a:ext cx="2304256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2013"/>
              <a:gd name="adj6" fmla="val -82467"/>
            </a:avLst>
          </a:prstGeom>
          <a:solidFill>
            <a:srgbClr val="FBFBA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</a:rPr>
              <a:t>Quel navigateur ?</a:t>
            </a:r>
          </a:p>
        </p:txBody>
      </p:sp>
      <p:sp>
        <p:nvSpPr>
          <p:cNvPr id="15" name="Légende encadrée 2 14"/>
          <p:cNvSpPr/>
          <p:nvPr/>
        </p:nvSpPr>
        <p:spPr>
          <a:xfrm>
            <a:off x="6372200" y="4149080"/>
            <a:ext cx="2304256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9486"/>
              <a:gd name="adj6" fmla="val -94905"/>
            </a:avLst>
          </a:prstGeom>
          <a:solidFill>
            <a:srgbClr val="FBFBA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</a:rPr>
              <a:t>Quel langue ?</a:t>
            </a:r>
          </a:p>
        </p:txBody>
      </p:sp>
      <p:sp>
        <p:nvSpPr>
          <p:cNvPr id="17" name="Légende encadrée 2 16"/>
          <p:cNvSpPr/>
          <p:nvPr/>
        </p:nvSpPr>
        <p:spPr>
          <a:xfrm>
            <a:off x="6372200" y="5661248"/>
            <a:ext cx="2304256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5984"/>
              <a:gd name="adj6" fmla="val -74767"/>
            </a:avLst>
          </a:prstGeom>
          <a:solidFill>
            <a:srgbClr val="FBFBA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</a:rPr>
              <a:t>D’où vient le client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- 5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INTERNET / INTRANET </a:t>
            </a:r>
            <a:r>
              <a:rPr lang="fr-FR" smtClean="0">
                <a:sym typeface="Wingdings" pitchFamily="2" charset="2"/>
              </a:rPr>
              <a:t> PHP par : </a:t>
            </a:r>
            <a:r>
              <a:rPr lang="fr-FR" i="1" smtClean="0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395536" y="1678156"/>
            <a:ext cx="8460432" cy="2677656"/>
          </a:xfrm>
          <a:prstGeom prst="rect">
            <a:avLst/>
          </a:prstGeom>
          <a:solidFill>
            <a:srgbClr val="F1FCD8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fr-FR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&gt;…&lt;/</a:t>
            </a:r>
            <a:r>
              <a:rPr lang="fr-FR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&lt;h3&gt;Le contenu de $_COOKIE est &lt;/h3&gt;</a:t>
            </a:r>
          </a:p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</a:t>
            </a:r>
            <a:r>
              <a:rPr lang="fr-FR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fr-FR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fr-FR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print_r</a:t>
            </a:r>
            <a:r>
              <a:rPr lang="fr-FR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($_COOKIE) ?&gt;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</a:t>
            </a:r>
            <a:r>
              <a:rPr lang="fr-FR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fr-FR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5" y="4653136"/>
            <a:ext cx="8475509" cy="2016224"/>
          </a:xfrm>
          <a:prstGeom prst="rect">
            <a:avLst/>
          </a:prstGeom>
          <a:solidFill>
            <a:srgbClr val="C4ED7B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900" dirty="0" smtClean="0">
                <a:solidFill>
                  <a:schemeClr val="tx1"/>
                </a:solidFill>
              </a:rPr>
              <a:t>A chaque requête, le navigateur envoie tous les </a:t>
            </a:r>
            <a:r>
              <a:rPr lang="fr-FR" sz="1900" b="1" dirty="0" smtClean="0">
                <a:solidFill>
                  <a:schemeClr val="tx1"/>
                </a:solidFill>
              </a:rPr>
              <a:t>cookies</a:t>
            </a:r>
            <a:r>
              <a:rPr lang="fr-FR" sz="1900" dirty="0" smtClean="0">
                <a:solidFill>
                  <a:schemeClr val="tx1"/>
                </a:solidFill>
              </a:rPr>
              <a:t> associés au domaine du site web. </a:t>
            </a:r>
            <a:r>
              <a:rPr lang="fr-FR" sz="1900" b="1" dirty="0" smtClean="0">
                <a:solidFill>
                  <a:schemeClr val="tx1"/>
                </a:solidFill>
              </a:rPr>
              <a:t>$_COOKIE </a:t>
            </a:r>
            <a:r>
              <a:rPr lang="fr-FR" sz="1900" dirty="0" smtClean="0">
                <a:solidFill>
                  <a:schemeClr val="tx1"/>
                </a:solidFill>
              </a:rPr>
              <a:t>contient tous ses </a:t>
            </a:r>
            <a:r>
              <a:rPr lang="fr-FR" sz="1900" b="1" dirty="0" smtClean="0">
                <a:solidFill>
                  <a:schemeClr val="tx1"/>
                </a:solidFill>
              </a:rPr>
              <a:t>cookies</a:t>
            </a:r>
            <a:r>
              <a:rPr lang="fr-FR" sz="1900" dirty="0" smtClean="0">
                <a:solidFill>
                  <a:schemeClr val="tx1"/>
                </a:solidFill>
              </a:rPr>
              <a:t>. </a:t>
            </a:r>
          </a:p>
          <a:p>
            <a:r>
              <a:rPr lang="fr-FR" sz="1900" dirty="0" smtClean="0">
                <a:solidFill>
                  <a:schemeClr val="tx1"/>
                </a:solidFill>
              </a:rPr>
              <a:t>Ici, on imprime le contenu de la variable </a:t>
            </a:r>
            <a:r>
              <a:rPr lang="fr-FR" sz="1900" b="1" dirty="0" smtClean="0">
                <a:solidFill>
                  <a:schemeClr val="tx1"/>
                </a:solidFill>
              </a:rPr>
              <a:t>$_COOKIE. </a:t>
            </a:r>
            <a:r>
              <a:rPr lang="fr-FR" sz="1900" dirty="0" smtClean="0">
                <a:solidFill>
                  <a:schemeClr val="tx1"/>
                </a:solidFill>
              </a:rPr>
              <a:t>Les cookies sont enregistrés dans le cache du navigateur. L’utilisateur pourra y accéder et les supprimer.</a:t>
            </a:r>
          </a:p>
          <a:p>
            <a:r>
              <a:rPr lang="fr-FR" sz="1900" dirty="0" smtClean="0">
                <a:solidFill>
                  <a:schemeClr val="tx1"/>
                </a:solidFill>
              </a:rPr>
              <a:t>Ici le domaine est « </a:t>
            </a:r>
            <a:r>
              <a:rPr lang="fr-FR" sz="1900" dirty="0" err="1" smtClean="0">
                <a:solidFill>
                  <a:schemeClr val="tx1"/>
                </a:solidFill>
              </a:rPr>
              <a:t>localhost</a:t>
            </a:r>
            <a:r>
              <a:rPr lang="fr-FR" sz="1900" dirty="0" smtClean="0">
                <a:solidFill>
                  <a:schemeClr val="tx1"/>
                </a:solidFill>
              </a:rPr>
              <a:t> » et  la variable </a:t>
            </a:r>
            <a:r>
              <a:rPr lang="fr-FR" sz="1900" b="1" dirty="0" smtClean="0">
                <a:solidFill>
                  <a:schemeClr val="tx1"/>
                </a:solidFill>
              </a:rPr>
              <a:t>$COOKIE </a:t>
            </a:r>
            <a:r>
              <a:rPr lang="fr-FR" sz="1900" dirty="0" smtClean="0">
                <a:solidFill>
                  <a:schemeClr val="tx1"/>
                </a:solidFill>
              </a:rPr>
              <a:t>est vide !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1124744"/>
            <a:ext cx="5184576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tx1"/>
                </a:solidFill>
              </a:rPr>
              <a:t>POST  /cookie.php HTTP/1.1</a:t>
            </a:r>
            <a:endParaRPr lang="fr-FR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– 5 (suite)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INTERNET / INTRANET </a:t>
            </a:r>
            <a:r>
              <a:rPr lang="fr-FR" smtClean="0">
                <a:sym typeface="Wingdings" pitchFamily="2" charset="2"/>
              </a:rPr>
              <a:t> PHP par : </a:t>
            </a:r>
            <a:r>
              <a:rPr lang="fr-FR" i="1" smtClean="0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395536" y="1678156"/>
            <a:ext cx="8460432" cy="2800767"/>
          </a:xfrm>
          <a:prstGeom prst="rect">
            <a:avLst/>
          </a:prstGeom>
          <a:solidFill>
            <a:srgbClr val="F1FCD8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fr-FR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fr-FR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fr-FR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setcookie</a:t>
            </a:r>
            <a:r>
              <a:rPr lang="fr-FR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monCookie</a:t>
            </a:r>
            <a:r>
              <a:rPr lang="fr-FR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fr-FR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maValeur</a:t>
            </a:r>
            <a:r>
              <a:rPr lang="fr-FR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") ?&gt;</a:t>
            </a:r>
            <a:endParaRPr lang="fr-FR" sz="2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fr-FR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fr-FR" sz="2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&gt;…&lt;/</a:t>
            </a:r>
            <a:r>
              <a:rPr lang="fr-FR" sz="2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fr-FR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r>
              <a:rPr lang="fr-FR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&lt;h3&gt;Le contenu de $_COOKIE est &lt;/h3&gt;</a:t>
            </a:r>
          </a:p>
          <a:p>
            <a:r>
              <a:rPr lang="fr-FR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2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2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</a:t>
            </a:r>
            <a:r>
              <a:rPr lang="fr-FR" sz="2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fr-FR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fr-FR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print_r</a:t>
            </a:r>
            <a:r>
              <a:rPr lang="fr-FR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($_COOKIE) ?&gt;</a:t>
            </a:r>
            <a:r>
              <a:rPr lang="fr-FR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sz="22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</a:t>
            </a:r>
            <a:r>
              <a:rPr lang="fr-FR" sz="2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fr-FR" sz="2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r>
              <a:rPr lang="fr-FR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5" y="4725144"/>
            <a:ext cx="8475509" cy="1900130"/>
          </a:xfrm>
          <a:prstGeom prst="rect">
            <a:avLst/>
          </a:prstGeom>
          <a:solidFill>
            <a:srgbClr val="C4ED7B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900" dirty="0" smtClean="0">
                <a:solidFill>
                  <a:schemeClr val="tx1"/>
                </a:solidFill>
              </a:rPr>
              <a:t>La première fois qu’on accède à cette page, le serveur va envoyer dans l’entête de sa réponse </a:t>
            </a:r>
            <a:r>
              <a:rPr lang="fr-FR" sz="1900" b="1" dirty="0" smtClean="0">
                <a:solidFill>
                  <a:schemeClr val="tx1"/>
                </a:solidFill>
              </a:rPr>
              <a:t>une entête http « set-cookie » </a:t>
            </a:r>
            <a:r>
              <a:rPr lang="fr-FR" sz="1900" dirty="0" smtClean="0">
                <a:solidFill>
                  <a:schemeClr val="tx1"/>
                </a:solidFill>
              </a:rPr>
              <a:t>qui inscrira le cookie dans le cache du navigateur. Cette fois-ci $_COOKIE est toujours vide.</a:t>
            </a:r>
          </a:p>
          <a:p>
            <a:r>
              <a:rPr lang="fr-FR" sz="1900" dirty="0" smtClean="0">
                <a:solidFill>
                  <a:schemeClr val="tx1"/>
                </a:solidFill>
              </a:rPr>
              <a:t>Toutes les requêtes suivantes vers le site enverront </a:t>
            </a:r>
            <a:r>
              <a:rPr lang="fr-FR" sz="1900" b="1" dirty="0" smtClean="0">
                <a:solidFill>
                  <a:schemeClr val="tx1"/>
                </a:solidFill>
              </a:rPr>
              <a:t>l’entête http « cookie » </a:t>
            </a:r>
            <a:r>
              <a:rPr lang="fr-FR" sz="1900" dirty="0" smtClean="0">
                <a:solidFill>
                  <a:schemeClr val="tx1"/>
                </a:solidFill>
              </a:rPr>
              <a:t>qui continent le nom et la valeur du cookie. 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1124744"/>
            <a:ext cx="5184576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tx1"/>
                </a:solidFill>
              </a:rPr>
              <a:t>POST  /cookie.php HTTP/1.1</a:t>
            </a:r>
            <a:endParaRPr lang="fr-FR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– 6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INTERNET / INTRANET </a:t>
            </a:r>
            <a:r>
              <a:rPr lang="fr-FR" smtClean="0">
                <a:sym typeface="Wingdings" pitchFamily="2" charset="2"/>
              </a:rPr>
              <a:t> PHP par : </a:t>
            </a:r>
            <a:r>
              <a:rPr lang="fr-FR" i="1" smtClean="0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395536" y="1678156"/>
            <a:ext cx="8460432" cy="3477875"/>
          </a:xfrm>
          <a:prstGeom prst="rect">
            <a:avLst/>
          </a:prstGeom>
          <a:solidFill>
            <a:srgbClr val="F1FCD8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&gt;…&lt;/</a:t>
            </a: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fr-FR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="post" 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action="upload.php" </a:t>
            </a:r>
          </a:p>
          <a:p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enctype</a:t>
            </a:r>
            <a:r>
              <a:rPr lang="fr-FR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fr-FR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multipart</a:t>
            </a:r>
            <a:r>
              <a:rPr lang="fr-FR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fr-FR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fr-FR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-data"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 </a:t>
            </a:r>
          </a:p>
          <a:p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&lt;input type="file" </a:t>
            </a: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="photo" /&gt;&lt;</a:t>
            </a: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Légende : &lt;input </a:t>
            </a: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legende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/&gt;&lt;</a:t>
            </a: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&lt;input type="</a:t>
            </a: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submit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  value="Envoyer" /&gt;</a:t>
            </a:r>
          </a:p>
          <a:p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fr-FR" sz="20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44963" y="5301208"/>
            <a:ext cx="8475509" cy="1396074"/>
          </a:xfrm>
          <a:prstGeom prst="rect">
            <a:avLst/>
          </a:prstGeom>
          <a:solidFill>
            <a:srgbClr val="C4ED7B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900" dirty="0" smtClean="0">
                <a:solidFill>
                  <a:schemeClr val="tx1"/>
                </a:solidFill>
              </a:rPr>
              <a:t>Le formulaire permet d’envoyer à l’aide de la méthode « post » des paramètres et des fichiers. L’attribut « </a:t>
            </a:r>
            <a:r>
              <a:rPr lang="fr-FR" sz="2000" b="1" dirty="0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2000" b="1" dirty="0" err="1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enctype</a:t>
            </a:r>
            <a:r>
              <a:rPr lang="fr-FR" sz="2000" b="1" dirty="0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="</a:t>
            </a:r>
            <a:r>
              <a:rPr lang="fr-FR" sz="2000" b="1" dirty="0" err="1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multipart</a:t>
            </a:r>
            <a:r>
              <a:rPr lang="fr-FR" sz="2000" b="1" dirty="0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/</a:t>
            </a:r>
            <a:r>
              <a:rPr lang="fr-FR" sz="2000" b="1" dirty="0" err="1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form</a:t>
            </a:r>
            <a:r>
              <a:rPr lang="fr-FR" sz="2000" b="1" dirty="0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-data"</a:t>
            </a:r>
            <a:r>
              <a:rPr lang="fr-FR" sz="2000" b="1" dirty="0" smtClean="0">
                <a:solidFill>
                  <a:schemeClr val="tx1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1900" dirty="0" smtClean="0">
                <a:solidFill>
                  <a:schemeClr val="tx1"/>
                </a:solidFill>
              </a:rPr>
              <a:t>» est obligatoire, il permet au serveur de savoir que des fichiers sont aussi envoyés dans la requête. Les données sont traitées par « </a:t>
            </a:r>
            <a:r>
              <a:rPr lang="fr-FR" sz="1900" b="1" dirty="0" smtClean="0">
                <a:solidFill>
                  <a:srgbClr val="C00000"/>
                </a:solidFill>
              </a:rPr>
              <a:t>upload.php</a:t>
            </a:r>
            <a:r>
              <a:rPr lang="fr-FR" sz="1900" dirty="0" smtClean="0">
                <a:solidFill>
                  <a:schemeClr val="tx1"/>
                </a:solidFill>
              </a:rPr>
              <a:t> »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1124744"/>
            <a:ext cx="5184576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tx1"/>
                </a:solidFill>
              </a:rPr>
              <a:t>GET  /photo.php HTTP/1.1</a:t>
            </a:r>
            <a:endParaRPr lang="fr-FR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– 6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INTERNET / INTRANET </a:t>
            </a:r>
            <a:r>
              <a:rPr lang="fr-FR" smtClean="0">
                <a:sym typeface="Wingdings" pitchFamily="2" charset="2"/>
              </a:rPr>
              <a:t> PHP par : </a:t>
            </a:r>
            <a:r>
              <a:rPr lang="fr-FR" i="1" smtClean="0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395536" y="1678156"/>
            <a:ext cx="8460432" cy="3170099"/>
          </a:xfrm>
          <a:prstGeom prst="rect">
            <a:avLst/>
          </a:prstGeom>
          <a:solidFill>
            <a:srgbClr val="F1FCD8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&gt;…&lt;/</a:t>
            </a: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&lt;h3&gt;Le contenu de $_FILES est : &lt;/h3&gt;</a:t>
            </a:r>
          </a:p>
          <a:p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0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</a:t>
            </a:r>
            <a:r>
              <a:rPr lang="fr-FR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fr-FR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fr-FR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print_r</a:t>
            </a:r>
            <a:r>
              <a:rPr lang="fr-FR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($_FILES) ?&gt;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sz="20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</a:t>
            </a:r>
            <a:r>
              <a:rPr lang="fr-FR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&lt;h3&gt;Le contenu de $_POST est : &lt;/h3&gt;</a:t>
            </a:r>
          </a:p>
          <a:p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0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</a:t>
            </a:r>
            <a:r>
              <a:rPr lang="fr-FR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fr-FR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fr-FR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print_r</a:t>
            </a:r>
            <a:r>
              <a:rPr lang="fr-FR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($_POST) ?&gt;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sz="20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</a:t>
            </a:r>
            <a:r>
              <a:rPr lang="fr-FR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fr-FR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endParaRPr lang="fr-FR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5" y="5013176"/>
            <a:ext cx="8475509" cy="1612098"/>
          </a:xfrm>
          <a:prstGeom prst="rect">
            <a:avLst/>
          </a:prstGeom>
          <a:solidFill>
            <a:srgbClr val="C4ED7B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900" dirty="0" smtClean="0">
                <a:solidFill>
                  <a:schemeClr val="tx1"/>
                </a:solidFill>
              </a:rPr>
              <a:t>Ici la variable </a:t>
            </a:r>
            <a:r>
              <a:rPr lang="fr-FR" sz="1900" b="1" dirty="0" smtClean="0">
                <a:solidFill>
                  <a:schemeClr val="tx1"/>
                </a:solidFill>
              </a:rPr>
              <a:t>$_POST </a:t>
            </a:r>
            <a:r>
              <a:rPr lang="fr-FR" sz="1900" dirty="0" smtClean="0">
                <a:solidFill>
                  <a:schemeClr val="tx1"/>
                </a:solidFill>
              </a:rPr>
              <a:t>permet d’accéder aux paramètres de la requête. </a:t>
            </a:r>
            <a:r>
              <a:rPr lang="fr-FR" sz="1900" b="1" dirty="0" smtClean="0">
                <a:solidFill>
                  <a:schemeClr val="tx1"/>
                </a:solidFill>
              </a:rPr>
              <a:t>$_FILES </a:t>
            </a:r>
            <a:r>
              <a:rPr lang="fr-FR" sz="1900" dirty="0" smtClean="0">
                <a:solidFill>
                  <a:schemeClr val="tx1"/>
                </a:solidFill>
              </a:rPr>
              <a:t>permet d’accéder aux fichiers téléchargés.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1124744"/>
            <a:ext cx="5184576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tx1"/>
                </a:solidFill>
              </a:rPr>
              <a:t>GET  /upload.php HTTP/1.1</a:t>
            </a:r>
            <a:endParaRPr lang="fr-FR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rganigramme : Stockage à accès direct 16"/>
          <p:cNvSpPr/>
          <p:nvPr/>
        </p:nvSpPr>
        <p:spPr>
          <a:xfrm rot="16200000">
            <a:off x="6043600" y="3757600"/>
            <a:ext cx="1628800" cy="4572000"/>
          </a:xfrm>
          <a:prstGeom prst="flowChartMagneticDru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36504"/>
          </a:xfrm>
        </p:spPr>
        <p:txBody>
          <a:bodyPr/>
          <a:lstStyle/>
          <a:p>
            <a:r>
              <a:rPr lang="fr-FR" sz="2800" dirty="0" smtClean="0"/>
              <a:t>Si l’extension du fichier  est « .</a:t>
            </a:r>
            <a:r>
              <a:rPr lang="fr-FR" sz="2800" dirty="0" err="1" smtClean="0"/>
              <a:t>php</a:t>
            </a:r>
            <a:r>
              <a:rPr lang="fr-FR" sz="2800" dirty="0" smtClean="0"/>
              <a:t> » le fichier est d’abord envoyé à l’interpréteur PHP.</a:t>
            </a:r>
            <a:endParaRPr lang="fr-FR" sz="2800" dirty="0"/>
          </a:p>
        </p:txBody>
      </p:sp>
      <p:sp>
        <p:nvSpPr>
          <p:cNvPr id="11" name="Rectangle 10"/>
          <p:cNvSpPr/>
          <p:nvPr/>
        </p:nvSpPr>
        <p:spPr>
          <a:xfrm>
            <a:off x="1979712" y="2924944"/>
            <a:ext cx="2880320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fr-FR" dirty="0" smtClean="0"/>
              <a:t>TCP (80)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INTERNET / INTRANET </a:t>
            </a:r>
            <a:r>
              <a:rPr lang="fr-FR" dirty="0" smtClean="0">
                <a:sym typeface="Wingdings" pitchFamily="2" charset="2"/>
              </a:rPr>
              <a:t> PHP  par : </a:t>
            </a:r>
            <a:r>
              <a:rPr lang="fr-FR" i="1" dirty="0" smtClean="0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611560" y="2636912"/>
            <a:ext cx="1440160" cy="2304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fr-FR" sz="2000" dirty="0" smtClean="0"/>
              <a:t>Browser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788024" y="2636912"/>
            <a:ext cx="1512168" cy="2304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fr-FR" sz="2000" dirty="0" smtClean="0"/>
              <a:t>Apache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2051720" y="4293096"/>
            <a:ext cx="2736304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051720" y="3717032"/>
            <a:ext cx="2736304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483768" y="33569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Réponse http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051720" y="38576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Get</a:t>
            </a:r>
            <a:r>
              <a:rPr lang="fr-FR" dirty="0" smtClean="0"/>
              <a:t> /index.</a:t>
            </a:r>
            <a:r>
              <a:rPr lang="fr-FR" dirty="0" smtClean="0">
                <a:solidFill>
                  <a:srgbClr val="FF5050"/>
                </a:solidFill>
              </a:rPr>
              <a:t>php</a:t>
            </a:r>
            <a:r>
              <a:rPr lang="fr-FR" dirty="0" smtClean="0"/>
              <a:t> HTTP/1.1</a:t>
            </a:r>
            <a:endParaRPr lang="fr-FR" dirty="0"/>
          </a:p>
        </p:txBody>
      </p:sp>
      <p:sp>
        <p:nvSpPr>
          <p:cNvPr id="14" name="Organigramme : Stockage à accès direct 13"/>
          <p:cNvSpPr/>
          <p:nvPr/>
        </p:nvSpPr>
        <p:spPr>
          <a:xfrm rot="16200000">
            <a:off x="4896036" y="5265204"/>
            <a:ext cx="1368152" cy="1584176"/>
          </a:xfrm>
          <a:prstGeom prst="flowChartMagneticDrum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48000"/>
                </a:schemeClr>
              </a:gs>
              <a:gs pos="35000">
                <a:schemeClr val="accent6">
                  <a:tint val="37000"/>
                  <a:satMod val="300000"/>
                  <a:alpha val="50000"/>
                </a:schemeClr>
              </a:gs>
              <a:gs pos="100000">
                <a:schemeClr val="accent6">
                  <a:tint val="15000"/>
                  <a:satMod val="350000"/>
                  <a:alpha val="45000"/>
                </a:schemeClr>
              </a:gs>
            </a:gsLst>
          </a:gradFill>
          <a:ln>
            <a:solidFill>
              <a:schemeClr val="accent6">
                <a:shade val="95000"/>
                <a:satMod val="105000"/>
                <a:alpha val="4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/>
          <p:nvPr/>
        </p:nvCxnSpPr>
        <p:spPr>
          <a:xfrm rot="5400000">
            <a:off x="4752020" y="5265204"/>
            <a:ext cx="648072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rot="16200000" flipV="1">
            <a:off x="5544902" y="5264410"/>
            <a:ext cx="648072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411760" y="580526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Répertoire de base ou répertoire racine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6948264" y="2636912"/>
            <a:ext cx="1512168" cy="2304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fr-FR" sz="2000" dirty="0" smtClean="0"/>
              <a:t>Interpréteur</a:t>
            </a:r>
          </a:p>
          <a:p>
            <a:pPr algn="ctr"/>
            <a:r>
              <a:rPr lang="fr-FR" sz="2000" dirty="0" smtClean="0"/>
              <a:t>PHP</a:t>
            </a:r>
            <a:endParaRPr lang="fr-FR" dirty="0"/>
          </a:p>
        </p:txBody>
      </p:sp>
      <p:cxnSp>
        <p:nvCxnSpPr>
          <p:cNvPr id="21" name="Connecteur droit 20"/>
          <p:cNvCxnSpPr/>
          <p:nvPr/>
        </p:nvCxnSpPr>
        <p:spPr>
          <a:xfrm>
            <a:off x="6300192" y="3717032"/>
            <a:ext cx="658169" cy="7475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6300192" y="4293096"/>
            <a:ext cx="658169" cy="747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rot="5400000">
            <a:off x="7057070" y="5265205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rot="16200000" flipV="1">
            <a:off x="7849952" y="5264411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rot="5400000" flipH="1" flipV="1">
            <a:off x="5544108" y="4617132"/>
            <a:ext cx="648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5868144" y="4293096"/>
            <a:ext cx="432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4788024" y="4283804"/>
            <a:ext cx="2880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rot="5400000" flipH="1" flipV="1">
            <a:off x="4716016" y="4653136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rot="10800000" flipV="1">
            <a:off x="4817328" y="3717031"/>
            <a:ext cx="1554873" cy="74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92892"/>
            <a:ext cx="8229600" cy="4536504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fr-FR" sz="2800" dirty="0" smtClean="0"/>
              <a:t>Quand l’interpréteur reçoit une page contenant des scripts PHP. Celui-ci sera interprété et le résultat sera retourné  au serveur web.</a:t>
            </a:r>
          </a:p>
          <a:p>
            <a:pPr>
              <a:spcBef>
                <a:spcPts val="2400"/>
              </a:spcBef>
            </a:pPr>
            <a:r>
              <a:rPr lang="fr-FR" sz="2800" dirty="0" smtClean="0"/>
              <a:t>Les scripts PHP sont entourés par les balises </a:t>
            </a:r>
            <a:r>
              <a:rPr lang="fr-FR" sz="2800" dirty="0" smtClean="0">
                <a:solidFill>
                  <a:srgbClr val="FF0000"/>
                </a:solidFill>
              </a:rPr>
              <a:t>&lt;?</a:t>
            </a:r>
            <a:r>
              <a:rPr lang="fr-FR" sz="2800" dirty="0" err="1" smtClean="0">
                <a:solidFill>
                  <a:srgbClr val="FF0000"/>
                </a:solidFill>
              </a:rPr>
              <a:t>php</a:t>
            </a:r>
            <a:r>
              <a:rPr lang="fr-FR" sz="2800" dirty="0" smtClean="0">
                <a:solidFill>
                  <a:srgbClr val="FF0000"/>
                </a:solidFill>
              </a:rPr>
              <a:t> </a:t>
            </a:r>
            <a:r>
              <a:rPr lang="fr-FR" sz="2800" dirty="0" smtClean="0"/>
              <a:t>et </a:t>
            </a:r>
            <a:r>
              <a:rPr lang="fr-FR" sz="2800" dirty="0" smtClean="0">
                <a:solidFill>
                  <a:srgbClr val="FF0000"/>
                </a:solidFill>
              </a:rPr>
              <a:t>?&gt;</a:t>
            </a:r>
          </a:p>
          <a:p>
            <a:pPr>
              <a:spcBef>
                <a:spcPts val="2400"/>
              </a:spcBef>
            </a:pPr>
            <a:r>
              <a:rPr lang="fr-FR" sz="2800" dirty="0" smtClean="0"/>
              <a:t>Il est possible d’utiliser </a:t>
            </a:r>
            <a:r>
              <a:rPr lang="fr-FR" sz="2800" dirty="0" smtClean="0">
                <a:solidFill>
                  <a:srgbClr val="FF0000"/>
                </a:solidFill>
              </a:rPr>
              <a:t>&lt;?</a:t>
            </a:r>
            <a:r>
              <a:rPr lang="fr-FR" sz="2800" dirty="0" smtClean="0"/>
              <a:t> Et </a:t>
            </a:r>
            <a:r>
              <a:rPr lang="fr-FR" sz="2800" dirty="0" smtClean="0">
                <a:solidFill>
                  <a:srgbClr val="FF0000"/>
                </a:solidFill>
              </a:rPr>
              <a:t>?&gt;</a:t>
            </a:r>
            <a:r>
              <a:rPr lang="fr-FR" sz="2800" dirty="0" smtClean="0"/>
              <a:t> mais c’est déconseillé.</a:t>
            </a: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INTERNET / INTRANET </a:t>
            </a:r>
            <a:r>
              <a:rPr lang="fr-FR" smtClean="0">
                <a:sym typeface="Wingdings" pitchFamily="2" charset="2"/>
              </a:rPr>
              <a:t> PHP par : </a:t>
            </a:r>
            <a:r>
              <a:rPr lang="fr-FR" i="1" smtClean="0">
                <a:sym typeface="Wingdings" pitchFamily="2" charset="2"/>
              </a:rPr>
              <a:t>A. DAAIF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de fonctionnement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INTERNET / INTRANET </a:t>
            </a:r>
            <a:r>
              <a:rPr lang="fr-FR" smtClean="0">
                <a:sym typeface="Wingdings" pitchFamily="2" charset="2"/>
              </a:rPr>
              <a:t> PHP par : </a:t>
            </a:r>
            <a:r>
              <a:rPr lang="fr-FR" i="1" smtClean="0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4572000" y="2348880"/>
            <a:ext cx="3672408" cy="259228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fr-FR" sz="2000" dirty="0" smtClean="0"/>
              <a:t>Interpréteur PHP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3923928" y="4509120"/>
            <a:ext cx="658169" cy="7475"/>
          </a:xfrm>
          <a:prstGeom prst="line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923928" y="2852936"/>
            <a:ext cx="658169" cy="7475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rot="5400000">
            <a:off x="5256870" y="5264410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rot="16200000" flipV="1">
            <a:off x="6625022" y="5264410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5576" y="2060848"/>
            <a:ext cx="3168352" cy="1728192"/>
          </a:xfrm>
          <a:prstGeom prst="rect">
            <a:avLst/>
          </a:prstGeom>
          <a:solidFill>
            <a:srgbClr val="FBFBA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Reçoit les informations sur le </a:t>
            </a:r>
            <a:r>
              <a:rPr lang="fr-FR" b="1" dirty="0" smtClean="0">
                <a:solidFill>
                  <a:srgbClr val="C00000"/>
                </a:solidFill>
              </a:rPr>
              <a:t>requête HTTP</a:t>
            </a:r>
          </a:p>
          <a:p>
            <a:pPr algn="ctr"/>
            <a:r>
              <a:rPr lang="fr-FR" b="1" dirty="0" smtClean="0">
                <a:solidFill>
                  <a:srgbClr val="C00000"/>
                </a:solidFill>
              </a:rPr>
              <a:t>+</a:t>
            </a:r>
          </a:p>
          <a:p>
            <a:pPr algn="ctr"/>
            <a:r>
              <a:rPr lang="fr-FR" b="1" dirty="0" smtClean="0">
                <a:solidFill>
                  <a:srgbClr val="C00000"/>
                </a:solidFill>
              </a:rPr>
              <a:t>La ressource demandé par la requête.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5576" y="4005064"/>
            <a:ext cx="3168352" cy="1080120"/>
          </a:xfrm>
          <a:prstGeom prst="rect">
            <a:avLst/>
          </a:prstGeom>
          <a:solidFill>
            <a:srgbClr val="FBFBA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Génère la </a:t>
            </a:r>
            <a:r>
              <a:rPr lang="fr-FR" b="1" dirty="0" smtClean="0">
                <a:solidFill>
                  <a:srgbClr val="C00000"/>
                </a:solidFill>
              </a:rPr>
              <a:t>réponse HTTP</a:t>
            </a:r>
          </a:p>
        </p:txBody>
      </p:sp>
      <p:sp>
        <p:nvSpPr>
          <p:cNvPr id="12" name="Ellipse 11"/>
          <p:cNvSpPr/>
          <p:nvPr/>
        </p:nvSpPr>
        <p:spPr>
          <a:xfrm>
            <a:off x="4644008" y="5544616"/>
            <a:ext cx="3384376" cy="1268760"/>
          </a:xfrm>
          <a:prstGeom prst="ellipse">
            <a:avLst/>
          </a:prstGeom>
          <a:solidFill>
            <a:srgbClr val="FBFBA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Accède aux ressources du système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24328" y="2996952"/>
            <a:ext cx="576064" cy="180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Bibliothèques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04248" y="2996952"/>
            <a:ext cx="576064" cy="180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Bibliothèques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59632" y="1484784"/>
            <a:ext cx="6984776" cy="504056"/>
          </a:xfrm>
          <a:prstGeom prst="rect">
            <a:avLst/>
          </a:prstGeom>
          <a:noFill/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>
                <a:solidFill>
                  <a:schemeClr val="tx1"/>
                </a:solidFill>
              </a:rPr>
              <a:t>Chaque requête  obéit à ce modèle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 smtClean="0"/>
              <a:t>Particularités de PHP - Les variables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Les variables en PHP commencent par </a:t>
            </a:r>
            <a:r>
              <a:rPr lang="fr-FR" sz="2400" dirty="0" smtClean="0">
                <a:solidFill>
                  <a:srgbClr val="C00000"/>
                </a:solidFill>
              </a:rPr>
              <a:t>$</a:t>
            </a:r>
            <a:endParaRPr lang="fr-FR" sz="2800" dirty="0" smtClean="0">
              <a:solidFill>
                <a:srgbClr val="C00000"/>
              </a:solidFill>
            </a:endParaRPr>
          </a:p>
          <a:p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  <a:p>
            <a:r>
              <a:rPr lang="fr-FR" sz="2400" dirty="0" smtClean="0"/>
              <a:t>Les variables ne sont pas typées.</a:t>
            </a:r>
          </a:p>
          <a:p>
            <a:r>
              <a:rPr lang="fr-FR" sz="2400" dirty="0" smtClean="0"/>
              <a:t>La valeur définit le type de la variable.</a:t>
            </a:r>
          </a:p>
          <a:p>
            <a:r>
              <a:rPr lang="fr-FR" sz="2400" dirty="0" smtClean="0"/>
              <a:t>Il n’y a pas de mot clé pour déclarer une variable.</a:t>
            </a: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INTERNET / INTRANET </a:t>
            </a:r>
            <a:r>
              <a:rPr lang="fr-FR" smtClean="0">
                <a:sym typeface="Wingdings" pitchFamily="2" charset="2"/>
              </a:rPr>
              <a:t> PHP par : </a:t>
            </a:r>
            <a:r>
              <a:rPr lang="fr-FR" i="1" smtClean="0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899592" y="2420888"/>
            <a:ext cx="7776864" cy="1938992"/>
          </a:xfrm>
          <a:prstGeom prst="rect">
            <a:avLst/>
          </a:prstGeom>
          <a:solidFill>
            <a:srgbClr val="F1FCD8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$a = 25; 	// entier</a:t>
            </a:r>
          </a:p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$b = "azerty"; // chaine de caractère</a:t>
            </a:r>
          </a:p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$c = </a:t>
            </a:r>
            <a:r>
              <a:rPr lang="fr-FR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 // </a:t>
            </a:r>
            <a:r>
              <a:rPr lang="fr-FR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booelen</a:t>
            </a:r>
            <a:endParaRPr lang="fr-FR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$d = </a:t>
            </a:r>
            <a:r>
              <a:rPr lang="fr-FR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("abc", 24)  // tableau</a:t>
            </a:r>
          </a:p>
          <a:p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$e = new </a:t>
            </a:r>
            <a:r>
              <a:rPr lang="fr-FR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MaClasse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   // Instanciation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 smtClean="0"/>
              <a:t>Particularités de PHP - Les types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50016"/>
            <a:ext cx="8229600" cy="4536504"/>
          </a:xfrm>
        </p:spPr>
        <p:txBody>
          <a:bodyPr/>
          <a:lstStyle/>
          <a:p>
            <a:r>
              <a:rPr lang="fr-FR" sz="2800" dirty="0" err="1" smtClean="0"/>
              <a:t>Boolean</a:t>
            </a:r>
            <a:r>
              <a:rPr lang="fr-FR" sz="2800" dirty="0" smtClean="0"/>
              <a:t>. </a:t>
            </a:r>
            <a:r>
              <a:rPr lang="fr-F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true</a:t>
            </a:r>
            <a:r>
              <a:rPr lang="fr-F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false</a:t>
            </a:r>
          </a:p>
          <a:p>
            <a:r>
              <a:rPr lang="fr-FR" sz="2800" dirty="0" smtClean="0"/>
              <a:t>Entier. </a:t>
            </a:r>
            <a:r>
              <a:rPr lang="fr-F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0, -10, 200</a:t>
            </a:r>
          </a:p>
          <a:p>
            <a:r>
              <a:rPr lang="fr-FR" sz="2800" dirty="0" smtClean="0"/>
              <a:t>Nombre à virgule flottante. </a:t>
            </a:r>
            <a:r>
              <a:rPr lang="fr-F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1.234, 0.23</a:t>
            </a:r>
          </a:p>
          <a:p>
            <a:r>
              <a:rPr lang="fr-FR" sz="2800" dirty="0" smtClean="0"/>
              <a:t>Chaînes de caractères </a:t>
            </a:r>
            <a:r>
              <a:rPr lang="fr-F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"ab", ‘abc'</a:t>
            </a:r>
          </a:p>
          <a:p>
            <a:r>
              <a:rPr lang="fr-FR" sz="2800" dirty="0" smtClean="0"/>
              <a:t>Tableaux 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$a[1], $b[3][0], $c['</a:t>
            </a:r>
            <a:r>
              <a:rPr lang="fr-F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key</a:t>
            </a:r>
            <a:r>
              <a:rPr lang="fr-F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']</a:t>
            </a:r>
          </a:p>
          <a:p>
            <a:r>
              <a:rPr lang="fr-FR" sz="2800" dirty="0" smtClean="0"/>
              <a:t>Objets </a:t>
            </a:r>
            <a:r>
              <a:rPr lang="fr-F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$a-&gt;</a:t>
            </a:r>
            <a:r>
              <a:rPr lang="fr-F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attrib</a:t>
            </a:r>
            <a:r>
              <a:rPr lang="fr-F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 $a-&gt;</a:t>
            </a:r>
            <a:r>
              <a:rPr lang="fr-F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method</a:t>
            </a:r>
            <a:r>
              <a:rPr lang="fr-F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fr-FR" sz="2800" dirty="0" smtClean="0"/>
              <a:t>Ressources </a:t>
            </a:r>
          </a:p>
          <a:p>
            <a:r>
              <a:rPr lang="fr-FR" sz="2800" dirty="0" err="1" smtClean="0"/>
              <a:t>Null</a:t>
            </a:r>
            <a:r>
              <a:rPr lang="fr-FR" sz="2800" dirty="0" smtClean="0"/>
              <a:t>. </a:t>
            </a:r>
            <a:r>
              <a:rPr lang="fr-F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signifie aucune valeur !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INTERNET / INTRANET </a:t>
            </a:r>
            <a:r>
              <a:rPr lang="fr-FR" smtClean="0">
                <a:sym typeface="Wingdings" pitchFamily="2" charset="2"/>
              </a:rPr>
              <a:t> PHP par : </a:t>
            </a:r>
            <a:r>
              <a:rPr lang="fr-FR" i="1" smtClean="0">
                <a:sym typeface="Wingdings" pitchFamily="2" charset="2"/>
              </a:rPr>
              <a:t>A. DAAIF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clés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INTERNET / INTRANET </a:t>
            </a:r>
            <a:r>
              <a:rPr lang="fr-FR" smtClean="0">
                <a:sym typeface="Wingdings" pitchFamily="2" charset="2"/>
              </a:rPr>
              <a:t> PHP par : </a:t>
            </a:r>
            <a:r>
              <a:rPr lang="fr-FR" i="1" smtClean="0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340768"/>
            <a:ext cx="8486078" cy="5336846"/>
          </a:xfrm>
          <a:prstGeom prst="rect">
            <a:avLst/>
          </a:prstGeom>
          <a:solidFill>
            <a:srgbClr val="F1FCD8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>
              <a:buNone/>
            </a:pPr>
            <a:r>
              <a:rPr lang="fr-FR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isset</a:t>
            </a:r>
            <a:r>
              <a:rPr lang="fr-FR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($a); 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si $a est définie</a:t>
            </a:r>
          </a:p>
          <a:p>
            <a:pPr>
              <a:buNone/>
            </a:pPr>
            <a:r>
              <a:rPr lang="fr-FR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unset</a:t>
            </a:r>
            <a:r>
              <a:rPr lang="fr-FR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($a); 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détruit la variable $a</a:t>
            </a:r>
          </a:p>
          <a:p>
            <a:pPr>
              <a:buNone/>
            </a:pPr>
            <a:r>
              <a:rPr lang="fr-FR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fr-FR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nset</a:t>
            </a:r>
            <a:r>
              <a:rPr lang="fr-FR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($b[5]) 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détruit un élément du tableau</a:t>
            </a:r>
          </a:p>
          <a:p>
            <a:pPr>
              <a:buNone/>
            </a:pPr>
            <a:r>
              <a:rPr lang="fr-FR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empty</a:t>
            </a:r>
            <a:r>
              <a:rPr lang="fr-FR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($c); 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si $c vide ou nulle </a:t>
            </a:r>
          </a:p>
          <a:p>
            <a:pPr>
              <a:buNone/>
            </a:pPr>
            <a:r>
              <a:rPr lang="fr-FR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count($d); 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le </a:t>
            </a:r>
            <a:r>
              <a:rPr lang="fr-FR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nbre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d’</a:t>
            </a:r>
            <a:r>
              <a:rPr lang="fr-FR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élm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du tableau</a:t>
            </a:r>
          </a:p>
          <a:p>
            <a:pPr>
              <a:buNone/>
            </a:pPr>
            <a:r>
              <a:rPr lang="fr-FR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fr-FR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("abc")  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retourne 3</a:t>
            </a:r>
          </a:p>
          <a:p>
            <a:pPr>
              <a:buNone/>
            </a:pP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/* tester les types */</a:t>
            </a:r>
          </a:p>
          <a:p>
            <a:pPr>
              <a:buNone/>
            </a:pPr>
            <a:r>
              <a:rPr lang="fr-FR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is_int</a:t>
            </a:r>
            <a:r>
              <a:rPr lang="fr-FR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($var); </a:t>
            </a:r>
            <a:r>
              <a:rPr lang="fr-FR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is_float</a:t>
            </a:r>
            <a:r>
              <a:rPr lang="fr-FR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($var);</a:t>
            </a:r>
            <a:r>
              <a:rPr lang="fr-FR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is_string</a:t>
            </a:r>
            <a:r>
              <a:rPr lang="fr-FR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($var);</a:t>
            </a:r>
          </a:p>
          <a:p>
            <a:pPr>
              <a:buNone/>
            </a:pPr>
            <a:r>
              <a:rPr lang="fr-FR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is_array</a:t>
            </a:r>
            <a:r>
              <a:rPr lang="fr-FR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($var);</a:t>
            </a:r>
            <a:r>
              <a:rPr lang="fr-FR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is_object</a:t>
            </a:r>
            <a:r>
              <a:rPr lang="fr-FR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($var);…</a:t>
            </a:r>
          </a:p>
          <a:p>
            <a:pPr>
              <a:buNone/>
            </a:pP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fr-FR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logging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valeur et types de variables</a:t>
            </a:r>
          </a:p>
          <a:p>
            <a:pPr>
              <a:buNone/>
            </a:pPr>
            <a:r>
              <a:rPr lang="fr-FR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var_dump</a:t>
            </a:r>
            <a:r>
              <a:rPr lang="fr-FR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($var)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// type et contenu</a:t>
            </a:r>
          </a:p>
          <a:p>
            <a:pPr>
              <a:buNone/>
            </a:pPr>
            <a:r>
              <a:rPr lang="fr-FR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print_r</a:t>
            </a:r>
            <a:r>
              <a:rPr lang="fr-FR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($var)  </a:t>
            </a:r>
            <a:r>
              <a:rPr lang="fr-F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affiche le tableau $var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 d’exécution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INTERNET / INTRANET </a:t>
            </a:r>
            <a:r>
              <a:rPr lang="fr-FR" smtClean="0">
                <a:sym typeface="Wingdings" pitchFamily="2" charset="2"/>
              </a:rPr>
              <a:t> PHP par : </a:t>
            </a:r>
            <a:r>
              <a:rPr lang="fr-FR" i="1" smtClean="0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2699793" y="1484784"/>
            <a:ext cx="6198880" cy="36004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fr-FR" sz="2000" dirty="0" smtClean="0"/>
              <a:t>Interpréteur PHP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051720" y="4365104"/>
            <a:ext cx="658169" cy="7475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051720" y="2197389"/>
            <a:ext cx="658169" cy="747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23528" y="1340768"/>
            <a:ext cx="1728192" cy="1728192"/>
          </a:xfrm>
          <a:prstGeom prst="rect">
            <a:avLst/>
          </a:prstGeom>
          <a:solidFill>
            <a:srgbClr val="FBFBA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Reçoit les informations sur la </a:t>
            </a:r>
            <a:r>
              <a:rPr lang="fr-FR" b="1" dirty="0" smtClean="0">
                <a:solidFill>
                  <a:srgbClr val="C00000"/>
                </a:solidFill>
              </a:rPr>
              <a:t>requête HTTP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3528" y="3501008"/>
            <a:ext cx="1728192" cy="1656184"/>
          </a:xfrm>
          <a:prstGeom prst="rect">
            <a:avLst/>
          </a:prstGeom>
          <a:solidFill>
            <a:srgbClr val="FBFBA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Génère la </a:t>
            </a:r>
            <a:r>
              <a:rPr lang="fr-FR" b="1" dirty="0" smtClean="0">
                <a:solidFill>
                  <a:srgbClr val="C00000"/>
                </a:solidFill>
              </a:rPr>
              <a:t>réponse HTTP</a:t>
            </a:r>
          </a:p>
        </p:txBody>
      </p:sp>
      <p:cxnSp>
        <p:nvCxnSpPr>
          <p:cNvPr id="16" name="Connecteur droit 15"/>
          <p:cNvCxnSpPr/>
          <p:nvPr/>
        </p:nvCxnSpPr>
        <p:spPr>
          <a:xfrm>
            <a:off x="2699792" y="2204864"/>
            <a:ext cx="540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915816" y="2420888"/>
            <a:ext cx="1008112" cy="648072"/>
          </a:xfrm>
          <a:prstGeom prst="rect">
            <a:avLst/>
          </a:prstGeom>
          <a:solidFill>
            <a:srgbClr val="F9C9B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$_GET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27984" y="2420888"/>
            <a:ext cx="1080120" cy="648072"/>
          </a:xfrm>
          <a:prstGeom prst="rect">
            <a:avLst/>
          </a:prstGeom>
          <a:solidFill>
            <a:srgbClr val="F9C9B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$_POST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91880" y="3284984"/>
            <a:ext cx="1440160" cy="648072"/>
          </a:xfrm>
          <a:prstGeom prst="rect">
            <a:avLst/>
          </a:prstGeom>
          <a:solidFill>
            <a:srgbClr val="F9C9B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$_COOKIE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652120" y="2420888"/>
            <a:ext cx="1440160" cy="648072"/>
          </a:xfrm>
          <a:prstGeom prst="rect">
            <a:avLst/>
          </a:prstGeom>
          <a:solidFill>
            <a:srgbClr val="F9C9B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$_SERVER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524328" y="2420888"/>
            <a:ext cx="1152128" cy="648072"/>
          </a:xfrm>
          <a:prstGeom prst="rect">
            <a:avLst/>
          </a:prstGeom>
          <a:solidFill>
            <a:srgbClr val="F9C9B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$_FILES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16216" y="3284984"/>
            <a:ext cx="1656184" cy="648072"/>
          </a:xfrm>
          <a:prstGeom prst="rect">
            <a:avLst/>
          </a:prstGeom>
          <a:solidFill>
            <a:srgbClr val="C4ED7B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$_SESSION</a:t>
            </a:r>
          </a:p>
        </p:txBody>
      </p:sp>
      <p:cxnSp>
        <p:nvCxnSpPr>
          <p:cNvPr id="32" name="Connecteur droit avec flèche 31"/>
          <p:cNvCxnSpPr>
            <a:endCxn id="25" idx="0"/>
          </p:cNvCxnSpPr>
          <p:nvPr/>
        </p:nvCxnSpPr>
        <p:spPr>
          <a:xfrm rot="5400000">
            <a:off x="3311860" y="2312876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rot="5400000">
            <a:off x="4824822" y="2312082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rot="5400000">
            <a:off x="6192974" y="2312082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rot="5400000">
            <a:off x="7993174" y="2312082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endCxn id="27" idx="0"/>
          </p:cNvCxnSpPr>
          <p:nvPr/>
        </p:nvCxnSpPr>
        <p:spPr>
          <a:xfrm rot="5400000">
            <a:off x="3671900" y="2744924"/>
            <a:ext cx="10801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rot="5400000">
            <a:off x="6769038" y="2744130"/>
            <a:ext cx="108012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95536" y="5373216"/>
            <a:ext cx="8525440" cy="1245508"/>
          </a:xfrm>
          <a:prstGeom prst="rect">
            <a:avLst/>
          </a:prstGeom>
          <a:solidFill>
            <a:srgbClr val="C4ED7B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 smtClean="0">
                <a:solidFill>
                  <a:schemeClr val="tx1"/>
                </a:solidFill>
              </a:rPr>
              <a:t>PHP utilise les informations de la requête HTTP pour générer les variables super-globales. Le contenu de ces variables est accessible  dans toute la page. Ces variables sont des tableaux associatifs.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59832" y="4365104"/>
            <a:ext cx="720080" cy="432048"/>
          </a:xfrm>
          <a:prstGeom prst="rect">
            <a:avLst/>
          </a:prstGeom>
          <a:solidFill>
            <a:srgbClr val="F9C9B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80112" y="4365104"/>
            <a:ext cx="720080" cy="432048"/>
          </a:xfrm>
          <a:prstGeom prst="rect">
            <a:avLst/>
          </a:prstGeom>
          <a:solidFill>
            <a:srgbClr val="C4ED7B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39952" y="4365104"/>
            <a:ext cx="720080" cy="43204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 smtClean="0">
              <a:solidFill>
                <a:schemeClr val="tx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3779912" y="44371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Lecture seule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6372200" y="443711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Lecture et écriture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 d’exécution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INTERNET / INTRANET </a:t>
            </a:r>
            <a:r>
              <a:rPr lang="fr-FR" smtClean="0">
                <a:sym typeface="Wingdings" pitchFamily="2" charset="2"/>
              </a:rPr>
              <a:t> PHP par : </a:t>
            </a:r>
            <a:r>
              <a:rPr lang="fr-FR" i="1" smtClean="0">
                <a:sym typeface="Wingdings" pitchFamily="2" charset="2"/>
              </a:rPr>
              <a:t>A. DAAIF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2699793" y="1484784"/>
            <a:ext cx="6198880" cy="367240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fr-FR" sz="2000" dirty="0" smtClean="0"/>
              <a:t>Interpréteur PHP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051720" y="4365104"/>
            <a:ext cx="658169" cy="7475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051720" y="2197389"/>
            <a:ext cx="658169" cy="747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23528" y="1340768"/>
            <a:ext cx="1728192" cy="1728192"/>
          </a:xfrm>
          <a:prstGeom prst="rect">
            <a:avLst/>
          </a:prstGeom>
          <a:solidFill>
            <a:srgbClr val="FBFBA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Reçoit les informations sur la </a:t>
            </a:r>
            <a:r>
              <a:rPr lang="fr-FR" b="1" dirty="0" smtClean="0">
                <a:solidFill>
                  <a:srgbClr val="C00000"/>
                </a:solidFill>
              </a:rPr>
              <a:t>requête HTTP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3528" y="3501008"/>
            <a:ext cx="1728192" cy="1656184"/>
          </a:xfrm>
          <a:prstGeom prst="rect">
            <a:avLst/>
          </a:prstGeom>
          <a:solidFill>
            <a:srgbClr val="FBFBA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Génère la </a:t>
            </a:r>
            <a:r>
              <a:rPr lang="fr-FR" b="1" dirty="0" smtClean="0">
                <a:solidFill>
                  <a:srgbClr val="C00000"/>
                </a:solidFill>
              </a:rPr>
              <a:t>réponse HTTP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95536" y="5423852"/>
            <a:ext cx="8525440" cy="1245508"/>
          </a:xfrm>
          <a:prstGeom prst="rect">
            <a:avLst/>
          </a:prstGeom>
          <a:solidFill>
            <a:srgbClr val="C4ED7B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 smtClean="0">
                <a:solidFill>
                  <a:schemeClr val="tx1"/>
                </a:solidFill>
              </a:rPr>
              <a:t>Le code HTML et le code généré par les fonctions de sortie sont dirigés vers la sortie standard ( Corps de la réponse HTTP).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915816" y="1916832"/>
            <a:ext cx="5688632" cy="504056"/>
          </a:xfrm>
          <a:prstGeom prst="rect">
            <a:avLst/>
          </a:prstGeom>
          <a:solidFill>
            <a:srgbClr val="FBFBA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Super-globales + variables + fonctions + …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79912" y="2636912"/>
            <a:ext cx="4824536" cy="1152128"/>
          </a:xfrm>
          <a:prstGeom prst="rect">
            <a:avLst/>
          </a:prstGeom>
          <a:solidFill>
            <a:srgbClr val="FBFBA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 smtClean="0">
                <a:solidFill>
                  <a:schemeClr val="tx1"/>
                </a:solidFill>
              </a:rPr>
              <a:t>&lt;html&gt;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&lt;</a:t>
            </a:r>
            <a:r>
              <a:rPr lang="fr-FR" dirty="0" err="1" smtClean="0">
                <a:solidFill>
                  <a:schemeClr val="tx1"/>
                </a:solidFill>
              </a:rPr>
              <a:t>head</a:t>
            </a:r>
            <a:r>
              <a:rPr lang="fr-FR" dirty="0" smtClean="0">
                <a:solidFill>
                  <a:schemeClr val="tx1"/>
                </a:solidFill>
              </a:rPr>
              <a:t>&gt;…&lt;/</a:t>
            </a:r>
            <a:r>
              <a:rPr lang="fr-FR" dirty="0" err="1" smtClean="0">
                <a:solidFill>
                  <a:schemeClr val="tx1"/>
                </a:solidFill>
              </a:rPr>
              <a:t>head</a:t>
            </a:r>
            <a:r>
              <a:rPr lang="fr-FR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&lt;body&gt;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79912" y="3933056"/>
            <a:ext cx="4824536" cy="432048"/>
          </a:xfrm>
          <a:prstGeom prst="rect">
            <a:avLst/>
          </a:prstGeom>
          <a:solidFill>
            <a:srgbClr val="F9C9B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 smtClean="0">
                <a:solidFill>
                  <a:schemeClr val="tx1"/>
                </a:solidFill>
              </a:rPr>
              <a:t>&lt;?</a:t>
            </a:r>
            <a:r>
              <a:rPr lang="fr-FR" dirty="0" err="1" smtClean="0">
                <a:solidFill>
                  <a:schemeClr val="tx1"/>
                </a:solidFill>
              </a:rPr>
              <a:t>php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echo</a:t>
            </a:r>
            <a:r>
              <a:rPr lang="fr-FR" dirty="0" smtClean="0">
                <a:solidFill>
                  <a:schemeClr val="tx1"/>
                </a:solidFill>
              </a:rPr>
              <a:t> "&lt;h1&gt;ma page web&lt;/h1&gt;" ?&gt;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779912" y="4509120"/>
            <a:ext cx="4824536" cy="432048"/>
          </a:xfrm>
          <a:prstGeom prst="rect">
            <a:avLst/>
          </a:prstGeom>
          <a:solidFill>
            <a:srgbClr val="FBFBAF"/>
          </a:solidFill>
          <a:effectLst>
            <a:outerShdw blurRad="152400" dir="5400000" sx="105000" sy="10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 smtClean="0">
                <a:solidFill>
                  <a:schemeClr val="tx1"/>
                </a:solidFill>
              </a:rPr>
              <a:t>&lt;/html&gt;</a:t>
            </a:r>
          </a:p>
        </p:txBody>
      </p:sp>
      <p:cxnSp>
        <p:nvCxnSpPr>
          <p:cNvPr id="41" name="Connecteur droit avec flèche 40"/>
          <p:cNvCxnSpPr>
            <a:stCxn id="31" idx="1"/>
          </p:cNvCxnSpPr>
          <p:nvPr/>
        </p:nvCxnSpPr>
        <p:spPr>
          <a:xfrm rot="10800000" flipV="1">
            <a:off x="2699792" y="3212976"/>
            <a:ext cx="108012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33" idx="1"/>
          </p:cNvCxnSpPr>
          <p:nvPr/>
        </p:nvCxnSpPr>
        <p:spPr>
          <a:xfrm rot="10800000" flipV="1">
            <a:off x="2699792" y="4149080"/>
            <a:ext cx="1080120" cy="21602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36" idx="1"/>
          </p:cNvCxnSpPr>
          <p:nvPr/>
        </p:nvCxnSpPr>
        <p:spPr>
          <a:xfrm rot="10800000">
            <a:off x="2699792" y="4365104"/>
            <a:ext cx="108012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1329</Words>
  <Application>Microsoft Office PowerPoint</Application>
  <PresentationFormat>Affichage à l'écran (4:3)</PresentationFormat>
  <Paragraphs>216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Modèle par défaut</vt:lpstr>
      <vt:lpstr>INTERNET  PHP</vt:lpstr>
      <vt:lpstr>Introduction</vt:lpstr>
      <vt:lpstr>Introduction</vt:lpstr>
      <vt:lpstr>Modèle de fonctionnement</vt:lpstr>
      <vt:lpstr>Particularités de PHP - Les variables</vt:lpstr>
      <vt:lpstr>Particularités de PHP - Les types</vt:lpstr>
      <vt:lpstr>Fonctions clés</vt:lpstr>
      <vt:lpstr>Environnement d’exécution</vt:lpstr>
      <vt:lpstr>Environnement d’exécution</vt:lpstr>
      <vt:lpstr>Exemple - 1</vt:lpstr>
      <vt:lpstr>Exemple - 2</vt:lpstr>
      <vt:lpstr>Exemple - 3</vt:lpstr>
      <vt:lpstr>Exemple - 4</vt:lpstr>
      <vt:lpstr>Exemple – 4 (suite)</vt:lpstr>
      <vt:lpstr>Exemple - 5</vt:lpstr>
      <vt:lpstr>Exemple – 5 (suite)</vt:lpstr>
      <vt:lpstr>Exemple – 6</vt:lpstr>
      <vt:lpstr>Exemple – 6</vt:lpstr>
    </vt:vector>
  </TitlesOfParts>
  <Company>N7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 HTTP</dc:title>
  <dc:creator>azer</dc:creator>
  <cp:lastModifiedBy>aziz</cp:lastModifiedBy>
  <cp:revision>86</cp:revision>
  <dcterms:created xsi:type="dcterms:W3CDTF">2002-11-19T13:57:49Z</dcterms:created>
  <dcterms:modified xsi:type="dcterms:W3CDTF">2015-09-29T21:21:13Z</dcterms:modified>
</cp:coreProperties>
</file>