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440" r:id="rId2"/>
    <p:sldId id="383" r:id="rId3"/>
    <p:sldId id="381" r:id="rId4"/>
    <p:sldId id="441" r:id="rId5"/>
    <p:sldId id="456" r:id="rId6"/>
    <p:sldId id="404" r:id="rId7"/>
    <p:sldId id="447" r:id="rId8"/>
    <p:sldId id="448" r:id="rId9"/>
    <p:sldId id="421" r:id="rId10"/>
    <p:sldId id="422" r:id="rId11"/>
    <p:sldId id="424" r:id="rId12"/>
    <p:sldId id="442" r:id="rId13"/>
    <p:sldId id="450" r:id="rId14"/>
    <p:sldId id="451" r:id="rId15"/>
    <p:sldId id="452" r:id="rId16"/>
    <p:sldId id="453" r:id="rId17"/>
    <p:sldId id="454" r:id="rId18"/>
    <p:sldId id="455" r:id="rId19"/>
    <p:sldId id="444" r:id="rId20"/>
    <p:sldId id="445" r:id="rId21"/>
    <p:sldId id="446" r:id="rId22"/>
  </p:sldIdLst>
  <p:sldSz cx="9906000" cy="6858000" type="A4"/>
  <p:notesSz cx="6858000" cy="9555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00"/>
    <a:srgbClr val="A1C7FF"/>
    <a:srgbClr val="FF9900"/>
    <a:srgbClr val="009900"/>
    <a:srgbClr val="FFCC00"/>
    <a:srgbClr val="660033"/>
    <a:srgbClr val="0033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94660"/>
  </p:normalViewPr>
  <p:slideViewPr>
    <p:cSldViewPr>
      <p:cViewPr>
        <p:scale>
          <a:sx n="59" d="100"/>
          <a:sy n="59" d="100"/>
        </p:scale>
        <p:origin x="-998" y="-269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35"/>
    </p:cViewPr>
  </p:sorterViewPr>
  <p:notesViewPr>
    <p:cSldViewPr>
      <p:cViewPr varScale="1">
        <p:scale>
          <a:sx n="35" d="100"/>
          <a:sy n="35" d="100"/>
        </p:scale>
        <p:origin x="-2178" y="-84"/>
      </p:cViewPr>
      <p:guideLst>
        <p:guide orient="horz" pos="301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0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37250" y="0"/>
            <a:ext cx="9207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9575"/>
            <a:ext cx="10556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9225" y="9299575"/>
            <a:ext cx="35877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A42B210-F9B3-43AB-ADBD-C88770D4F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9788" y="715963"/>
            <a:ext cx="5178425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38663"/>
            <a:ext cx="50292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7325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77325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BAC836B-C72F-4371-B266-B5C081635B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4"/>
          <p:cNvSpPr txBox="1">
            <a:spLocks/>
          </p:cNvSpPr>
          <p:nvPr userDrawn="1"/>
        </p:nvSpPr>
        <p:spPr>
          <a:xfrm>
            <a:off x="1281113" y="2205038"/>
            <a:ext cx="7200900" cy="4171950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latin typeface="Courier New" pitchFamily="49" charset="0"/>
              </a:defRPr>
            </a:lvl1pPr>
            <a:lvl2pPr>
              <a:buNone/>
              <a:defRPr baseline="0">
                <a:latin typeface="Courier New" pitchFamily="49" charset="0"/>
              </a:defRPr>
            </a:lvl2pPr>
            <a:lvl3pPr>
              <a:buNone/>
              <a:defRPr baseline="0">
                <a:latin typeface="Courier New" pitchFamily="49" charset="0"/>
              </a:defRPr>
            </a:lvl3pPr>
            <a:lvl4pPr>
              <a:buNone/>
              <a:defRPr baseline="0">
                <a:latin typeface="Courier New" pitchFamily="49" charset="0"/>
              </a:defRPr>
            </a:lvl4pPr>
            <a:lvl5pPr>
              <a:buNone/>
              <a:defRPr baseline="0">
                <a:latin typeface="Courier New" pitchFamily="49" charset="0"/>
              </a:defRPr>
            </a:lvl5pPr>
          </a:lstStyle>
          <a:p>
            <a:pPr marL="185738" indent="-185738">
              <a:spcBef>
                <a:spcPct val="20000"/>
              </a:spcBef>
              <a:buClr>
                <a:srgbClr val="FF6600"/>
              </a:buClr>
              <a:buSzPct val="70000"/>
              <a:buFont typeface="Monotype Sorts" pitchFamily="2" charset="2"/>
              <a:buNone/>
              <a:defRPr/>
            </a:pPr>
            <a:r>
              <a:rPr kumimoji="1" lang="fr-FR" kern="0" dirty="0" smtClean="0"/>
              <a:t>Cliquez pour modifier les styles du texte du masque</a:t>
            </a:r>
          </a:p>
          <a:p>
            <a:pPr marL="568325" lvl="1" indent="-192088">
              <a:spcBef>
                <a:spcPct val="20000"/>
              </a:spcBef>
              <a:buClr>
                <a:srgbClr val="CC0066"/>
              </a:buClr>
              <a:buSzPct val="45000"/>
              <a:buFont typeface="Monotype Sorts" pitchFamily="2" charset="2"/>
              <a:buNone/>
              <a:defRPr/>
            </a:pPr>
            <a:r>
              <a:rPr kumimoji="1" lang="fr-FR" kern="0" dirty="0" smtClean="0"/>
              <a:t>Deuxième niveau</a:t>
            </a:r>
          </a:p>
          <a:p>
            <a:pPr marL="954088" lvl="2" indent="-195263">
              <a:spcBef>
                <a:spcPct val="20000"/>
              </a:spcBef>
              <a:buClr>
                <a:srgbClr val="006600"/>
              </a:buClr>
              <a:buSzPct val="50000"/>
              <a:buFont typeface="Monotype Sorts" pitchFamily="2" charset="2"/>
              <a:buNone/>
              <a:defRPr/>
            </a:pPr>
            <a:r>
              <a:rPr kumimoji="1" lang="fr-FR" sz="1600" b="1" kern="0" dirty="0" smtClean="0"/>
              <a:t>Troisième niveau</a:t>
            </a:r>
          </a:p>
          <a:p>
            <a:pPr marL="1519238" lvl="3" indent="-374650">
              <a:spcBef>
                <a:spcPct val="20000"/>
              </a:spcBef>
              <a:buClr>
                <a:srgbClr val="FF3300"/>
              </a:buClr>
              <a:buFont typeface="Monotype Sorts" pitchFamily="2" charset="2"/>
              <a:buNone/>
              <a:defRPr/>
            </a:pPr>
            <a:r>
              <a:rPr kumimoji="1" lang="fr-FR" sz="1600" i="1" kern="0" dirty="0" smtClean="0"/>
              <a:t>Quatrième niveau</a:t>
            </a:r>
          </a:p>
          <a:p>
            <a:pPr marL="1893888" lvl="4" indent="-184150"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1" lang="fr-FR" sz="1600" i="1" kern="0" dirty="0" smtClean="0"/>
              <a:t>Cinquième niveau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785100" y="381000"/>
            <a:ext cx="2120900" cy="34067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19225" y="381000"/>
            <a:ext cx="6213475" cy="34067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cap="small" baseline="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2480" y="1433428"/>
            <a:ext cx="9273480" cy="3120854"/>
          </a:xfrm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2800"/>
            </a:lvl1pPr>
            <a:lvl2pPr>
              <a:lnSpc>
                <a:spcPct val="100000"/>
              </a:lnSpc>
              <a:spcAft>
                <a:spcPts val="1200"/>
              </a:spcAft>
              <a:defRPr sz="2400"/>
            </a:lvl2pPr>
            <a:lvl3pPr>
              <a:lnSpc>
                <a:spcPct val="100000"/>
              </a:lnSpc>
              <a:spcAft>
                <a:spcPts val="12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2209800"/>
            <a:ext cx="4114800" cy="1577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791200" y="2209800"/>
            <a:ext cx="4114800" cy="1577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2205038"/>
            <a:ext cx="9272588" cy="1577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  Présentation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333375"/>
            <a:ext cx="9172575" cy="685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vert="horz" wrap="none" lIns="85725" tIns="42862" rIns="85725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 du masque</a:t>
            </a:r>
          </a:p>
        </p:txBody>
      </p:sp>
      <p:sp>
        <p:nvSpPr>
          <p:cNvPr id="30771" name="Rectangle 51"/>
          <p:cNvSpPr>
            <a:spLocks noChangeArrowheads="1"/>
          </p:cNvSpPr>
          <p:nvPr userDrawn="1"/>
        </p:nvSpPr>
        <p:spPr bwMode="auto">
          <a:xfrm>
            <a:off x="0" y="6524625"/>
            <a:ext cx="2576513" cy="33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000" b="1" i="1" baseline="0" dirty="0" smtClean="0">
                <a:solidFill>
                  <a:schemeClr val="hlink"/>
                </a:solidFill>
                <a:latin typeface="Arial" charset="0"/>
              </a:rPr>
              <a:t>    </a:t>
            </a:r>
            <a:r>
              <a:rPr lang="en-US" sz="1100" b="1" i="1" baseline="0" dirty="0" smtClean="0">
                <a:solidFill>
                  <a:schemeClr val="hlink"/>
                </a:solidFill>
                <a:latin typeface="Arial" charset="0"/>
              </a:rPr>
              <a:t>aziz@daaif.net</a:t>
            </a:r>
            <a:endParaRPr lang="en-US" sz="1100" b="1" i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30772" name="Rectangle 52"/>
          <p:cNvSpPr>
            <a:spLocks noChangeArrowheads="1"/>
          </p:cNvSpPr>
          <p:nvPr userDrawn="1"/>
        </p:nvSpPr>
        <p:spPr bwMode="auto">
          <a:xfrm>
            <a:off x="8904288" y="6619875"/>
            <a:ext cx="1001712" cy="238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fld id="{D28C132B-CCB8-4231-BB29-BB3242E9EC40}" type="slidenum">
              <a:rPr lang="en-US" sz="1200" b="1" i="1">
                <a:solidFill>
                  <a:schemeClr val="hlink"/>
                </a:solidFill>
                <a:latin typeface="Arial" charset="0"/>
              </a:rPr>
              <a:pPr algn="ctr">
                <a:defRPr/>
              </a:pPr>
              <a:t>‹N°›</a:t>
            </a:fld>
            <a:endParaRPr lang="en-US" sz="2400" b="1" i="1">
              <a:solidFill>
                <a:schemeClr val="hlink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lnSpc>
          <a:spcPct val="80000"/>
        </a:lnSpc>
        <a:spcBef>
          <a:spcPct val="50000"/>
        </a:spcBef>
        <a:spcAft>
          <a:spcPct val="0"/>
        </a:spcAft>
        <a:defRPr kumimoji="1" sz="2800"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50000"/>
        </a:spcBef>
        <a:spcAft>
          <a:spcPct val="0"/>
        </a:spcAft>
        <a:defRPr kumimoji="1" sz="2400">
          <a:solidFill>
            <a:srgbClr val="002060"/>
          </a:solidFill>
          <a:latin typeface="Arial Black" pitchFamily="34" charset="0"/>
        </a:defRPr>
      </a:lvl2pPr>
      <a:lvl3pPr algn="ctr" rtl="0" eaLnBrk="0" fontAlgn="base" hangingPunct="0">
        <a:lnSpc>
          <a:spcPct val="80000"/>
        </a:lnSpc>
        <a:spcBef>
          <a:spcPct val="50000"/>
        </a:spcBef>
        <a:spcAft>
          <a:spcPct val="0"/>
        </a:spcAft>
        <a:defRPr kumimoji="1" sz="2400">
          <a:solidFill>
            <a:srgbClr val="002060"/>
          </a:solidFill>
          <a:latin typeface="Arial Black" pitchFamily="34" charset="0"/>
        </a:defRPr>
      </a:lvl3pPr>
      <a:lvl4pPr algn="ctr" rtl="0" eaLnBrk="0" fontAlgn="base" hangingPunct="0">
        <a:lnSpc>
          <a:spcPct val="80000"/>
        </a:lnSpc>
        <a:spcBef>
          <a:spcPct val="50000"/>
        </a:spcBef>
        <a:spcAft>
          <a:spcPct val="0"/>
        </a:spcAft>
        <a:defRPr kumimoji="1" sz="2400">
          <a:solidFill>
            <a:srgbClr val="002060"/>
          </a:solidFill>
          <a:latin typeface="Arial Black" pitchFamily="34" charset="0"/>
        </a:defRPr>
      </a:lvl4pPr>
      <a:lvl5pPr algn="ctr" rtl="0" eaLnBrk="0" fontAlgn="base" hangingPunct="0">
        <a:lnSpc>
          <a:spcPct val="80000"/>
        </a:lnSpc>
        <a:spcBef>
          <a:spcPct val="50000"/>
        </a:spcBef>
        <a:spcAft>
          <a:spcPct val="0"/>
        </a:spcAft>
        <a:defRPr kumimoji="1" sz="2400">
          <a:solidFill>
            <a:srgbClr val="002060"/>
          </a:solidFill>
          <a:latin typeface="Arial Black" pitchFamily="34" charset="0"/>
        </a:defRPr>
      </a:lvl5pPr>
      <a:lvl6pPr marL="457200" algn="ctr" rtl="0" eaLnBrk="0" fontAlgn="base" hangingPunct="0">
        <a:lnSpc>
          <a:spcPct val="80000"/>
        </a:lnSpc>
        <a:spcBef>
          <a:spcPct val="50000"/>
        </a:spcBef>
        <a:spcAft>
          <a:spcPct val="0"/>
        </a:spcAft>
        <a:defRPr kumimoji="1" sz="2400" i="1">
          <a:solidFill>
            <a:srgbClr val="660033"/>
          </a:solidFill>
          <a:latin typeface="Tahoma" charset="0"/>
        </a:defRPr>
      </a:lvl6pPr>
      <a:lvl7pPr marL="914400" algn="ctr" rtl="0" eaLnBrk="0" fontAlgn="base" hangingPunct="0">
        <a:lnSpc>
          <a:spcPct val="80000"/>
        </a:lnSpc>
        <a:spcBef>
          <a:spcPct val="50000"/>
        </a:spcBef>
        <a:spcAft>
          <a:spcPct val="0"/>
        </a:spcAft>
        <a:defRPr kumimoji="1" sz="2400" i="1">
          <a:solidFill>
            <a:srgbClr val="660033"/>
          </a:solidFill>
          <a:latin typeface="Tahoma" charset="0"/>
        </a:defRPr>
      </a:lvl7pPr>
      <a:lvl8pPr marL="1371600" algn="ctr" rtl="0" eaLnBrk="0" fontAlgn="base" hangingPunct="0">
        <a:lnSpc>
          <a:spcPct val="80000"/>
        </a:lnSpc>
        <a:spcBef>
          <a:spcPct val="50000"/>
        </a:spcBef>
        <a:spcAft>
          <a:spcPct val="0"/>
        </a:spcAft>
        <a:defRPr kumimoji="1" sz="2400" i="1">
          <a:solidFill>
            <a:srgbClr val="660033"/>
          </a:solidFill>
          <a:latin typeface="Tahoma" charset="0"/>
        </a:defRPr>
      </a:lvl8pPr>
      <a:lvl9pPr marL="1828800" algn="ctr" rtl="0" eaLnBrk="0" fontAlgn="base" hangingPunct="0">
        <a:lnSpc>
          <a:spcPct val="80000"/>
        </a:lnSpc>
        <a:spcBef>
          <a:spcPct val="50000"/>
        </a:spcBef>
        <a:spcAft>
          <a:spcPct val="0"/>
        </a:spcAft>
        <a:defRPr kumimoji="1" sz="2400" i="1">
          <a:solidFill>
            <a:srgbClr val="660033"/>
          </a:solidFill>
          <a:latin typeface="Tahoma" charset="0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0000"/>
        <a:buFont typeface="Monotype Sorts" pitchFamily="2" charset="2"/>
        <a:buChar char="u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192088" algn="l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SzPct val="45000"/>
        <a:buFont typeface="Monotype Sorts" pitchFamily="2" charset="2"/>
        <a:buChar char="n"/>
        <a:defRPr kumimoji="1">
          <a:solidFill>
            <a:schemeClr val="tx1"/>
          </a:solidFill>
          <a:latin typeface="+mn-lt"/>
        </a:defRPr>
      </a:lvl2pPr>
      <a:lvl3pPr marL="954088" indent="-195263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50000"/>
        <a:buFont typeface="Monotype Sorts" pitchFamily="2" charset="2"/>
        <a:buChar char="l"/>
        <a:defRPr kumimoji="1" sz="1600" b="1">
          <a:solidFill>
            <a:schemeClr val="tx1"/>
          </a:solidFill>
          <a:latin typeface="Verdana" pitchFamily="34" charset="0"/>
        </a:defRPr>
      </a:lvl3pPr>
      <a:lvl4pPr marL="1519238" indent="-3746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Monotype Sorts" pitchFamily="2" charset="2"/>
        <a:buChar char="ã"/>
        <a:defRPr kumimoji="1" sz="1600" i="1">
          <a:solidFill>
            <a:schemeClr val="tx1"/>
          </a:solidFill>
          <a:latin typeface="Arial" charset="0"/>
        </a:defRPr>
      </a:lvl4pPr>
      <a:lvl5pPr marL="1893888" indent="-1841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1600" i="1">
          <a:solidFill>
            <a:schemeClr val="tx1"/>
          </a:solidFill>
          <a:latin typeface="Arial" charset="0"/>
        </a:defRPr>
      </a:lvl5pPr>
      <a:lvl6pPr marL="2351088" indent="-1841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1600" i="1">
          <a:solidFill>
            <a:schemeClr val="tx1"/>
          </a:solidFill>
          <a:latin typeface="Arial" charset="0"/>
        </a:defRPr>
      </a:lvl6pPr>
      <a:lvl7pPr marL="2808288" indent="-1841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1600" i="1">
          <a:solidFill>
            <a:schemeClr val="tx1"/>
          </a:solidFill>
          <a:latin typeface="Arial" charset="0"/>
        </a:defRPr>
      </a:lvl7pPr>
      <a:lvl8pPr marL="3265488" indent="-1841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1600" i="1">
          <a:solidFill>
            <a:schemeClr val="tx1"/>
          </a:solidFill>
          <a:latin typeface="Arial" charset="0"/>
        </a:defRPr>
      </a:lvl8pPr>
      <a:lvl9pPr marL="3722688" indent="-1841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1600" i="1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3schools.com/jsref/prop_win_length.asp" TargetMode="External"/><Relationship Id="rId13" Type="http://schemas.openxmlformats.org/officeDocument/2006/relationships/hyperlink" Target="http://w3schools.com/jsref/prop_win_outerheight.asp" TargetMode="External"/><Relationship Id="rId18" Type="http://schemas.openxmlformats.org/officeDocument/2006/relationships/hyperlink" Target="http://w3schools.com/jsref/prop_win_screenx.asp" TargetMode="External"/><Relationship Id="rId3" Type="http://schemas.openxmlformats.org/officeDocument/2006/relationships/hyperlink" Target="http://w3schools.com/jsref/prop_win_defaultstatus.asp" TargetMode="External"/><Relationship Id="rId21" Type="http://schemas.openxmlformats.org/officeDocument/2006/relationships/hyperlink" Target="http://w3schools.com/jsref/prop_win_top.asp" TargetMode="External"/><Relationship Id="rId7" Type="http://schemas.openxmlformats.org/officeDocument/2006/relationships/hyperlink" Target="http://w3schools.com/jsref/prop_win_innerheight.asp" TargetMode="External"/><Relationship Id="rId12" Type="http://schemas.openxmlformats.org/officeDocument/2006/relationships/hyperlink" Target="http://w3schools.com/jsref/prop_win_opener.asp" TargetMode="External"/><Relationship Id="rId17" Type="http://schemas.openxmlformats.org/officeDocument/2006/relationships/hyperlink" Target="http://w3schools.com/jsref/prop_win_screenleft.asp" TargetMode="External"/><Relationship Id="rId2" Type="http://schemas.openxmlformats.org/officeDocument/2006/relationships/hyperlink" Target="http://w3schools.com/jsref/prop_win_closed.asp" TargetMode="External"/><Relationship Id="rId16" Type="http://schemas.openxmlformats.org/officeDocument/2006/relationships/hyperlink" Target="http://w3schools.com/jsref/obj_screen.asp" TargetMode="External"/><Relationship Id="rId20" Type="http://schemas.openxmlformats.org/officeDocument/2006/relationships/hyperlink" Target="http://w3schools.com/jsref/prop_win_statu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s.com/jsref/obj_history.asp" TargetMode="External"/><Relationship Id="rId11" Type="http://schemas.openxmlformats.org/officeDocument/2006/relationships/hyperlink" Target="http://w3schools.com/jsref/obj_navigator.asp" TargetMode="External"/><Relationship Id="rId5" Type="http://schemas.openxmlformats.org/officeDocument/2006/relationships/hyperlink" Target="http://w3schools.com/jsref/prop_win_frames.asp" TargetMode="External"/><Relationship Id="rId15" Type="http://schemas.openxmlformats.org/officeDocument/2006/relationships/hyperlink" Target="http://w3schools.com/jsref/prop_win_parent.asp" TargetMode="External"/><Relationship Id="rId10" Type="http://schemas.openxmlformats.org/officeDocument/2006/relationships/hyperlink" Target="http://w3schools.com/jsref/prop_win_name.asp" TargetMode="External"/><Relationship Id="rId19" Type="http://schemas.openxmlformats.org/officeDocument/2006/relationships/hyperlink" Target="http://w3schools.com/jsref/prop_win_self.asp" TargetMode="External"/><Relationship Id="rId4" Type="http://schemas.openxmlformats.org/officeDocument/2006/relationships/hyperlink" Target="http://w3schools.com/jsref/dom_obj_document.asp" TargetMode="External"/><Relationship Id="rId9" Type="http://schemas.openxmlformats.org/officeDocument/2006/relationships/hyperlink" Target="http://w3schools.com/jsref/obj_location.asp" TargetMode="External"/><Relationship Id="rId14" Type="http://schemas.openxmlformats.org/officeDocument/2006/relationships/hyperlink" Target="http://w3schools.com/jsref/prop_win_pagexoffset.asp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3schools.com/jsref/met_win_createpopup.asp" TargetMode="External"/><Relationship Id="rId13" Type="http://schemas.openxmlformats.org/officeDocument/2006/relationships/hyperlink" Target="http://w3schools.com/jsref/met_win_print.asp" TargetMode="External"/><Relationship Id="rId18" Type="http://schemas.openxmlformats.org/officeDocument/2006/relationships/hyperlink" Target="http://w3schools.com/jsref/met_win_scrollto.asp" TargetMode="External"/><Relationship Id="rId3" Type="http://schemas.openxmlformats.org/officeDocument/2006/relationships/hyperlink" Target="http://w3schools.com/jsref/met_win_blur.asp" TargetMode="External"/><Relationship Id="rId7" Type="http://schemas.openxmlformats.org/officeDocument/2006/relationships/hyperlink" Target="http://w3schools.com/jsref/met_win_confirm.asp" TargetMode="External"/><Relationship Id="rId12" Type="http://schemas.openxmlformats.org/officeDocument/2006/relationships/hyperlink" Target="http://w3schools.com/jsref/met_win_open.asp" TargetMode="External"/><Relationship Id="rId17" Type="http://schemas.openxmlformats.org/officeDocument/2006/relationships/hyperlink" Target="http://w3schools.com/jsref/met_win_scrollby.asp" TargetMode="External"/><Relationship Id="rId2" Type="http://schemas.openxmlformats.org/officeDocument/2006/relationships/hyperlink" Target="http://w3schools.com/jsref/met_win_alert.asp" TargetMode="External"/><Relationship Id="rId16" Type="http://schemas.openxmlformats.org/officeDocument/2006/relationships/hyperlink" Target="http://w3schools.com/jsref/met_win_resizeto.asp" TargetMode="External"/><Relationship Id="rId20" Type="http://schemas.openxmlformats.org/officeDocument/2006/relationships/hyperlink" Target="http://w3schools.com/jsref/met_win_settimeou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s.com/jsref/met_win_close.asp" TargetMode="External"/><Relationship Id="rId11" Type="http://schemas.openxmlformats.org/officeDocument/2006/relationships/hyperlink" Target="http://w3schools.com/jsref/met_win_moveto.asp" TargetMode="External"/><Relationship Id="rId5" Type="http://schemas.openxmlformats.org/officeDocument/2006/relationships/hyperlink" Target="http://w3schools.com/jsref/met_win_cleartimeout.asp" TargetMode="External"/><Relationship Id="rId15" Type="http://schemas.openxmlformats.org/officeDocument/2006/relationships/hyperlink" Target="http://w3schools.com/jsref/met_win_resizeby.asp" TargetMode="External"/><Relationship Id="rId10" Type="http://schemas.openxmlformats.org/officeDocument/2006/relationships/hyperlink" Target="http://w3schools.com/jsref/met_win_moveby.asp" TargetMode="External"/><Relationship Id="rId19" Type="http://schemas.openxmlformats.org/officeDocument/2006/relationships/hyperlink" Target="http://w3schools.com/jsref/met_win_setinterval.asp" TargetMode="External"/><Relationship Id="rId4" Type="http://schemas.openxmlformats.org/officeDocument/2006/relationships/hyperlink" Target="http://w3schools.com/jsref/met_win_clearinterval.asp" TargetMode="External"/><Relationship Id="rId9" Type="http://schemas.openxmlformats.org/officeDocument/2006/relationships/hyperlink" Target="http://w3schools.com/jsref/met_win_focus.asp" TargetMode="External"/><Relationship Id="rId14" Type="http://schemas.openxmlformats.org/officeDocument/2006/relationships/hyperlink" Target="http://w3schools.com/jsref/met_win_prompt.asp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file:///C:\2010-2011\aimac\brouillon\prop_doc_domain.asp" TargetMode="External"/><Relationship Id="rId13" Type="http://schemas.openxmlformats.org/officeDocument/2006/relationships/hyperlink" Target="file:///C:\2010-2011\aimac\brouillon\prop_doc_url.asp" TargetMode="External"/><Relationship Id="rId18" Type="http://schemas.openxmlformats.org/officeDocument/2006/relationships/hyperlink" Target="file:///C:\2010-2011\aimac\brouillon\met_doc_open.asp" TargetMode="External"/><Relationship Id="rId3" Type="http://schemas.openxmlformats.org/officeDocument/2006/relationships/hyperlink" Target="file:///C:\2010-2011\aimac\brouillon\coll_doc_forms.asp" TargetMode="External"/><Relationship Id="rId7" Type="http://schemas.openxmlformats.org/officeDocument/2006/relationships/hyperlink" Target="file:///C:\2010-2011\aimac\brouillon\prop_doc_documentmode.asp" TargetMode="External"/><Relationship Id="rId12" Type="http://schemas.openxmlformats.org/officeDocument/2006/relationships/hyperlink" Target="file:///C:\2010-2011\aimac\brouillon\prop_doc_title.asp" TargetMode="External"/><Relationship Id="rId17" Type="http://schemas.openxmlformats.org/officeDocument/2006/relationships/hyperlink" Target="file:///C:\2010-2011\aimac\brouillon\met_doc_getelementsbytagname.asp" TargetMode="External"/><Relationship Id="rId2" Type="http://schemas.openxmlformats.org/officeDocument/2006/relationships/hyperlink" Target="file:///C:\2010-2011\aimac\brouillon\coll_doc_anchors.asp" TargetMode="External"/><Relationship Id="rId16" Type="http://schemas.openxmlformats.org/officeDocument/2006/relationships/hyperlink" Target="file:///C:\2010-2011\aimac\brouillon\met_doc_getelementsbyname.asp" TargetMode="External"/><Relationship Id="rId20" Type="http://schemas.openxmlformats.org/officeDocument/2006/relationships/hyperlink" Target="file:///C:\2010-2011\aimac\brouillon\met_doc_writel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2010-2011\aimac\brouillon\prop_doc_cookie.asp" TargetMode="External"/><Relationship Id="rId11" Type="http://schemas.openxmlformats.org/officeDocument/2006/relationships/hyperlink" Target="file:///C:\2010-2011\aimac\brouillon\prop_doc_referrer.asp" TargetMode="External"/><Relationship Id="rId5" Type="http://schemas.openxmlformats.org/officeDocument/2006/relationships/hyperlink" Target="file:///C:\2010-2011\aimac\brouillon\coll_doc_links.asp" TargetMode="External"/><Relationship Id="rId15" Type="http://schemas.openxmlformats.org/officeDocument/2006/relationships/hyperlink" Target="file:///C:\2010-2011\aimac\brouillon\met_doc_getelementbyid.asp" TargetMode="External"/><Relationship Id="rId10" Type="http://schemas.openxmlformats.org/officeDocument/2006/relationships/hyperlink" Target="file:///C:\2010-2011\aimac\brouillon\prop_doc_readystate.asp" TargetMode="External"/><Relationship Id="rId19" Type="http://schemas.openxmlformats.org/officeDocument/2006/relationships/hyperlink" Target="file:///C:\2010-2011\aimac\brouillon\met_doc_write.asp" TargetMode="External"/><Relationship Id="rId4" Type="http://schemas.openxmlformats.org/officeDocument/2006/relationships/hyperlink" Target="file:///C:\2010-2011\aimac\brouillon\coll_doc_images.asp" TargetMode="External"/><Relationship Id="rId9" Type="http://schemas.openxmlformats.org/officeDocument/2006/relationships/hyperlink" Target="file:///C:\2010-2011\aimac\brouillon\prop_doc_lastmodified.asp" TargetMode="External"/><Relationship Id="rId14" Type="http://schemas.openxmlformats.org/officeDocument/2006/relationships/hyperlink" Target="file:///C:\2010-2011\aimac\brouillon\met_doc_close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3600" dirty="0" smtClean="0"/>
              <a:t>JavaScript c’est quoi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092" y="1428736"/>
            <a:ext cx="9272588" cy="5570756"/>
          </a:xfrm>
        </p:spPr>
        <p:txBody>
          <a:bodyPr/>
          <a:lstStyle/>
          <a:p>
            <a:pPr marL="534988" indent="-534988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Langage de script indépendant de toute plateforme.</a:t>
            </a:r>
          </a:p>
          <a:p>
            <a:pPr marL="534988" indent="-534988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Son utilisation la plus connue est </a:t>
            </a: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dans les </a:t>
            </a: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pages </a:t>
            </a: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web.</a:t>
            </a:r>
          </a:p>
          <a:p>
            <a:pPr marL="534988" indent="-534988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est aussi très utilisé dans le développement sous la plateforme </a:t>
            </a:r>
            <a:r>
              <a:rPr lang="fr-FR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NodeJS</a:t>
            </a: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fr-FR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34988" indent="-534988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est aussi utilisé dans les documents « </a:t>
            </a:r>
            <a:r>
              <a:rPr lang="fr-FR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pdf</a:t>
            </a: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». Dans  des logiciels comme « </a:t>
            </a:r>
            <a:r>
              <a:rPr lang="fr-FR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photoshop</a:t>
            </a:r>
            <a:r>
              <a:rPr lang="fr-F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» </a:t>
            </a:r>
            <a:r>
              <a:rPr lang="fr-FR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etc</a:t>
            </a:r>
            <a:endParaRPr lang="fr-FR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fr-FR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Exemple  2</a:t>
            </a:r>
            <a:br>
              <a:rPr lang="fr-FR" dirty="0" smtClean="0"/>
            </a:br>
            <a:r>
              <a:rPr lang="fr-FR" dirty="0" smtClean="0"/>
              <a:t>Ajouter l’interactivité </a:t>
            </a:r>
            <a:r>
              <a:rPr lang="fr-FR" dirty="0" smtClean="0"/>
              <a:t>à une page HTML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520" y="1196752"/>
            <a:ext cx="8534400" cy="4524315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type="</a:t>
            </a:r>
            <a:r>
              <a:rPr lang="fr-FR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/JavaScript"&gt;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bonjour() { </a:t>
            </a:r>
            <a:r>
              <a:rPr lang="fr-FR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("Bonjour!"); }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 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input type="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unBouton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    	value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="Cliquez ici"       			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bonjour</a:t>
            </a: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fr-FR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&lt;/html&gt; </a:t>
            </a:r>
          </a:p>
        </p:txBody>
      </p:sp>
      <p:sp>
        <p:nvSpPr>
          <p:cNvPr id="4" name="Légende encadrée 2 3"/>
          <p:cNvSpPr/>
          <p:nvPr/>
        </p:nvSpPr>
        <p:spPr bwMode="auto">
          <a:xfrm>
            <a:off x="5313040" y="5301208"/>
            <a:ext cx="4320480" cy="1440160"/>
          </a:xfrm>
          <a:prstGeom prst="borderCallout2">
            <a:avLst>
              <a:gd name="adj1" fmla="val 17893"/>
              <a:gd name="adj2" fmla="val -1751"/>
              <a:gd name="adj3" fmla="val 18750"/>
              <a:gd name="adj4" fmla="val -16667"/>
              <a:gd name="adj5" fmla="val -15085"/>
              <a:gd name="adj6" fmla="val -38827"/>
            </a:avLst>
          </a:prstGeom>
          <a:solidFill>
            <a:srgbClr val="92D050"/>
          </a:solidFill>
          <a:ln w="12700">
            <a:solidFill>
              <a:srgbClr val="0066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>
              <a:spcAft>
                <a:spcPts val="1000"/>
              </a:spcAft>
            </a:pP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L’</a:t>
            </a:r>
            <a:r>
              <a:rPr lang="fr-FR" sz="2000" b="1" dirty="0" err="1" smtClean="0">
                <a:solidFill>
                  <a:schemeClr val="bg1"/>
                </a:solidFill>
                <a:latin typeface="+mj-lt"/>
              </a:rPr>
              <a:t>évenement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 « </a:t>
            </a:r>
            <a:r>
              <a:rPr lang="fr-FR" sz="2000" b="1" dirty="0" err="1" smtClean="0">
                <a:solidFill>
                  <a:schemeClr val="bg1"/>
                </a:solidFill>
                <a:latin typeface="+mj-lt"/>
              </a:rPr>
              <a:t>onclick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 » est un attribut HTML.</a:t>
            </a:r>
          </a:p>
          <a:p>
            <a:pPr algn="ctr">
              <a:spcAft>
                <a:spcPts val="1000"/>
              </a:spcAft>
            </a:pP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Au click, on appelle la fonction « bonjour() »</a:t>
            </a:r>
            <a:endParaRPr lang="fr-FR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Légende encadrée 2 4"/>
          <p:cNvSpPr/>
          <p:nvPr/>
        </p:nvSpPr>
        <p:spPr bwMode="auto">
          <a:xfrm>
            <a:off x="7473280" y="2852936"/>
            <a:ext cx="2360531" cy="2304256"/>
          </a:xfrm>
          <a:prstGeom prst="borderCallout2">
            <a:avLst>
              <a:gd name="adj1" fmla="val 17893"/>
              <a:gd name="adj2" fmla="val -1751"/>
              <a:gd name="adj3" fmla="val 18750"/>
              <a:gd name="adj4" fmla="val -16667"/>
              <a:gd name="adj5" fmla="val 7902"/>
              <a:gd name="adj6" fmla="val -68346"/>
            </a:avLst>
          </a:prstGeom>
          <a:solidFill>
            <a:srgbClr val="92D050"/>
          </a:solidFill>
          <a:ln w="12700">
            <a:solidFill>
              <a:srgbClr val="0066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>
              <a:spcAft>
                <a:spcPts val="1000"/>
              </a:spcAft>
            </a:pP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Définition de la fonction « bonjour ()»</a:t>
            </a:r>
          </a:p>
          <a:p>
            <a:pPr algn="ctr">
              <a:spcAft>
                <a:spcPts val="1000"/>
              </a:spcAft>
            </a:pP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« </a:t>
            </a:r>
            <a:r>
              <a:rPr lang="fr-FR" sz="2000" b="1" dirty="0" err="1" smtClean="0">
                <a:solidFill>
                  <a:schemeClr val="bg1"/>
                </a:solidFill>
                <a:latin typeface="+mj-lt"/>
              </a:rPr>
              <a:t>alert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() » affiche un message </a:t>
            </a:r>
            <a:endParaRPr lang="fr-FR" sz="1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Exemple  3</a:t>
            </a:r>
            <a:br>
              <a:rPr lang="fr-FR" dirty="0" smtClean="0"/>
            </a:br>
            <a:r>
              <a:rPr lang="fr-FR" sz="2400" dirty="0" smtClean="0"/>
              <a:t>Récupérer des données transmises par un utilisateur</a:t>
            </a:r>
            <a:endParaRPr lang="fr-FR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512" y="2032387"/>
            <a:ext cx="8382000" cy="4708981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type="</a:t>
            </a:r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nom(chaine) {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alert("Bonjour, " + chaine + "!");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  Entrez votre nom s'il vous plait: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  &lt;input type="text" </a:t>
            </a: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name="EntreNom"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fr-F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onBlur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nom(this.value)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" value=""&gt;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endParaRPr lang="fr-FR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égende encadrée 2 3"/>
          <p:cNvSpPr/>
          <p:nvPr/>
        </p:nvSpPr>
        <p:spPr bwMode="auto">
          <a:xfrm>
            <a:off x="6609184" y="1484784"/>
            <a:ext cx="3096344" cy="3096344"/>
          </a:xfrm>
          <a:prstGeom prst="borderCallout2">
            <a:avLst>
              <a:gd name="adj1" fmla="val 76373"/>
              <a:gd name="adj2" fmla="val 274"/>
              <a:gd name="adj3" fmla="val 77231"/>
              <a:gd name="adj4" fmla="val -14642"/>
              <a:gd name="adj5" fmla="val 129451"/>
              <a:gd name="adj6" fmla="val -56876"/>
            </a:avLst>
          </a:prstGeom>
          <a:solidFill>
            <a:srgbClr val="92D050"/>
          </a:solidFill>
          <a:ln w="12700">
            <a:solidFill>
              <a:srgbClr val="0066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L’opérateur « </a:t>
            </a:r>
            <a:r>
              <a:rPr lang="fr-FR" sz="2000" b="1" dirty="0" err="1" smtClean="0">
                <a:solidFill>
                  <a:schemeClr val="bg1"/>
                </a:solidFill>
                <a:latin typeface="+mj-lt"/>
              </a:rPr>
              <a:t>this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 » fait référence à l’objet courant.</a:t>
            </a:r>
          </a:p>
          <a:p>
            <a:pPr algn="ctr">
              <a:spcAft>
                <a:spcPts val="1000"/>
              </a:spcAft>
            </a:pP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Ici la balise « input »</a:t>
            </a:r>
          </a:p>
          <a:p>
            <a:pPr>
              <a:spcAft>
                <a:spcPts val="1000"/>
              </a:spcAft>
            </a:pP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L’attribut « value » correspond à l’attribut html de la balise input.</a:t>
            </a:r>
          </a:p>
          <a:p>
            <a:pPr algn="ctr">
              <a:spcAft>
                <a:spcPts val="1000"/>
              </a:spcAft>
            </a:pPr>
            <a:endParaRPr lang="fr-FR" sz="1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BOM = Browser Object Model</a:t>
            </a:r>
            <a:endParaRPr lang="fr-FR" dirty="0"/>
          </a:p>
        </p:txBody>
      </p:sp>
      <p:grpSp>
        <p:nvGrpSpPr>
          <p:cNvPr id="98" name="Group 2"/>
          <p:cNvGrpSpPr>
            <a:grpSpLocks noChangeAspect="1"/>
          </p:cNvGrpSpPr>
          <p:nvPr/>
        </p:nvGrpSpPr>
        <p:grpSpPr bwMode="auto">
          <a:xfrm>
            <a:off x="416496" y="980727"/>
            <a:ext cx="8856984" cy="4608936"/>
            <a:chOff x="1610" y="6456"/>
            <a:chExt cx="8572" cy="3118"/>
          </a:xfrm>
        </p:grpSpPr>
        <p:sp>
          <p:nvSpPr>
            <p:cNvPr id="99" name="AutoShape 3"/>
            <p:cNvSpPr>
              <a:spLocks noChangeAspect="1" noChangeArrowheads="1"/>
            </p:cNvSpPr>
            <p:nvPr/>
          </p:nvSpPr>
          <p:spPr bwMode="auto">
            <a:xfrm>
              <a:off x="1610" y="6456"/>
              <a:ext cx="8572" cy="3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2000" b="1" dirty="0"/>
            </a:p>
          </p:txBody>
        </p:sp>
        <p:sp>
          <p:nvSpPr>
            <p:cNvPr id="100" name="Rectangle 4"/>
            <p:cNvSpPr>
              <a:spLocks noChangeArrowheads="1"/>
            </p:cNvSpPr>
            <p:nvPr/>
          </p:nvSpPr>
          <p:spPr bwMode="auto">
            <a:xfrm>
              <a:off x="5018" y="6608"/>
              <a:ext cx="1239" cy="417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sz="2000" b="1" dirty="0">
                  <a:latin typeface="Tohama"/>
                </a:rPr>
                <a:t>window</a:t>
              </a:r>
              <a:endParaRPr lang="en-US" b="1" dirty="0">
                <a:latin typeface="Tohama"/>
              </a:endParaRPr>
            </a:p>
          </p:txBody>
        </p:sp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1732" y="7450"/>
              <a:ext cx="1429" cy="41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b="1" dirty="0">
                  <a:latin typeface="Tohama"/>
                </a:rPr>
                <a:t>navigator</a:t>
              </a:r>
              <a:endParaRPr lang="en-US" sz="3200" b="1" dirty="0">
                <a:latin typeface="Tohama"/>
              </a:endParaRPr>
            </a:p>
          </p:txBody>
        </p:sp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3313" y="7450"/>
              <a:ext cx="1023" cy="41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b="1" dirty="0">
                  <a:latin typeface="Tohama"/>
                </a:rPr>
                <a:t>screen</a:t>
              </a:r>
              <a:endParaRPr lang="en-US" sz="2400" b="1" dirty="0">
                <a:latin typeface="Tohama"/>
              </a:endParaRPr>
            </a:p>
          </p:txBody>
        </p: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4483" y="7453"/>
              <a:ext cx="1179" cy="41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b="1">
                  <a:latin typeface="Tohama"/>
                </a:rPr>
                <a:t>history</a:t>
              </a:r>
              <a:endParaRPr lang="en-US" sz="3200" b="1">
                <a:latin typeface="Tohama"/>
              </a:endParaRPr>
            </a:p>
          </p:txBody>
        </p:sp>
        <p:sp>
          <p:nvSpPr>
            <p:cNvPr id="104" name="Rectangle 8"/>
            <p:cNvSpPr>
              <a:spLocks noChangeArrowheads="1"/>
            </p:cNvSpPr>
            <p:nvPr/>
          </p:nvSpPr>
          <p:spPr bwMode="auto">
            <a:xfrm>
              <a:off x="5795" y="7453"/>
              <a:ext cx="1301" cy="41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b="1" dirty="0">
                  <a:latin typeface="Tohama"/>
                </a:rPr>
                <a:t>location</a:t>
              </a:r>
              <a:endParaRPr lang="en-US" sz="3200" b="1" dirty="0">
                <a:latin typeface="Tohama"/>
              </a:endParaRPr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7245" y="7455"/>
              <a:ext cx="1301" cy="41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b="1" dirty="0">
                  <a:latin typeface="Tohama"/>
                </a:rPr>
                <a:t>document</a:t>
              </a:r>
              <a:endParaRPr lang="en-US" sz="3200" b="1" dirty="0">
                <a:latin typeface="Tohama"/>
              </a:endParaRPr>
            </a:p>
          </p:txBody>
        </p:sp>
        <p:sp>
          <p:nvSpPr>
            <p:cNvPr id="106" name="Rectangle 10"/>
            <p:cNvSpPr>
              <a:spLocks noChangeArrowheads="1"/>
            </p:cNvSpPr>
            <p:nvPr/>
          </p:nvSpPr>
          <p:spPr bwMode="auto">
            <a:xfrm>
              <a:off x="8686" y="7455"/>
              <a:ext cx="1411" cy="41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b="1" dirty="0">
                  <a:latin typeface="Tohama"/>
                </a:rPr>
                <a:t>frames[]</a:t>
              </a:r>
              <a:endParaRPr lang="en-US" sz="3200" b="1" dirty="0">
                <a:latin typeface="Tohama"/>
              </a:endParaRPr>
            </a:p>
          </p:txBody>
        </p:sp>
        <p:cxnSp>
          <p:nvCxnSpPr>
            <p:cNvPr id="107" name="AutoShape 11"/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3829" y="5642"/>
              <a:ext cx="425" cy="319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8" name="AutoShape 12"/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5400000">
              <a:off x="4518" y="6331"/>
              <a:ext cx="426" cy="18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09" name="AutoShape 13"/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 rot="5400000">
              <a:off x="5140" y="6956"/>
              <a:ext cx="428" cy="5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10" name="AutoShape 14"/>
            <p:cNvCxnSpPr>
              <a:cxnSpLocks noChangeShapeType="1"/>
              <a:stCxn id="100" idx="2"/>
              <a:endCxn id="104" idx="0"/>
            </p:cNvCxnSpPr>
            <p:nvPr/>
          </p:nvCxnSpPr>
          <p:spPr bwMode="auto">
            <a:xfrm rot="16200000" flipH="1">
              <a:off x="5827" y="6835"/>
              <a:ext cx="428" cy="80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11" name="AutoShape 15"/>
            <p:cNvCxnSpPr>
              <a:cxnSpLocks noChangeShapeType="1"/>
              <a:stCxn id="100" idx="2"/>
              <a:endCxn id="105" idx="0"/>
            </p:cNvCxnSpPr>
            <p:nvPr/>
          </p:nvCxnSpPr>
          <p:spPr bwMode="auto">
            <a:xfrm rot="16200000" flipH="1">
              <a:off x="6551" y="6111"/>
              <a:ext cx="430" cy="225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12" name="AutoShape 16"/>
            <p:cNvCxnSpPr>
              <a:cxnSpLocks noChangeShapeType="1"/>
              <a:stCxn id="100" idx="2"/>
              <a:endCxn id="106" idx="0"/>
            </p:cNvCxnSpPr>
            <p:nvPr/>
          </p:nvCxnSpPr>
          <p:spPr bwMode="auto">
            <a:xfrm rot="16200000" flipH="1">
              <a:off x="7299" y="5364"/>
              <a:ext cx="431" cy="375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</p:grpSp>
      <p:sp>
        <p:nvSpPr>
          <p:cNvPr id="115" name="Rectangle à coins arrondis 114"/>
          <p:cNvSpPr/>
          <p:nvPr/>
        </p:nvSpPr>
        <p:spPr bwMode="auto">
          <a:xfrm>
            <a:off x="560512" y="3645024"/>
            <a:ext cx="1296144" cy="2664296"/>
          </a:xfrm>
          <a:prstGeom prst="wedgeRoundRectCallout">
            <a:avLst>
              <a:gd name="adj1" fmla="val -1202"/>
              <a:gd name="adj2" fmla="val -71838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vert="vert270" rtlCol="0" anchor="ctr" anchorCtr="0"/>
          <a:lstStyle/>
          <a:p>
            <a:pPr algn="ctr">
              <a:spcAft>
                <a:spcPts val="1000"/>
              </a:spcAft>
            </a:pPr>
            <a:r>
              <a:rPr lang="fr-FR" b="1" dirty="0" smtClean="0">
                <a:latin typeface="Tohama"/>
                <a:cs typeface="Times New Roman" pitchFamily="18" charset="0"/>
              </a:rPr>
              <a:t>Objet exposant les caractéristiques du navigateur</a:t>
            </a:r>
            <a:endParaRPr lang="fr-FR" b="1" dirty="0">
              <a:latin typeface="Tohama"/>
              <a:cs typeface="Times New Roman" pitchFamily="18" charset="0"/>
            </a:endParaRPr>
          </a:p>
        </p:txBody>
      </p:sp>
      <p:sp>
        <p:nvSpPr>
          <p:cNvPr id="116" name="Rectangle à coins arrondis 115"/>
          <p:cNvSpPr/>
          <p:nvPr/>
        </p:nvSpPr>
        <p:spPr bwMode="auto">
          <a:xfrm>
            <a:off x="2072680" y="3645024"/>
            <a:ext cx="1152128" cy="2664296"/>
          </a:xfrm>
          <a:prstGeom prst="wedgeRoundRectCallout">
            <a:avLst>
              <a:gd name="adj1" fmla="val -1202"/>
              <a:gd name="adj2" fmla="val -71838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vert="vert270" rtlCol="0" anchor="ctr" anchorCtr="0"/>
          <a:lstStyle/>
          <a:p>
            <a:pPr algn="ctr">
              <a:spcAft>
                <a:spcPts val="1000"/>
              </a:spcAft>
            </a:pPr>
            <a:r>
              <a:rPr lang="fr-FR" b="1" dirty="0" smtClean="0">
                <a:latin typeface="Tohama"/>
                <a:cs typeface="Times New Roman" pitchFamily="18" charset="0"/>
              </a:rPr>
              <a:t>Objet exposant les caractéristiques de l’écran</a:t>
            </a:r>
            <a:endParaRPr lang="fr-FR" b="1" dirty="0">
              <a:latin typeface="Tohama"/>
              <a:cs typeface="Times New Roman" pitchFamily="18" charset="0"/>
            </a:endParaRPr>
          </a:p>
        </p:txBody>
      </p:sp>
      <p:sp>
        <p:nvSpPr>
          <p:cNvPr id="117" name="Rectangle à coins arrondis 116"/>
          <p:cNvSpPr/>
          <p:nvPr/>
        </p:nvSpPr>
        <p:spPr bwMode="auto">
          <a:xfrm>
            <a:off x="3368824" y="3645024"/>
            <a:ext cx="1152128" cy="2664296"/>
          </a:xfrm>
          <a:prstGeom prst="wedgeRoundRectCallout">
            <a:avLst>
              <a:gd name="adj1" fmla="val -1202"/>
              <a:gd name="adj2" fmla="val -71838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vert="vert270" rtlCol="0" anchor="ctr" anchorCtr="0"/>
          <a:lstStyle/>
          <a:p>
            <a:pPr algn="ctr">
              <a:spcAft>
                <a:spcPts val="1000"/>
              </a:spcAft>
            </a:pPr>
            <a:r>
              <a:rPr lang="fr-FR" b="1" dirty="0" smtClean="0">
                <a:latin typeface="Tohama"/>
                <a:cs typeface="Times New Roman" pitchFamily="18" charset="0"/>
              </a:rPr>
              <a:t>Objet permettant de naviguer dans l’historique</a:t>
            </a:r>
            <a:endParaRPr lang="fr-FR" b="1" dirty="0">
              <a:latin typeface="Tohama"/>
              <a:cs typeface="Times New Roman" pitchFamily="18" charset="0"/>
            </a:endParaRPr>
          </a:p>
        </p:txBody>
      </p:sp>
      <p:sp>
        <p:nvSpPr>
          <p:cNvPr id="118" name="Rectangle à coins arrondis 117"/>
          <p:cNvSpPr/>
          <p:nvPr/>
        </p:nvSpPr>
        <p:spPr bwMode="auto">
          <a:xfrm>
            <a:off x="4808984" y="3645024"/>
            <a:ext cx="1152128" cy="2664296"/>
          </a:xfrm>
          <a:prstGeom prst="wedgeRoundRectCallout">
            <a:avLst>
              <a:gd name="adj1" fmla="val -1202"/>
              <a:gd name="adj2" fmla="val -71838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vert="vert270" rtlCol="0" anchor="ctr" anchorCtr="0"/>
          <a:lstStyle/>
          <a:p>
            <a:pPr algn="ctr">
              <a:spcAft>
                <a:spcPts val="1000"/>
              </a:spcAft>
            </a:pPr>
            <a:r>
              <a:rPr lang="fr-FR" b="1" dirty="0" smtClean="0">
                <a:latin typeface="Tohama"/>
                <a:cs typeface="Times New Roman" pitchFamily="18" charset="0"/>
              </a:rPr>
              <a:t>Objet permettant d’opérer des redirections</a:t>
            </a:r>
            <a:endParaRPr lang="fr-FR" b="1" dirty="0">
              <a:latin typeface="Tohama"/>
              <a:cs typeface="Times New Roman" pitchFamily="18" charset="0"/>
            </a:endParaRPr>
          </a:p>
        </p:txBody>
      </p:sp>
      <p:sp>
        <p:nvSpPr>
          <p:cNvPr id="119" name="Rectangle à coins arrondis 118"/>
          <p:cNvSpPr/>
          <p:nvPr/>
        </p:nvSpPr>
        <p:spPr bwMode="auto">
          <a:xfrm>
            <a:off x="6393160" y="3645024"/>
            <a:ext cx="2232248" cy="2664296"/>
          </a:xfrm>
          <a:prstGeom prst="wedgeRoundRectCallout">
            <a:avLst>
              <a:gd name="adj1" fmla="val -18583"/>
              <a:gd name="adj2" fmla="val -71092"/>
              <a:gd name="adj3" fmla="val 16667"/>
            </a:avLst>
          </a:prstGeom>
          <a:solidFill>
            <a:srgbClr val="FF9900"/>
          </a:solidFill>
          <a:ln>
            <a:solidFill>
              <a:srgbClr val="00206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>
              <a:spcAft>
                <a:spcPts val="1000"/>
              </a:spcAft>
            </a:pPr>
            <a:r>
              <a:rPr lang="fr-FR" b="1" dirty="0" smtClean="0">
                <a:latin typeface="Tohama"/>
                <a:cs typeface="Times New Roman" pitchFamily="18" charset="0"/>
              </a:rPr>
              <a:t>DOM Html</a:t>
            </a:r>
          </a:p>
          <a:p>
            <a:pPr algn="ctr">
              <a:spcAft>
                <a:spcPts val="1000"/>
              </a:spcAft>
            </a:pPr>
            <a:r>
              <a:rPr lang="fr-FR" b="1" dirty="0" smtClean="0">
                <a:latin typeface="Tohama"/>
                <a:cs typeface="Times New Roman" pitchFamily="18" charset="0"/>
              </a:rPr>
              <a:t>Objet centra, il encapsule le contenu de la page HTML sous forme d’une hiérarchie d’objets.</a:t>
            </a:r>
            <a:endParaRPr lang="fr-FR" b="1" dirty="0">
              <a:latin typeface="Toham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488" y="260648"/>
            <a:ext cx="9172575" cy="685800"/>
          </a:xfrm>
        </p:spPr>
        <p:txBody>
          <a:bodyPr/>
          <a:lstStyle/>
          <a:p>
            <a:pPr>
              <a:defRPr/>
            </a:pPr>
            <a:r>
              <a:rPr lang="fr-FR" sz="3600" dirty="0" smtClean="0"/>
              <a:t>Browser comme Application Hôte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0472" y="1052736"/>
            <a:ext cx="4392488" cy="5544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>
              <a:spcAft>
                <a:spcPts val="1000"/>
              </a:spcAft>
            </a:pPr>
            <a:endParaRPr lang="fr-FR" sz="1400" b="1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36576" y="1268760"/>
            <a:ext cx="2736304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window</a:t>
            </a:r>
            <a:endParaRPr lang="fr-FR" b="1" dirty="0" smtClean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8704" y="1844824"/>
            <a:ext cx="158417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smtClean="0">
                <a:latin typeface="Courier New" pitchFamily="49" charset="0"/>
              </a:rPr>
              <a:t>location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8704" y="2348880"/>
            <a:ext cx="158417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navigator</a:t>
            </a:r>
            <a:endParaRPr lang="fr-FR" b="1" dirty="0" smtClean="0"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8704" y="2852936"/>
            <a:ext cx="158417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screen</a:t>
            </a:r>
            <a:endParaRPr lang="fr-FR" b="1" dirty="0" smtClean="0">
              <a:latin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8704" y="3356992"/>
            <a:ext cx="158417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smtClean="0">
                <a:latin typeface="Courier New" pitchFamily="49" charset="0"/>
              </a:rPr>
              <a:t>document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88704" y="3861048"/>
            <a:ext cx="158417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smtClean="0">
                <a:latin typeface="Courier New" pitchFamily="49" charset="0"/>
              </a:rPr>
              <a:t>frames[]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8704" y="4293096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alert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288704" y="4653136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smtClean="0">
                <a:latin typeface="Courier New" pitchFamily="49" charset="0"/>
              </a:rPr>
              <a:t>prompt()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288704" y="5013176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confirm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88704" y="5373216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status</a:t>
            </a:r>
            <a:endParaRPr lang="fr-FR" b="1" dirty="0" smtClean="0">
              <a:latin typeface="Courier New" pitchFamily="49" charset="0"/>
            </a:endParaRPr>
          </a:p>
        </p:txBody>
      </p:sp>
      <p:cxnSp>
        <p:nvCxnSpPr>
          <p:cNvPr id="17" name="Connecteur droit 16"/>
          <p:cNvCxnSpPr/>
          <p:nvPr/>
        </p:nvCxnSpPr>
        <p:spPr bwMode="auto">
          <a:xfrm rot="5400000">
            <a:off x="-663624" y="4005064"/>
            <a:ext cx="460851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 rot="10800000">
            <a:off x="1659814" y="3533836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rot="10800000">
            <a:off x="1640632" y="4005064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 rot="10800000">
            <a:off x="1640632" y="4509120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 rot="10800000">
            <a:off x="1640632" y="206084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necteur droit 25"/>
          <p:cNvCxnSpPr/>
          <p:nvPr/>
        </p:nvCxnSpPr>
        <p:spPr bwMode="auto">
          <a:xfrm rot="10800000">
            <a:off x="1659813" y="2532076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/>
          <p:nvPr/>
        </p:nvCxnSpPr>
        <p:spPr bwMode="auto">
          <a:xfrm rot="10800000">
            <a:off x="1659813" y="3036132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Connecteur droit 27"/>
          <p:cNvCxnSpPr/>
          <p:nvPr/>
        </p:nvCxnSpPr>
        <p:spPr bwMode="auto">
          <a:xfrm rot="10800000">
            <a:off x="1640632" y="4865984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eur droit 28"/>
          <p:cNvCxnSpPr/>
          <p:nvPr/>
        </p:nvCxnSpPr>
        <p:spPr bwMode="auto">
          <a:xfrm rot="10800000">
            <a:off x="1659812" y="5226024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necteur droit 29"/>
          <p:cNvCxnSpPr/>
          <p:nvPr/>
        </p:nvCxnSpPr>
        <p:spPr bwMode="auto">
          <a:xfrm rot="10800000">
            <a:off x="1659812" y="5586064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necteur droit 30"/>
          <p:cNvCxnSpPr/>
          <p:nvPr/>
        </p:nvCxnSpPr>
        <p:spPr bwMode="auto">
          <a:xfrm rot="10800000">
            <a:off x="1640632" y="6018112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272480" y="1772816"/>
            <a:ext cx="576064" cy="367240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txBody>
          <a:bodyPr vert="vert270" rtlCol="0" anchor="ctr" anchorCtr="0"/>
          <a:lstStyle/>
          <a:p>
            <a:pPr algn="ctr">
              <a:spcAft>
                <a:spcPts val="1000"/>
              </a:spcAft>
            </a:pPr>
            <a:r>
              <a:rPr lang="fr-FR" sz="2800" b="1" dirty="0" smtClean="0">
                <a:latin typeface="+mj-lt"/>
              </a:rPr>
              <a:t>BROWSER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880992" y="1052736"/>
            <a:ext cx="4392488" cy="5544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>
              <a:spcAft>
                <a:spcPts val="1000"/>
              </a:spcAft>
            </a:pPr>
            <a:endParaRPr lang="fr-FR" sz="1400" b="1" dirty="0">
              <a:latin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953000" y="1772816"/>
            <a:ext cx="576064" cy="367240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txBody>
          <a:bodyPr vert="vert270" rtlCol="0" anchor="ctr" anchorCtr="0"/>
          <a:lstStyle/>
          <a:p>
            <a:pPr algn="ctr">
              <a:spcAft>
                <a:spcPts val="1000"/>
              </a:spcAft>
            </a:pPr>
            <a:r>
              <a:rPr lang="fr-FR" sz="2800" b="1" dirty="0" smtClean="0">
                <a:latin typeface="+mj-lt"/>
              </a:rPr>
              <a:t>JavaScript </a:t>
            </a:r>
            <a:r>
              <a:rPr lang="fr-FR" sz="2800" b="1" dirty="0" err="1" smtClean="0">
                <a:latin typeface="+mj-lt"/>
              </a:rPr>
              <a:t>Engine</a:t>
            </a:r>
            <a:endParaRPr lang="fr-FR" sz="2800" b="1" dirty="0" smtClean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601072" y="1268760"/>
            <a:ext cx="2736304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smtClean="0">
                <a:latin typeface="Courier New" pitchFamily="49" charset="0"/>
              </a:rPr>
              <a:t>global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897216" y="1844824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eval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97216" y="2204864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isFinit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897216" y="2564904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smtClean="0">
                <a:latin typeface="Courier New" pitchFamily="49" charset="0"/>
              </a:rPr>
              <a:t>escape()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97216" y="2924944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unescape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cxnSp>
        <p:nvCxnSpPr>
          <p:cNvPr id="48" name="Connecteur droit 47"/>
          <p:cNvCxnSpPr/>
          <p:nvPr/>
        </p:nvCxnSpPr>
        <p:spPr bwMode="auto">
          <a:xfrm rot="5400000">
            <a:off x="4196916" y="3609020"/>
            <a:ext cx="381642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Connecteur droit 48"/>
          <p:cNvCxnSpPr/>
          <p:nvPr/>
        </p:nvCxnSpPr>
        <p:spPr bwMode="auto">
          <a:xfrm rot="10800000">
            <a:off x="6124310" y="314096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necteur droit 49"/>
          <p:cNvCxnSpPr/>
          <p:nvPr/>
        </p:nvCxnSpPr>
        <p:spPr bwMode="auto">
          <a:xfrm rot="10800000">
            <a:off x="6105128" y="350100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necteur droit 50"/>
          <p:cNvCxnSpPr/>
          <p:nvPr/>
        </p:nvCxnSpPr>
        <p:spPr bwMode="auto">
          <a:xfrm rot="10800000">
            <a:off x="6105128" y="386104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necteur droit 51"/>
          <p:cNvCxnSpPr/>
          <p:nvPr/>
        </p:nvCxnSpPr>
        <p:spPr bwMode="auto">
          <a:xfrm rot="10800000">
            <a:off x="6105128" y="206084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necteur droit 52"/>
          <p:cNvCxnSpPr/>
          <p:nvPr/>
        </p:nvCxnSpPr>
        <p:spPr bwMode="auto">
          <a:xfrm rot="10800000">
            <a:off x="6124309" y="242088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necteur droit 53"/>
          <p:cNvCxnSpPr/>
          <p:nvPr/>
        </p:nvCxnSpPr>
        <p:spPr bwMode="auto">
          <a:xfrm rot="10800000">
            <a:off x="6124309" y="278092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necteur droit 54"/>
          <p:cNvCxnSpPr/>
          <p:nvPr/>
        </p:nvCxnSpPr>
        <p:spPr bwMode="auto">
          <a:xfrm rot="10800000">
            <a:off x="6105128" y="4289919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10800000">
            <a:off x="6124308" y="4653136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/>
          <p:nvPr/>
        </p:nvCxnSpPr>
        <p:spPr bwMode="auto">
          <a:xfrm rot="10800000">
            <a:off x="6124308" y="5085184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necteur droit 57"/>
          <p:cNvCxnSpPr/>
          <p:nvPr/>
        </p:nvCxnSpPr>
        <p:spPr bwMode="auto">
          <a:xfrm rot="10800000">
            <a:off x="6105128" y="5514055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6897216" y="3284984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parseInt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97216" y="3645024"/>
            <a:ext cx="1872208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parseFloat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897216" y="4077072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isNaN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897216" y="4437112"/>
            <a:ext cx="1872208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parseFloat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6897216" y="4869160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NaN</a:t>
            </a:r>
            <a:endParaRPr lang="fr-FR" b="1" dirty="0" smtClean="0">
              <a:latin typeface="Courier New" pitchFamily="49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97216" y="5229200"/>
            <a:ext cx="1872208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Infinity</a:t>
            </a:r>
            <a:endParaRPr lang="fr-FR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488" y="260648"/>
            <a:ext cx="9172575" cy="685800"/>
          </a:xfrm>
        </p:spPr>
        <p:txBody>
          <a:bodyPr/>
          <a:lstStyle/>
          <a:p>
            <a:pPr>
              <a:defRPr/>
            </a:pPr>
            <a:r>
              <a:rPr lang="fr-FR" sz="3600" dirty="0" smtClean="0"/>
              <a:t>Browser comme Application Hôte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0472" y="1052736"/>
            <a:ext cx="9073008" cy="5544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>
              <a:spcAft>
                <a:spcPts val="1000"/>
              </a:spcAft>
            </a:pPr>
            <a:endParaRPr lang="fr-FR" sz="1400" b="1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36576" y="1268760"/>
            <a:ext cx="3240360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window</a:t>
            </a:r>
            <a:r>
              <a:rPr lang="fr-FR" b="1" dirty="0" smtClean="0">
                <a:latin typeface="Courier New" pitchFamily="49" charset="0"/>
              </a:rPr>
              <a:t> = self =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global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8704" y="1844824"/>
            <a:ext cx="158417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smtClean="0">
                <a:latin typeface="Courier New" pitchFamily="49" charset="0"/>
              </a:rPr>
              <a:t>location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8704" y="2348880"/>
            <a:ext cx="158417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navigator</a:t>
            </a:r>
            <a:endParaRPr lang="fr-FR" b="1" dirty="0" smtClean="0"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8704" y="2852936"/>
            <a:ext cx="158417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screen</a:t>
            </a:r>
            <a:endParaRPr lang="fr-FR" b="1" dirty="0" smtClean="0">
              <a:latin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8704" y="3356992"/>
            <a:ext cx="158417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smtClean="0">
                <a:latin typeface="Courier New" pitchFamily="49" charset="0"/>
              </a:rPr>
              <a:t>document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88704" y="3861048"/>
            <a:ext cx="158417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smtClean="0">
                <a:latin typeface="Courier New" pitchFamily="49" charset="0"/>
              </a:rPr>
              <a:t>frames[]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8704" y="4293096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alert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288704" y="4653136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smtClean="0">
                <a:latin typeface="Courier New" pitchFamily="49" charset="0"/>
              </a:rPr>
              <a:t>prompt()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288704" y="5013176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confirm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88704" y="5373216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status</a:t>
            </a:r>
            <a:endParaRPr lang="fr-FR" b="1" dirty="0" smtClean="0">
              <a:latin typeface="Courier New" pitchFamily="49" charset="0"/>
            </a:endParaRPr>
          </a:p>
        </p:txBody>
      </p:sp>
      <p:cxnSp>
        <p:nvCxnSpPr>
          <p:cNvPr id="17" name="Connecteur droit 16"/>
          <p:cNvCxnSpPr/>
          <p:nvPr/>
        </p:nvCxnSpPr>
        <p:spPr bwMode="auto">
          <a:xfrm rot="5400000">
            <a:off x="-699628" y="4041068"/>
            <a:ext cx="468052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 rot="10800000">
            <a:off x="1659814" y="3533836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rot="10800000">
            <a:off x="1640632" y="4005064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 rot="10800000">
            <a:off x="1640632" y="206084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necteur droit 25"/>
          <p:cNvCxnSpPr/>
          <p:nvPr/>
        </p:nvCxnSpPr>
        <p:spPr bwMode="auto">
          <a:xfrm rot="10800000">
            <a:off x="1659813" y="2532076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/>
          <p:nvPr/>
        </p:nvCxnSpPr>
        <p:spPr bwMode="auto">
          <a:xfrm rot="10800000">
            <a:off x="1659813" y="3036132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Connecteur droit 27"/>
          <p:cNvCxnSpPr/>
          <p:nvPr/>
        </p:nvCxnSpPr>
        <p:spPr bwMode="auto">
          <a:xfrm rot="10800000">
            <a:off x="1640632" y="4509120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eur droit 28"/>
          <p:cNvCxnSpPr/>
          <p:nvPr/>
        </p:nvCxnSpPr>
        <p:spPr bwMode="auto">
          <a:xfrm rot="10800000">
            <a:off x="1659812" y="4869160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necteur droit 29"/>
          <p:cNvCxnSpPr/>
          <p:nvPr/>
        </p:nvCxnSpPr>
        <p:spPr bwMode="auto">
          <a:xfrm rot="10800000">
            <a:off x="1659812" y="5229200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necteur droit 30"/>
          <p:cNvCxnSpPr/>
          <p:nvPr/>
        </p:nvCxnSpPr>
        <p:spPr bwMode="auto">
          <a:xfrm rot="10800000">
            <a:off x="1640632" y="5589240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200472" y="1052736"/>
            <a:ext cx="9073008" cy="5544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>
              <a:spcAft>
                <a:spcPts val="1000"/>
              </a:spcAft>
            </a:pPr>
            <a:endParaRPr lang="fr-FR" sz="1400" b="1" dirty="0">
              <a:latin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44488" y="1916832"/>
            <a:ext cx="576064" cy="367240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txBody>
          <a:bodyPr vert="vert270" rtlCol="0" anchor="ctr" anchorCtr="0"/>
          <a:lstStyle/>
          <a:p>
            <a:pPr algn="ctr">
              <a:spcAft>
                <a:spcPts val="1000"/>
              </a:spcAft>
            </a:pPr>
            <a:r>
              <a:rPr lang="fr-FR" sz="2800" b="1" dirty="0" smtClean="0">
                <a:latin typeface="+mj-lt"/>
              </a:rPr>
              <a:t>JavaScript </a:t>
            </a:r>
            <a:r>
              <a:rPr lang="fr-FR" sz="2800" b="1" dirty="0" err="1" smtClean="0">
                <a:latin typeface="+mj-lt"/>
              </a:rPr>
              <a:t>Engine</a:t>
            </a:r>
            <a:endParaRPr lang="fr-FR" sz="2800" b="1" dirty="0" smtClean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321152" y="1844824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eval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321152" y="2204864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isFinit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321152" y="2564904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smtClean="0">
                <a:latin typeface="Courier New" pitchFamily="49" charset="0"/>
              </a:rPr>
              <a:t>escape()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321152" y="2924944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unescape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cxnSp>
        <p:nvCxnSpPr>
          <p:cNvPr id="48" name="Connecteur droit 47"/>
          <p:cNvCxnSpPr/>
          <p:nvPr/>
        </p:nvCxnSpPr>
        <p:spPr bwMode="auto">
          <a:xfrm rot="5400000">
            <a:off x="3620852" y="3681028"/>
            <a:ext cx="381642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Connecteur droit 48"/>
          <p:cNvCxnSpPr/>
          <p:nvPr/>
        </p:nvCxnSpPr>
        <p:spPr bwMode="auto">
          <a:xfrm rot="10800000">
            <a:off x="5548246" y="314096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necteur droit 49"/>
          <p:cNvCxnSpPr/>
          <p:nvPr/>
        </p:nvCxnSpPr>
        <p:spPr bwMode="auto">
          <a:xfrm rot="10800000">
            <a:off x="5529064" y="350100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necteur droit 50"/>
          <p:cNvCxnSpPr/>
          <p:nvPr/>
        </p:nvCxnSpPr>
        <p:spPr bwMode="auto">
          <a:xfrm rot="10800000">
            <a:off x="5529064" y="386104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necteur droit 51"/>
          <p:cNvCxnSpPr/>
          <p:nvPr/>
        </p:nvCxnSpPr>
        <p:spPr bwMode="auto">
          <a:xfrm rot="10800000">
            <a:off x="5529064" y="206084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necteur droit 52"/>
          <p:cNvCxnSpPr/>
          <p:nvPr/>
        </p:nvCxnSpPr>
        <p:spPr bwMode="auto">
          <a:xfrm rot="10800000">
            <a:off x="5548245" y="242088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necteur droit 53"/>
          <p:cNvCxnSpPr/>
          <p:nvPr/>
        </p:nvCxnSpPr>
        <p:spPr bwMode="auto">
          <a:xfrm rot="10800000">
            <a:off x="5548245" y="2780928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necteur droit 54"/>
          <p:cNvCxnSpPr/>
          <p:nvPr/>
        </p:nvCxnSpPr>
        <p:spPr bwMode="auto">
          <a:xfrm rot="10800000">
            <a:off x="5529064" y="4289919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10800000">
            <a:off x="5548244" y="4653136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necteur droit 56"/>
          <p:cNvCxnSpPr/>
          <p:nvPr/>
        </p:nvCxnSpPr>
        <p:spPr bwMode="auto">
          <a:xfrm rot="10800000">
            <a:off x="5548244" y="5085184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necteur droit 57"/>
          <p:cNvCxnSpPr/>
          <p:nvPr/>
        </p:nvCxnSpPr>
        <p:spPr bwMode="auto">
          <a:xfrm rot="10800000">
            <a:off x="5529064" y="5514055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6321152" y="3284984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parseInt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321152" y="3645024"/>
            <a:ext cx="1872208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parseFloat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321152" y="4077072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isNaN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321152" y="4437112"/>
            <a:ext cx="1872208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parseFloat</a:t>
            </a:r>
            <a:r>
              <a:rPr lang="fr-FR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6321152" y="4869160"/>
            <a:ext cx="1584176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NaN</a:t>
            </a:r>
            <a:endParaRPr lang="fr-FR" b="1" dirty="0" smtClean="0">
              <a:latin typeface="Courier New" pitchFamily="49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321152" y="5229200"/>
            <a:ext cx="1872208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latin typeface="Courier New" pitchFamily="49" charset="0"/>
              </a:rPr>
              <a:t>Infinity</a:t>
            </a:r>
            <a:endParaRPr lang="fr-FR" b="1" dirty="0" smtClean="0">
              <a:latin typeface="Courier New" pitchFamily="49" charset="0"/>
            </a:endParaRPr>
          </a:p>
        </p:txBody>
      </p:sp>
      <p:cxnSp>
        <p:nvCxnSpPr>
          <p:cNvPr id="66" name="Connecteur droit 65"/>
          <p:cNvCxnSpPr/>
          <p:nvPr/>
        </p:nvCxnSpPr>
        <p:spPr bwMode="auto">
          <a:xfrm>
            <a:off x="1640632" y="6381328"/>
            <a:ext cx="2880320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Connecteur droit 68"/>
          <p:cNvCxnSpPr/>
          <p:nvPr/>
        </p:nvCxnSpPr>
        <p:spPr bwMode="auto">
          <a:xfrm rot="5400000" flipH="1" flipV="1">
            <a:off x="2216696" y="4077072"/>
            <a:ext cx="4608512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Connecteur droit 70"/>
          <p:cNvCxnSpPr/>
          <p:nvPr/>
        </p:nvCxnSpPr>
        <p:spPr bwMode="auto">
          <a:xfrm>
            <a:off x="4520952" y="1772816"/>
            <a:ext cx="1008112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Connecteur droit 72"/>
          <p:cNvCxnSpPr/>
          <p:nvPr/>
        </p:nvCxnSpPr>
        <p:spPr bwMode="auto">
          <a:xfrm rot="5400000">
            <a:off x="5133020" y="5985284"/>
            <a:ext cx="792088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Connecteur droit 74"/>
          <p:cNvCxnSpPr/>
          <p:nvPr/>
        </p:nvCxnSpPr>
        <p:spPr bwMode="auto">
          <a:xfrm rot="10800000">
            <a:off x="5529064" y="5946103"/>
            <a:ext cx="628891" cy="317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 bwMode="auto">
          <a:xfrm>
            <a:off x="6321152" y="5661248"/>
            <a:ext cx="2376264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</a:rPr>
              <a:t>variable_globale</a:t>
            </a:r>
            <a:endParaRPr lang="fr-FR" b="1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cxnSp>
        <p:nvCxnSpPr>
          <p:cNvPr id="79" name="Connecteur droit 78"/>
          <p:cNvCxnSpPr/>
          <p:nvPr/>
        </p:nvCxnSpPr>
        <p:spPr bwMode="auto">
          <a:xfrm rot="10800000">
            <a:off x="5529064" y="6309320"/>
            <a:ext cx="628891" cy="317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6321152" y="6024465"/>
            <a:ext cx="3008784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</a:rPr>
              <a:t>Fonction_utilisateur</a:t>
            </a:r>
            <a:endParaRPr lang="fr-FR" b="1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cxnSp>
        <p:nvCxnSpPr>
          <p:cNvPr id="65" name="Connecteur droit 64"/>
          <p:cNvCxnSpPr/>
          <p:nvPr/>
        </p:nvCxnSpPr>
        <p:spPr bwMode="auto">
          <a:xfrm rot="10800000">
            <a:off x="1640632" y="5949280"/>
            <a:ext cx="628891" cy="317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l’Objet </a:t>
            </a:r>
            <a:r>
              <a:rPr lang="fr-FR" dirty="0" err="1" smtClean="0"/>
              <a:t>window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2480" y="1132118"/>
            <a:ext cx="9273480" cy="4776692"/>
          </a:xfrm>
        </p:spPr>
        <p:txBody>
          <a:bodyPr/>
          <a:lstStyle/>
          <a:p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chaque chargement de la page </a:t>
            </a: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(ex. F5</a:t>
            </a: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l’environnement </a:t>
            </a:r>
            <a:r>
              <a:rPr lang="fr-F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est 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réinitialisé</a:t>
            </a: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scripts embarqués dans la page se greffent à l’objet </a:t>
            </a:r>
            <a:r>
              <a:rPr lang="fr-F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</a:t>
            </a: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1"/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variables globales deviennent des attributs de </a:t>
            </a:r>
            <a:r>
              <a:rPr lang="fr-F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</a:t>
            </a:r>
            <a:endParaRPr lang="fr-F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fonctions utilisateur deviennent des méthodes de </a:t>
            </a:r>
            <a:r>
              <a:rPr lang="fr-F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</a:t>
            </a:r>
            <a:endParaRPr lang="fr-F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L’objet </a:t>
            </a:r>
            <a:r>
              <a:rPr lang="fr-FR" sz="2400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document</a:t>
            </a: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encapsule le contenu de la page HTML sous forme d’un arbre d’objets.</a:t>
            </a:r>
          </a:p>
          <a:p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Voici les caractéristiques des objets  </a:t>
            </a:r>
            <a:r>
              <a:rPr lang="fr-F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</a:t>
            </a: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et document   (</a:t>
            </a:r>
            <a:r>
              <a:rPr lang="fr-FR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Réf. =&gt; http://www.w3schools.com</a:t>
            </a:r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488" y="44624"/>
            <a:ext cx="9172575" cy="685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window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04728" y="184482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2480" y="2420888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200472" y="620692"/>
          <a:ext cx="9361040" cy="6035601"/>
        </p:xfrm>
        <a:graphic>
          <a:graphicData uri="http://schemas.openxmlformats.org/drawingml/2006/table">
            <a:tbl>
              <a:tblPr/>
              <a:tblGrid>
                <a:gridCol w="1872208"/>
                <a:gridCol w="7488832"/>
              </a:tblGrid>
              <a:tr h="188450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</a:rPr>
                        <a:t>Property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2"/>
                        </a:rPr>
                        <a:t>closed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a Boolean value indicating whether a window has been closed or not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3"/>
                        </a:rPr>
                        <a:t>defaultStatus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Sets or returns the default text in the statusbar of a window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4"/>
                        </a:rPr>
                        <a:t>document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Document object for the window (</a:t>
                      </a:r>
                      <a:r>
                        <a:rPr lang="fr-FR" sz="1100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4"/>
                        </a:rPr>
                        <a:t>See Document object</a:t>
                      </a:r>
                      <a:r>
                        <a:rPr lang="fr-FR" sz="110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5"/>
                        </a:rPr>
                        <a:t>frames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Returns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 an </a:t>
                      </a: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array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 of all the frames (</a:t>
                      </a: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including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iframes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) in the </a:t>
                      </a: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current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window</a:t>
                      </a:r>
                      <a:endParaRPr lang="fr-FR" sz="1100" dirty="0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6"/>
                        </a:rPr>
                        <a:t>history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Returns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 the </a:t>
                      </a: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History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object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 for the </a:t>
                      </a: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window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fr-FR" sz="1100" u="sng" dirty="0" err="1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6"/>
                        </a:rPr>
                        <a:t>See</a:t>
                      </a:r>
                      <a:r>
                        <a:rPr lang="fr-FR" sz="1100" u="sng" dirty="0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6"/>
                        </a:rPr>
                        <a:t> </a:t>
                      </a:r>
                      <a:r>
                        <a:rPr lang="fr-FR" sz="1100" u="sng" dirty="0" err="1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6"/>
                        </a:rPr>
                        <a:t>History</a:t>
                      </a:r>
                      <a:r>
                        <a:rPr lang="fr-FR" sz="1100" u="sng" dirty="0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6"/>
                        </a:rPr>
                        <a:t> </a:t>
                      </a:r>
                      <a:r>
                        <a:rPr lang="fr-FR" sz="1100" u="sng" dirty="0" err="1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6"/>
                        </a:rPr>
                        <a:t>object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7"/>
                        </a:rPr>
                        <a:t>innerHeight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Sets or returns the the inner height of a window's content area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7"/>
                        </a:rPr>
                        <a:t>innerWidth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Sets or returns the the inner width of a window's content area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8"/>
                        </a:rPr>
                        <a:t>length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number of frames (including iframes) in a window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9"/>
                        </a:rPr>
                        <a:t>location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Location object for the window (</a:t>
                      </a:r>
                      <a:r>
                        <a:rPr lang="fr-FR" sz="1100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9"/>
                        </a:rPr>
                        <a:t>See Location object</a:t>
                      </a:r>
                      <a:r>
                        <a:rPr lang="fr-FR" sz="110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0"/>
                        </a:rPr>
                        <a:t>name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Sets or returns the name of a window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1"/>
                        </a:rPr>
                        <a:t>navigator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Navigator object for the window (</a:t>
                      </a:r>
                      <a:r>
                        <a:rPr lang="fr-FR" sz="1100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1"/>
                        </a:rPr>
                        <a:t>See Navigator object</a:t>
                      </a:r>
                      <a:r>
                        <a:rPr lang="fr-FR" sz="110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2"/>
                        </a:rPr>
                        <a:t>opener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a reference to the window that created the window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3"/>
                        </a:rPr>
                        <a:t>outerHeight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Sets or returns the outer height of a window, including toolbars/scrollbars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3"/>
                        </a:rPr>
                        <a:t>outerWidth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Sets or returns the outer width of a window, including toolbars/scrollbars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4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4"/>
                        </a:rPr>
                        <a:t>pageXOffset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pixels the current document has been scrolled (horizontally) from the upper left corner of the window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01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 dirty="0" err="1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4"/>
                        </a:rPr>
                        <a:t>pageYOffset</a:t>
                      </a:r>
                      <a:endParaRPr lang="fr-FR" sz="1100" b="1" dirty="0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pixels the current document has been scrolled (vertically) from the upper left corner of the window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5"/>
                        </a:rPr>
                        <a:t>parent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parent window of the current window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6"/>
                        </a:rPr>
                        <a:t>screen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Screen object for the window </a:t>
                      </a:r>
                      <a:r>
                        <a:rPr lang="fr-FR" sz="1100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6"/>
                        </a:rPr>
                        <a:t>(See Screen object)</a:t>
                      </a:r>
                      <a:endParaRPr lang="fr-FR" sz="1100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7"/>
                        </a:rPr>
                        <a:t>screenLeft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x coordinate of the window relative to the screen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7"/>
                        </a:rPr>
                        <a:t>screenTop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y coordinate of the window relative to the screen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8"/>
                        </a:rPr>
                        <a:t>screenX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x coordinate of the window relative to the screen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8"/>
                        </a:rPr>
                        <a:t>screenY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y coordinate of the window relative to the screen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19"/>
                        </a:rPr>
                        <a:t>self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Returns the current window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20"/>
                        </a:rPr>
                        <a:t>status</a:t>
                      </a:r>
                      <a:endParaRPr lang="fr-FR" sz="1100" b="1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Times New Roman"/>
                          <a:ea typeface="Times New Roman"/>
                        </a:rPr>
                        <a:t>Sets the text in the statusbar of a window</a:t>
                      </a: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3">
                <a:tc>
                  <a:txBody>
                    <a:bodyPr/>
                    <a:lstStyle/>
                    <a:p>
                      <a:pPr lv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u="sng" dirty="0">
                          <a:solidFill>
                            <a:srgbClr val="900B09"/>
                          </a:solidFill>
                          <a:latin typeface="Times New Roman"/>
                          <a:ea typeface="Times New Roman"/>
                          <a:hlinkClick r:id="rId21"/>
                        </a:rPr>
                        <a:t>top</a:t>
                      </a:r>
                      <a:endParaRPr lang="fr-FR" sz="1100" b="1" dirty="0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Returns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 the </a:t>
                      </a: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topmost</a:t>
                      </a:r>
                      <a:r>
                        <a:rPr lang="fr-FR" sz="1100" dirty="0">
                          <a:latin typeface="Times New Roman"/>
                          <a:ea typeface="Times New Roman"/>
                        </a:rPr>
                        <a:t> browser </a:t>
                      </a:r>
                      <a:r>
                        <a:rPr lang="fr-FR" sz="1100" dirty="0" err="1">
                          <a:latin typeface="Times New Roman"/>
                          <a:ea typeface="Times New Roman"/>
                        </a:rPr>
                        <a:t>window</a:t>
                      </a:r>
                      <a:endParaRPr lang="fr-FR" sz="1100" dirty="0">
                        <a:latin typeface="Times New Roman"/>
                        <a:ea typeface="Times New Roman"/>
                      </a:endParaRPr>
                    </a:p>
                  </a:txBody>
                  <a:tcPr marL="19397" marR="19397" marT="19397" marB="19397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488" y="44624"/>
            <a:ext cx="9172575" cy="685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window</a:t>
            </a:r>
            <a:r>
              <a:rPr lang="fr-FR" dirty="0" smtClean="0"/>
              <a:t> (suite)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04728" y="184482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2480" y="2420888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72480" y="692696"/>
          <a:ext cx="9289032" cy="5328592"/>
        </p:xfrm>
        <a:graphic>
          <a:graphicData uri="http://schemas.openxmlformats.org/drawingml/2006/table">
            <a:tbl>
              <a:tblPr/>
              <a:tblGrid>
                <a:gridCol w="1857806"/>
                <a:gridCol w="7431226"/>
              </a:tblGrid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dirty="0" err="1">
                          <a:solidFill>
                            <a:srgbClr val="0099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Method</a:t>
                      </a:r>
                      <a:endParaRPr lang="fr-FR" sz="1050" b="1" dirty="0">
                        <a:solidFill>
                          <a:srgbClr val="0099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dirty="0">
                          <a:solidFill>
                            <a:srgbClr val="0099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050" dirty="0">
                        <a:solidFill>
                          <a:srgbClr val="0099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2"/>
                        </a:rPr>
                        <a:t>alert()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Displays an alert box with a message and an OK button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3"/>
                        </a:rPr>
                        <a:t>blur()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Removes focus from the current window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4"/>
                        </a:rPr>
                        <a:t>clearInterval()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Clears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 a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timer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 set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with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setInterval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()</a:t>
                      </a:r>
                      <a:endParaRPr lang="fr-FR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5"/>
                        </a:rPr>
                        <a:t>clearTimeout()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Clears a timer set with setTimeout()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6"/>
                        </a:rPr>
                        <a:t>close()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Closes the current window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7"/>
                        </a:rPr>
                        <a:t>confirm()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Displays a dialog box with a message and an OK and a Cancel button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8"/>
                        </a:rPr>
                        <a:t>createPopup()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Creates a pop-up window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9"/>
                        </a:rPr>
                        <a:t>focus()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Sets focus to the current window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10"/>
                        </a:rPr>
                        <a:t>moveBy()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Moves a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window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 relative to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its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current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 position</a:t>
                      </a:r>
                      <a:endParaRPr lang="fr-FR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11"/>
                        </a:rPr>
                        <a:t>moveTo()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Moves a window to the specified position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12"/>
                        </a:rPr>
                        <a:t>open()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Opens a new browser window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13"/>
                        </a:rPr>
                        <a:t>print()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Prints the content of the current window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14"/>
                        </a:rPr>
                        <a:t>prompt()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Displays a dialog box that prompts the visitor for input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15"/>
                        </a:rPr>
                        <a:t>resizeBy()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Resizes the window by the specified pixels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16"/>
                        </a:rPr>
                        <a:t>resizeTo()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Resizes the window to the specified width and height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>
                          <a:latin typeface="Verdana"/>
                          <a:ea typeface="Times New Roman"/>
                          <a:cs typeface="Times New Roman"/>
                        </a:rPr>
                        <a:t>scroll()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17"/>
                        </a:rPr>
                        <a:t>scrollBy()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Scrolls the content by the specified number of pixels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18"/>
                        </a:rPr>
                        <a:t>scrollTo()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Scrolls the content to the specified coordinates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19"/>
                        </a:rPr>
                        <a:t>setInterval()</a:t>
                      </a:r>
                      <a:endParaRPr lang="fr-FR" sz="105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>
                          <a:latin typeface="Verdana"/>
                          <a:ea typeface="Times New Roman"/>
                          <a:cs typeface="Times New Roman"/>
                        </a:rPr>
                        <a:t>Calls a function or evaluates an expression at specified intervals (in milliseconds)</a:t>
                      </a:r>
                      <a:endParaRPr lang="fr-FR" sz="10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b="1" u="sng" dirty="0" err="1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20"/>
                        </a:rPr>
                        <a:t>setTimeout</a:t>
                      </a:r>
                      <a:r>
                        <a:rPr lang="fr-FR" sz="1050" b="1" u="sng" dirty="0">
                          <a:solidFill>
                            <a:srgbClr val="900B09"/>
                          </a:solidFill>
                          <a:latin typeface="Verdana"/>
                          <a:ea typeface="Times New Roman"/>
                          <a:cs typeface="Times New Roman"/>
                          <a:hlinkClick r:id="rId20"/>
                        </a:rPr>
                        <a:t>()</a:t>
                      </a:r>
                      <a:endParaRPr lang="fr-FR" sz="105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Calls a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function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 or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evaluates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 an expression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after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 a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specified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number</a:t>
                      </a:r>
                      <a:r>
                        <a:rPr lang="fr-FR" sz="1050" dirty="0">
                          <a:latin typeface="Verdana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fr-FR" sz="1050" dirty="0" err="1">
                          <a:latin typeface="Verdana"/>
                          <a:ea typeface="Times New Roman"/>
                          <a:cs typeface="Times New Roman"/>
                        </a:rPr>
                        <a:t>milliseconds</a:t>
                      </a:r>
                      <a:endParaRPr lang="fr-FR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535" marR="25535" marT="25535" marB="2553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L’Objet document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4528" y="350100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560512" y="908720"/>
          <a:ext cx="8784975" cy="1296145"/>
        </p:xfrm>
        <a:graphic>
          <a:graphicData uri="http://schemas.openxmlformats.org/drawingml/2006/table">
            <a:tbl>
              <a:tblPr/>
              <a:tblGrid>
                <a:gridCol w="2016224"/>
                <a:gridCol w="6241653"/>
                <a:gridCol w="527098"/>
              </a:tblGrid>
              <a:tr h="2592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Collection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200">
                        <a:solidFill>
                          <a:srgbClr val="0099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W3C</a:t>
                      </a:r>
                      <a:endParaRPr lang="fr-FR" sz="1200" dirty="0">
                        <a:solidFill>
                          <a:srgbClr val="0099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action="ppaction://hlinkfile"/>
                        </a:rPr>
                        <a:t>anchors[]</a:t>
                      </a:r>
                      <a:endParaRPr lang="fr-FR" sz="1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Returns an array of all the anchors in the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 dirty="0" err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 action="ppaction://hlinkfile"/>
                        </a:rPr>
                        <a:t>forms</a:t>
                      </a:r>
                      <a:r>
                        <a:rPr lang="fr-FR" sz="1400" b="1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 action="ppaction://hlinkfile"/>
                        </a:rPr>
                        <a:t>[]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Returns an array of all the forms in the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4" action="ppaction://hlinkfile"/>
                        </a:rPr>
                        <a:t>images[]</a:t>
                      </a:r>
                      <a:endParaRPr lang="fr-FR" sz="1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Returns an array of all the images in the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5" action="ppaction://hlinkfile"/>
                        </a:rPr>
                        <a:t>links[]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Returns an array of all the links in the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560512" y="2276872"/>
          <a:ext cx="8784975" cy="2160243"/>
        </p:xfrm>
        <a:graphic>
          <a:graphicData uri="http://schemas.openxmlformats.org/drawingml/2006/table">
            <a:tbl>
              <a:tblPr/>
              <a:tblGrid>
                <a:gridCol w="2016224"/>
                <a:gridCol w="6241653"/>
                <a:gridCol w="527098"/>
              </a:tblGrid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Property</a:t>
                      </a:r>
                      <a:endParaRPr lang="fr-FR" sz="1400" b="1" dirty="0">
                        <a:solidFill>
                          <a:srgbClr val="0099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200" dirty="0">
                        <a:solidFill>
                          <a:srgbClr val="0099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W3C</a:t>
                      </a:r>
                      <a:endParaRPr lang="fr-FR" sz="1200" dirty="0">
                        <a:solidFill>
                          <a:srgbClr val="0099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6" action="ppaction://hlinkfile"/>
                        </a:rPr>
                        <a:t>cookie</a:t>
                      </a:r>
                      <a:endParaRPr lang="fr-FR" sz="1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Returns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all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/value pairs of cookies in the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7" action="ppaction://hlinkfile"/>
                        </a:rPr>
                        <a:t>documentMode</a:t>
                      </a:r>
                      <a:endParaRPr lang="fr-FR" sz="1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Returns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the mode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used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by the browser to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render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the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8" action="ppaction://hlinkfile"/>
                        </a:rPr>
                        <a:t>domain</a:t>
                      </a:r>
                      <a:endParaRPr lang="fr-FR" sz="1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Returns the domain name of the server that loaded the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9" action="ppaction://hlinkfile"/>
                        </a:rPr>
                        <a:t>lastModified</a:t>
                      </a:r>
                      <a:endParaRPr lang="fr-FR" sz="1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Returns the date and time the document was last modified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0" action="ppaction://hlinkfile"/>
                        </a:rPr>
                        <a:t>readyState</a:t>
                      </a:r>
                      <a:endParaRPr lang="fr-FR" sz="1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Returns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the (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loading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of the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1" action="ppaction://hlinkfile"/>
                        </a:rPr>
                        <a:t>referrer</a:t>
                      </a:r>
                      <a:endParaRPr lang="fr-FR" sz="1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Returns the URL of the document that loaded the current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2" action="ppaction://hlinkfile"/>
                        </a:rPr>
                        <a:t>title</a:t>
                      </a:r>
                      <a:endParaRPr lang="fr-FR" sz="1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Sets or returns the title of the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3" action="ppaction://hlinkfile"/>
                        </a:rPr>
                        <a:t>URL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Returns the full URL of the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704528" y="53732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560512" y="4509120"/>
          <a:ext cx="8784975" cy="2088232"/>
        </p:xfrm>
        <a:graphic>
          <a:graphicData uri="http://schemas.openxmlformats.org/drawingml/2006/table">
            <a:tbl>
              <a:tblPr/>
              <a:tblGrid>
                <a:gridCol w="2016224"/>
                <a:gridCol w="6241653"/>
                <a:gridCol w="527098"/>
              </a:tblGrid>
              <a:tr h="261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none" dirty="0" err="1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  <a:endParaRPr lang="fr-FR" sz="1400" b="1" u="none" dirty="0">
                        <a:solidFill>
                          <a:srgbClr val="0099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200">
                        <a:solidFill>
                          <a:srgbClr val="0099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0099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W3C</a:t>
                      </a:r>
                      <a:endParaRPr lang="fr-FR" sz="1200" dirty="0">
                        <a:solidFill>
                          <a:srgbClr val="0099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1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none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4" action="ppaction://hlinkfile"/>
                        </a:rPr>
                        <a:t>close()</a:t>
                      </a:r>
                      <a:endParaRPr lang="fr-FR" sz="1400" b="1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Closes the output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stream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previously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opened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with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document.open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5" action="ppaction://hlinkfile"/>
                        </a:rPr>
                        <a:t>getElementById()</a:t>
                      </a:r>
                      <a:endParaRPr lang="fr-FR" sz="1400" b="1" u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Accesses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the first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element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with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the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specified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6" action="ppaction://hlinkfile"/>
                        </a:rPr>
                        <a:t>getElementsByName()</a:t>
                      </a:r>
                      <a:endParaRPr lang="fr-FR" sz="1400" b="1" u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Accesses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all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elements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with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a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specified</a:t>
                      </a:r>
                      <a:r>
                        <a:rPr lang="fr-FR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none" dirty="0" err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7" action="ppaction://hlinkfile"/>
                        </a:rPr>
                        <a:t>getElementsByTagName</a:t>
                      </a:r>
                      <a:r>
                        <a:rPr lang="fr-FR" sz="1400" b="1" u="none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7" action="ppaction://hlinkfile"/>
                        </a:rPr>
                        <a:t>()</a:t>
                      </a:r>
                      <a:endParaRPr lang="fr-FR" sz="1400" b="1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Accesses all elements with a specified tagname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8" action="ppaction://hlinkfile"/>
                        </a:rPr>
                        <a:t>open()</a:t>
                      </a:r>
                      <a:endParaRPr lang="fr-FR" sz="1400" b="1" u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Opens an output stream to collect the output from document.write() or document.writeln()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19" action="ppaction://hlinkfile"/>
                        </a:rPr>
                        <a:t>write()</a:t>
                      </a:r>
                      <a:endParaRPr lang="fr-FR" sz="1400" b="1" u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Writes HTML expressions or JavaScript code to a document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u="none" dirty="0" err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0" action="ppaction://hlinkfile"/>
                        </a:rPr>
                        <a:t>writeln</a:t>
                      </a:r>
                      <a:r>
                        <a:rPr lang="fr-FR" sz="1400" b="1" u="none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0" action="ppaction://hlinkfile"/>
                        </a:rPr>
                        <a:t>()</a:t>
                      </a:r>
                      <a:endParaRPr lang="fr-FR" sz="1400" b="1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Times New Roman"/>
                          <a:cs typeface="Times New Roman"/>
                        </a:rPr>
                        <a:t>Same as write(), but adds a newline character after each statement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representation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4488" y="1484784"/>
            <a:ext cx="9273480" cy="531222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&lt;head&gt;&lt;title&gt;Ma page XHTML &lt;/title&gt;&lt;/head&gt;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&lt;body&gt;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&lt;h1&gt;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Contenu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d’entête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&lt;/h1&gt;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&lt;p&gt;Mon premier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paragraphe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&lt;p id="p2"&gt;Mon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paragraphe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&lt;/body&gt;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33375"/>
            <a:ext cx="8458200" cy="6858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JavaScript dans une page web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68" y="1376206"/>
            <a:ext cx="9315482" cy="5718489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 est utilisé en complément des pages HTML pour :</a:t>
            </a:r>
          </a:p>
          <a:p>
            <a:pPr lvl="1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Accéder à des informations variables telles que la date,  cookie, etc.</a:t>
            </a:r>
          </a:p>
          <a:p>
            <a:pPr lvl="1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Interagir avec les utilisateurs par le biais des éléments de l’interface graphique. </a:t>
            </a:r>
          </a:p>
          <a:p>
            <a:pPr lvl="1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Validation de formulaires avant leurs soumissions.</a:t>
            </a:r>
          </a:p>
          <a:p>
            <a:pPr lvl="1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Gestion de l’interface utilisateur. (menus dynamiques, panneaux,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onglets, 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carousels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…</a:t>
            </a:r>
          </a:p>
          <a:p>
            <a:pPr lvl="1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etc.</a:t>
            </a:r>
          </a:p>
          <a:p>
            <a:endParaRPr lang="fr-F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représentation (suite)</a:t>
            </a:r>
            <a:endParaRPr lang="fr-FR" dirty="0"/>
          </a:p>
        </p:txBody>
      </p:sp>
      <p:grpSp>
        <p:nvGrpSpPr>
          <p:cNvPr id="4" name="Group 2"/>
          <p:cNvGrpSpPr>
            <a:grpSpLocks noChangeAspect="1"/>
          </p:cNvGrpSpPr>
          <p:nvPr/>
        </p:nvGrpSpPr>
        <p:grpSpPr bwMode="auto">
          <a:xfrm>
            <a:off x="457200" y="1371600"/>
            <a:ext cx="8960296" cy="4865712"/>
            <a:chOff x="1440" y="2030"/>
            <a:chExt cx="9393" cy="4416"/>
          </a:xfrm>
        </p:grpSpPr>
        <p:sp>
          <p:nvSpPr>
            <p:cNvPr id="5" name="AutoShape 3"/>
            <p:cNvSpPr>
              <a:spLocks noChangeAspect="1" noChangeArrowheads="1"/>
            </p:cNvSpPr>
            <p:nvPr/>
          </p:nvSpPr>
          <p:spPr bwMode="auto">
            <a:xfrm>
              <a:off x="1440" y="2030"/>
              <a:ext cx="9393" cy="4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082" y="2174"/>
              <a:ext cx="1440" cy="349"/>
            </a:xfrm>
            <a:prstGeom prst="rect">
              <a:avLst/>
            </a:prstGeom>
            <a:solidFill>
              <a:srgbClr val="A1C7FF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/>
            <a:p>
              <a:pPr algn="ctr">
                <a:spcAft>
                  <a:spcPts val="1000"/>
                </a:spcAft>
              </a:pPr>
              <a:r>
                <a:rPr lang="en-US" sz="900" b="1" dirty="0" err="1">
                  <a:latin typeface="Courier New" pitchFamily="49" charset="0"/>
                </a:rPr>
                <a:t>HTMLDocument</a:t>
              </a:r>
              <a:endParaRPr lang="en-US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957" y="2900"/>
              <a:ext cx="1697" cy="623"/>
            </a:xfrm>
            <a:prstGeom prst="rect">
              <a:avLst/>
            </a:prstGeom>
            <a:solidFill>
              <a:srgbClr val="A1C7FF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 err="1">
                  <a:latin typeface="Courier New" pitchFamily="49" charset="0"/>
                </a:rPr>
                <a:t>HTMLHtmlElement</a:t>
              </a:r>
              <a:endParaRPr lang="en-US" sz="900" b="1" dirty="0">
                <a:latin typeface="Courier New" pitchFamily="49" charset="0"/>
              </a:endParaRPr>
            </a:p>
            <a:p>
              <a:pPr algn="ctr"/>
              <a:r>
                <a:rPr lang="en-US" sz="900" dirty="0">
                  <a:latin typeface="Calibri" pitchFamily="34" charset="0"/>
                </a:rPr>
                <a:t>&lt;html&gt;</a:t>
              </a:r>
              <a:endParaRPr lang="en-US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92" y="3939"/>
              <a:ext cx="1716" cy="560"/>
            </a:xfrm>
            <a:prstGeom prst="rect">
              <a:avLst/>
            </a:prstGeom>
            <a:solidFill>
              <a:srgbClr val="A1C7FF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 err="1">
                  <a:latin typeface="Courier New" pitchFamily="49" charset="0"/>
                </a:rPr>
                <a:t>HTMLHeadElement</a:t>
              </a:r>
              <a:endParaRPr lang="en-US" sz="900" b="1" dirty="0">
                <a:latin typeface="Courier New" pitchFamily="49" charset="0"/>
              </a:endParaRPr>
            </a:p>
            <a:p>
              <a:pPr algn="ctr"/>
              <a:r>
                <a:rPr lang="en-US" sz="900" dirty="0">
                  <a:latin typeface="Calibri" pitchFamily="34" charset="0"/>
                </a:rPr>
                <a:t>&lt;head&gt;</a:t>
              </a:r>
              <a:endParaRPr lang="en-US" dirty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562" y="4912"/>
              <a:ext cx="1776" cy="560"/>
            </a:xfrm>
            <a:prstGeom prst="rect">
              <a:avLst/>
            </a:prstGeom>
            <a:solidFill>
              <a:srgbClr val="A1C7FF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 err="1">
                  <a:latin typeface="Courier New" pitchFamily="49" charset="0"/>
                </a:rPr>
                <a:t>HTMLTitleElement</a:t>
              </a:r>
              <a:endParaRPr lang="en-US" sz="900" b="1" dirty="0">
                <a:latin typeface="Courier New" pitchFamily="49" charset="0"/>
              </a:endParaRPr>
            </a:p>
            <a:p>
              <a:pPr algn="ctr"/>
              <a:r>
                <a:rPr lang="en-US" sz="900" dirty="0">
                  <a:latin typeface="Calibri" pitchFamily="34" charset="0"/>
                </a:rPr>
                <a:t>&lt;title&gt;</a:t>
              </a:r>
              <a:endParaRPr lang="en-US" dirty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092" y="3939"/>
              <a:ext cx="1716" cy="560"/>
            </a:xfrm>
            <a:prstGeom prst="rect">
              <a:avLst/>
            </a:prstGeom>
            <a:solidFill>
              <a:srgbClr val="A1C7FF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 err="1">
                  <a:latin typeface="Courier New" pitchFamily="49" charset="0"/>
                </a:rPr>
                <a:t>HTMLBodyElement</a:t>
              </a:r>
              <a:endParaRPr lang="en-US" sz="900" b="1" dirty="0">
                <a:latin typeface="Courier New" pitchFamily="49" charset="0"/>
              </a:endParaRPr>
            </a:p>
            <a:p>
              <a:pPr algn="ctr"/>
              <a:r>
                <a:rPr lang="en-US" sz="900" dirty="0">
                  <a:latin typeface="Calibri" pitchFamily="34" charset="0"/>
                </a:rPr>
                <a:t>&lt;body&gt;</a:t>
              </a:r>
              <a:endParaRPr lang="en-US" dirty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768" y="4912"/>
              <a:ext cx="2249" cy="560"/>
            </a:xfrm>
            <a:prstGeom prst="rect">
              <a:avLst/>
            </a:prstGeom>
            <a:solidFill>
              <a:srgbClr val="A1C7FF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 err="1">
                  <a:latin typeface="Courier New" pitchFamily="49" charset="0"/>
                </a:rPr>
                <a:t>HTMLParagraphElement</a:t>
              </a:r>
              <a:endParaRPr lang="en-US" sz="900" b="1" dirty="0">
                <a:latin typeface="Courier New" pitchFamily="49" charset="0"/>
              </a:endParaRPr>
            </a:p>
            <a:p>
              <a:pPr algn="ctr"/>
              <a:r>
                <a:rPr lang="en-US" sz="900" dirty="0">
                  <a:latin typeface="Calibri" pitchFamily="34" charset="0"/>
                </a:rPr>
                <a:t>&lt;p&gt;</a:t>
              </a:r>
              <a:endParaRPr lang="en-US" dirty="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549" y="4912"/>
              <a:ext cx="2045" cy="560"/>
            </a:xfrm>
            <a:prstGeom prst="rect">
              <a:avLst/>
            </a:prstGeom>
            <a:solidFill>
              <a:srgbClr val="A1C7FF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 err="1">
                  <a:latin typeface="Courier New" pitchFamily="49" charset="0"/>
                </a:rPr>
                <a:t>HTMLHeadingElement</a:t>
              </a:r>
              <a:endParaRPr lang="en-US" sz="900" b="1" dirty="0">
                <a:latin typeface="Courier New" pitchFamily="49" charset="0"/>
              </a:endParaRPr>
            </a:p>
            <a:p>
              <a:pPr algn="ctr"/>
              <a:r>
                <a:rPr lang="en-US" sz="900" dirty="0">
                  <a:latin typeface="Calibri" pitchFamily="34" charset="0"/>
                </a:rPr>
                <a:t>&lt;h1&gt;</a:t>
              </a:r>
              <a:endParaRPr lang="en-US" dirty="0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5950" y="2900"/>
              <a:ext cx="3328" cy="62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 err="1">
                  <a:latin typeface="Courier New" pitchFamily="49" charset="0"/>
                </a:rPr>
                <a:t>Attr</a:t>
              </a:r>
              <a:endParaRPr lang="en-US" sz="900" b="1" dirty="0">
                <a:latin typeface="Courier New" pitchFamily="49" charset="0"/>
              </a:endParaRPr>
            </a:p>
            <a:p>
              <a:pPr algn="ctr"/>
              <a:r>
                <a:rPr lang="en-US" sz="900" dirty="0" err="1">
                  <a:latin typeface="Calibri" pitchFamily="34" charset="0"/>
                </a:rPr>
                <a:t>xmlns</a:t>
              </a:r>
              <a:r>
                <a:rPr lang="en-US" sz="900" dirty="0">
                  <a:latin typeface="Calibri" pitchFamily="34" charset="0"/>
                </a:rPr>
                <a:t>=”http://www.w3.org/1999/xhtml”</a:t>
              </a:r>
              <a:endParaRPr lang="en-US" dirty="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154" y="4912"/>
              <a:ext cx="2249" cy="560"/>
            </a:xfrm>
            <a:prstGeom prst="rect">
              <a:avLst/>
            </a:prstGeom>
            <a:solidFill>
              <a:srgbClr val="A1C7FF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 err="1">
                  <a:latin typeface="Courier New" pitchFamily="49" charset="0"/>
                </a:rPr>
                <a:t>HTMLParagraphElement</a:t>
              </a:r>
              <a:endParaRPr lang="en-US" sz="900" b="1" dirty="0">
                <a:latin typeface="Courier New" pitchFamily="49" charset="0"/>
              </a:endParaRPr>
            </a:p>
            <a:p>
              <a:pPr algn="ctr"/>
              <a:r>
                <a:rPr lang="en-US" sz="900" dirty="0">
                  <a:latin typeface="Calibri" pitchFamily="34" charset="0"/>
                </a:rPr>
                <a:t>&lt;p&gt;</a:t>
              </a:r>
              <a:endParaRPr lang="en-US" dirty="0"/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1821" y="5666"/>
              <a:ext cx="1259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>
                  <a:latin typeface="Courier New" pitchFamily="49" charset="0"/>
                </a:rPr>
                <a:t>Text</a:t>
              </a:r>
            </a:p>
            <a:p>
              <a:pPr algn="ctr"/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Ma page XHTML</a:t>
              </a:r>
              <a:endParaRPr lang="en-US" dirty="0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3856" y="5666"/>
              <a:ext cx="1449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>
                  <a:latin typeface="Courier New" pitchFamily="49" charset="0"/>
                </a:rPr>
                <a:t>Text</a:t>
              </a:r>
            </a:p>
            <a:p>
              <a:pPr algn="ctr"/>
              <a:r>
                <a:rPr lang="en-US" sz="900" dirty="0" err="1" smtClean="0">
                  <a:latin typeface="Courier New" pitchFamily="49" charset="0"/>
                  <a:cs typeface="Courier New" pitchFamily="49" charset="0"/>
                </a:rPr>
                <a:t>Contenu</a:t>
              </a:r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900" dirty="0" err="1" smtClean="0">
                  <a:latin typeface="Courier New" pitchFamily="49" charset="0"/>
                  <a:cs typeface="Courier New" pitchFamily="49" charset="0"/>
                </a:rPr>
                <a:t>d’entête</a:t>
              </a:r>
              <a:endParaRPr lang="en-US" dirty="0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5870" y="5666"/>
              <a:ext cx="2058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>
                  <a:latin typeface="Courier New" pitchFamily="49" charset="0"/>
                </a:rPr>
                <a:t>Text</a:t>
              </a:r>
              <a:endParaRPr lang="en-US" sz="900" b="1" dirty="0">
                <a:latin typeface="Courier New" pitchFamily="49" charset="0"/>
              </a:endParaRPr>
            </a:p>
            <a:p>
              <a:pPr algn="ctr"/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Mon premier </a:t>
              </a:r>
              <a:r>
                <a:rPr lang="en-US" sz="900" dirty="0" err="1" smtClean="0">
                  <a:latin typeface="Courier New" pitchFamily="49" charset="0"/>
                  <a:cs typeface="Courier New" pitchFamily="49" charset="0"/>
                </a:rPr>
                <a:t>paragraphe</a:t>
              </a:r>
              <a:endParaRPr lang="en-US" dirty="0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8155" y="5666"/>
              <a:ext cx="2249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>
                  <a:latin typeface="Courier New" pitchFamily="49" charset="0"/>
                </a:rPr>
                <a:t>Text</a:t>
              </a:r>
              <a:endParaRPr lang="en-US" sz="900" b="1" dirty="0">
                <a:latin typeface="Courier New" pitchFamily="49" charset="0"/>
              </a:endParaRPr>
            </a:p>
            <a:p>
              <a:pPr algn="ctr"/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Mon second </a:t>
              </a:r>
              <a:r>
                <a:rPr lang="en-US" sz="900" dirty="0" err="1" smtClean="0">
                  <a:latin typeface="Courier New" pitchFamily="49" charset="0"/>
                  <a:cs typeface="Courier New" pitchFamily="49" charset="0"/>
                </a:rPr>
                <a:t>paragraphe</a:t>
              </a:r>
              <a:r>
                <a:rPr lang="en-US" sz="900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9620" y="4119"/>
              <a:ext cx="783" cy="61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/>
            <a:p>
              <a:pPr algn="ctr"/>
              <a:r>
                <a:rPr lang="en-US" sz="1000" b="1" dirty="0" err="1">
                  <a:latin typeface="Courier New" pitchFamily="49" charset="0"/>
                </a:rPr>
                <a:t>Attr</a:t>
              </a:r>
              <a:endParaRPr lang="en-US" sz="900" b="1" dirty="0">
                <a:latin typeface="Courier New" pitchFamily="49" charset="0"/>
              </a:endParaRPr>
            </a:p>
            <a:p>
              <a:pPr algn="ctr"/>
              <a:r>
                <a:rPr lang="en-US" sz="900" dirty="0">
                  <a:latin typeface="Calibri" pitchFamily="34" charset="0"/>
                </a:rPr>
                <a:t>id=”p2”</a:t>
              </a:r>
              <a:endParaRPr lang="en-US" dirty="0"/>
            </a:p>
          </p:txBody>
        </p:sp>
        <p:cxnSp>
          <p:nvCxnSpPr>
            <p:cNvPr id="20" name="AutoShape 18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4802" y="2523"/>
              <a:ext cx="4" cy="37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" name="AutoShape 19"/>
            <p:cNvCxnSpPr>
              <a:cxnSpLocks noChangeShapeType="1"/>
              <a:stCxn id="7" idx="3"/>
              <a:endCxn id="13" idx="1"/>
            </p:cNvCxnSpPr>
            <p:nvPr/>
          </p:nvCxnSpPr>
          <p:spPr bwMode="auto">
            <a:xfrm>
              <a:off x="5654" y="3212"/>
              <a:ext cx="296" cy="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" name="AutoShape 20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3420" y="2553"/>
              <a:ext cx="416" cy="2356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3" name="AutoShape 21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rot="16200000" flipH="1">
              <a:off x="5171" y="3158"/>
              <a:ext cx="416" cy="1145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4" name="AutoShape 2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>
              <a:off x="2450" y="4499"/>
              <a:ext cx="1" cy="413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AutoShape 23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rot="5400000">
              <a:off x="5054" y="4016"/>
              <a:ext cx="413" cy="1380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6" name="AutoShape 24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 rot="16200000" flipH="1">
              <a:off x="6215" y="4235"/>
              <a:ext cx="413" cy="942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7" name="AutoShape 25"/>
            <p:cNvCxnSpPr>
              <a:cxnSpLocks noChangeShapeType="1"/>
              <a:stCxn id="10" idx="2"/>
              <a:endCxn id="14" idx="0"/>
            </p:cNvCxnSpPr>
            <p:nvPr/>
          </p:nvCxnSpPr>
          <p:spPr bwMode="auto">
            <a:xfrm rot="16200000" flipH="1">
              <a:off x="7408" y="3042"/>
              <a:ext cx="413" cy="3328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8" name="AutoShape 26"/>
            <p:cNvCxnSpPr>
              <a:cxnSpLocks noChangeShapeType="1"/>
              <a:stCxn id="14" idx="2"/>
              <a:endCxn id="18" idx="0"/>
            </p:cNvCxnSpPr>
            <p:nvPr/>
          </p:nvCxnSpPr>
          <p:spPr bwMode="auto">
            <a:xfrm>
              <a:off x="9279" y="5472"/>
              <a:ext cx="1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9" name="AutoShape 27"/>
            <p:cNvCxnSpPr>
              <a:cxnSpLocks noChangeShapeType="1"/>
              <a:stCxn id="11" idx="2"/>
              <a:endCxn id="17" idx="0"/>
            </p:cNvCxnSpPr>
            <p:nvPr/>
          </p:nvCxnSpPr>
          <p:spPr bwMode="auto">
            <a:xfrm>
              <a:off x="6893" y="5472"/>
              <a:ext cx="6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" name="AutoShape 28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>
              <a:off x="4571" y="5472"/>
              <a:ext cx="10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AutoShape 29"/>
            <p:cNvCxnSpPr>
              <a:cxnSpLocks noChangeShapeType="1"/>
              <a:stCxn id="9" idx="2"/>
              <a:endCxn id="15" idx="0"/>
            </p:cNvCxnSpPr>
            <p:nvPr/>
          </p:nvCxnSpPr>
          <p:spPr bwMode="auto">
            <a:xfrm>
              <a:off x="2450" y="5472"/>
              <a:ext cx="1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2" name="AutoShape 30"/>
            <p:cNvCxnSpPr>
              <a:cxnSpLocks noChangeShapeType="1"/>
              <a:stCxn id="14" idx="3"/>
              <a:endCxn id="19" idx="3"/>
            </p:cNvCxnSpPr>
            <p:nvPr/>
          </p:nvCxnSpPr>
          <p:spPr bwMode="auto">
            <a:xfrm flipV="1">
              <a:off x="10403" y="4424"/>
              <a:ext cx="1" cy="769"/>
            </a:xfrm>
            <a:prstGeom prst="bentConnector3">
              <a:avLst>
                <a:gd name="adj1" fmla="val 36000014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 Interface - </a:t>
            </a:r>
            <a:r>
              <a:rPr lang="fr-FR" dirty="0" err="1" smtClean="0"/>
              <a:t>Node</a:t>
            </a:r>
            <a:r>
              <a:rPr lang="fr-FR" dirty="0" smtClean="0"/>
              <a:t> 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4488" y="980728"/>
            <a:ext cx="9273480" cy="5890843"/>
          </a:xfrm>
        </p:spPr>
        <p:txBody>
          <a:bodyPr/>
          <a:lstStyle/>
          <a:p>
            <a:r>
              <a:rPr lang="fr-F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Accéder aux élément du DOM</a:t>
            </a:r>
          </a:p>
          <a:p>
            <a:pPr lvl="1"/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document.querySelector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Slecteur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CSS");       // retourne un élément</a:t>
            </a:r>
          </a:p>
          <a:p>
            <a:pPr lvl="1"/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 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querySelectorAll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Slecteur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CSS") ; // retourne liste  d’éléments</a:t>
            </a:r>
          </a:p>
          <a:p>
            <a:pPr lvl="1"/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document.getElementById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("id")</a:t>
            </a:r>
          </a:p>
          <a:p>
            <a:pPr lvl="1"/>
            <a:r>
              <a:rPr lang="fr-FR" sz="16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document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.getElement</a:t>
            </a:r>
            <a:r>
              <a:rPr lang="fr-FR" sz="16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ByTagName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("tr")</a:t>
            </a:r>
          </a:p>
          <a:p>
            <a:pPr lvl="1"/>
            <a:r>
              <a:rPr lang="fr-FR" sz="16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document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.getElement</a:t>
            </a:r>
            <a:r>
              <a:rPr lang="fr-FR" sz="16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ByName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("nom")</a:t>
            </a:r>
          </a:p>
          <a:p>
            <a:pPr lvl="1"/>
            <a:r>
              <a:rPr lang="fr-FR" sz="16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document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.getElement</a:t>
            </a:r>
            <a:r>
              <a:rPr lang="fr-FR" sz="16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ByClassName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("class")</a:t>
            </a:r>
          </a:p>
          <a:p>
            <a:r>
              <a:rPr lang="fr-F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Ces attributs retournent un nœud ou un tableau de nœuds (</a:t>
            </a:r>
            <a:r>
              <a:rPr lang="fr-F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NodeList</a:t>
            </a:r>
            <a:r>
              <a:rPr lang="fr-F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 Ces Nœuds (éléments) pourront ensuite être manipulés :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</a:t>
            </a:r>
            <a:r>
              <a:rPr lang="fr-F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.NodeChilds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(Liste des enfants)</a:t>
            </a:r>
          </a:p>
          <a:p>
            <a:pPr lvl="1"/>
            <a:r>
              <a:rPr lang="fr-FR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</a:t>
            </a:r>
            <a:r>
              <a:rPr lang="fr-F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.FirstChid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(Premier enfant)</a:t>
            </a:r>
          </a:p>
          <a:p>
            <a:pPr lvl="1"/>
            <a:r>
              <a:rPr lang="fr-FR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</a:t>
            </a:r>
            <a:r>
              <a:rPr lang="fr-F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.innerHTML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(Ecrire ou lire du HTML dans l’élément)</a:t>
            </a:r>
          </a:p>
          <a:p>
            <a:pPr lvl="1"/>
            <a:r>
              <a:rPr lang="fr-FR" sz="1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</a:t>
            </a:r>
            <a:r>
              <a:rPr lang="fr-F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.attributes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(Liste des attributs de l’élément)</a:t>
            </a:r>
          </a:p>
          <a:p>
            <a:pPr lvl="1"/>
            <a:r>
              <a:rPr lang="fr-F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Etc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… 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JavaScript  - Web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074" y="1088152"/>
            <a:ext cx="9288462" cy="5509200"/>
          </a:xfrm>
        </p:spPr>
        <p:txBody>
          <a:bodyPr/>
          <a:lstStyle/>
          <a:p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 est : </a:t>
            </a:r>
          </a:p>
          <a:p>
            <a:pPr lvl="1"/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 langage orienté objet (à sa façon)</a:t>
            </a:r>
          </a:p>
          <a:p>
            <a:pPr lvl="1"/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destiné à créer des scripts </a:t>
            </a:r>
          </a:p>
          <a:p>
            <a:pPr lvl="1"/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interprété par le moteur de script du navigateur</a:t>
            </a:r>
          </a:p>
          <a:p>
            <a:pPr lvl="2"/>
            <a:r>
              <a:rPr lang="fr-FR" sz="1800" dirty="0" smtClean="0">
                <a:ea typeface="Verdana" pitchFamily="34" charset="0"/>
                <a:cs typeface="Verdana" pitchFamily="34" charset="0"/>
              </a:rPr>
              <a:t>NS, FF -&gt; </a:t>
            </a:r>
            <a:r>
              <a:rPr lang="fr-FR" sz="1800" dirty="0" err="1" smtClean="0">
                <a:ea typeface="Verdana" pitchFamily="34" charset="0"/>
                <a:cs typeface="Verdana" pitchFamily="34" charset="0"/>
              </a:rPr>
              <a:t>spiderMonkey</a:t>
            </a:r>
            <a:r>
              <a:rPr lang="fr-FR" sz="1800" dirty="0" smtClean="0">
                <a:ea typeface="Verdana" pitchFamily="34" charset="0"/>
                <a:cs typeface="Verdana" pitchFamily="34" charset="0"/>
              </a:rPr>
              <a:t> , rhino, …</a:t>
            </a:r>
          </a:p>
          <a:p>
            <a:pPr lvl="2"/>
            <a:r>
              <a:rPr lang="fr-FR" sz="1800" dirty="0" smtClean="0">
                <a:ea typeface="Verdana" pitchFamily="34" charset="0"/>
                <a:cs typeface="Verdana" pitchFamily="34" charset="0"/>
              </a:rPr>
              <a:t>Chrome -&gt; </a:t>
            </a:r>
            <a:r>
              <a:rPr lang="fr-FR" sz="1800" dirty="0" smtClean="0">
                <a:ea typeface="Verdana" pitchFamily="34" charset="0"/>
                <a:cs typeface="Verdana" pitchFamily="34" charset="0"/>
              </a:rPr>
              <a:t>V8 (Utilisé dans </a:t>
            </a:r>
            <a:r>
              <a:rPr lang="fr-FR" sz="1800" dirty="0" err="1" smtClean="0">
                <a:ea typeface="Verdana" pitchFamily="34" charset="0"/>
                <a:cs typeface="Verdana" pitchFamily="34" charset="0"/>
              </a:rPr>
              <a:t>NodeJS</a:t>
            </a:r>
            <a:r>
              <a:rPr lang="fr-FR" sz="1800" dirty="0" smtClean="0">
                <a:ea typeface="Verdana" pitchFamily="34" charset="0"/>
                <a:cs typeface="Verdana" pitchFamily="34" charset="0"/>
              </a:rPr>
              <a:t> et …)</a:t>
            </a:r>
            <a:endParaRPr lang="fr-FR" sz="1800" dirty="0" smtClean="0">
              <a:ea typeface="Verdana" pitchFamily="34" charset="0"/>
              <a:cs typeface="Verdana" pitchFamily="34" charset="0"/>
            </a:endParaRPr>
          </a:p>
          <a:p>
            <a:pPr lvl="2"/>
            <a:r>
              <a:rPr lang="fr-FR" sz="1800" dirty="0" err="1" smtClean="0">
                <a:ea typeface="Verdana" pitchFamily="34" charset="0"/>
                <a:cs typeface="Verdana" pitchFamily="34" charset="0"/>
              </a:rPr>
              <a:t>Opera</a:t>
            </a:r>
            <a:r>
              <a:rPr lang="fr-FR" sz="1800" dirty="0" smtClean="0">
                <a:ea typeface="Verdana" pitchFamily="34" charset="0"/>
                <a:cs typeface="Verdana" pitchFamily="34" charset="0"/>
              </a:rPr>
              <a:t> -&gt; </a:t>
            </a:r>
            <a:r>
              <a:rPr lang="fr-FR" sz="1800" dirty="0" err="1" smtClean="0">
                <a:ea typeface="Verdana" pitchFamily="34" charset="0"/>
                <a:cs typeface="Verdana" pitchFamily="34" charset="0"/>
              </a:rPr>
              <a:t>Carakan</a:t>
            </a:r>
            <a:endParaRPr lang="fr-FR" sz="1800" dirty="0" smtClean="0">
              <a:ea typeface="Verdana" pitchFamily="34" charset="0"/>
              <a:cs typeface="Verdana" pitchFamily="34" charset="0"/>
            </a:endParaRPr>
          </a:p>
          <a:p>
            <a:pPr lvl="2"/>
            <a:r>
              <a:rPr lang="fr-FR" sz="1800" dirty="0" smtClean="0">
                <a:ea typeface="Verdana" pitchFamily="34" charset="0"/>
                <a:cs typeface="Verdana" pitchFamily="34" charset="0"/>
              </a:rPr>
              <a:t>IE -&gt; Chakra</a:t>
            </a:r>
          </a:p>
          <a:p>
            <a:pPr lvl="2"/>
            <a:r>
              <a:rPr lang="fr-FR" sz="1800" dirty="0" smtClean="0">
                <a:ea typeface="Verdana" pitchFamily="34" charset="0"/>
                <a:cs typeface="Verdana" pitchFamily="34" charset="0"/>
              </a:rPr>
              <a:t>Safari -&gt; </a:t>
            </a:r>
            <a:r>
              <a:rPr lang="fr-FR" sz="1800" dirty="0" err="1" smtClean="0">
                <a:ea typeface="Verdana" pitchFamily="34" charset="0"/>
                <a:cs typeface="Verdana" pitchFamily="34" charset="0"/>
              </a:rPr>
              <a:t>SquirrelFish</a:t>
            </a:r>
            <a:r>
              <a:rPr lang="fr-FR" sz="1800" dirty="0" smtClean="0">
                <a:ea typeface="Verdana" pitchFamily="34" charset="0"/>
                <a:cs typeface="Verdana" pitchFamily="34" charset="0"/>
              </a:rPr>
              <a:t>/</a:t>
            </a:r>
            <a:r>
              <a:rPr lang="fr-FR" sz="1800" dirty="0" err="1" smtClean="0">
                <a:ea typeface="Verdana" pitchFamily="34" charset="0"/>
                <a:cs typeface="Verdana" pitchFamily="34" charset="0"/>
              </a:rPr>
              <a:t>Nitro</a:t>
            </a:r>
            <a:endParaRPr lang="fr-FR" sz="1800" dirty="0" smtClean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  n’a rien à voir avec Java</a:t>
            </a:r>
          </a:p>
          <a:p>
            <a:pPr lvl="1"/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Créé par et intégré à </a:t>
            </a:r>
            <a:r>
              <a:rPr lang="fr-F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NetScape</a:t>
            </a:r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 1996 (</a:t>
            </a:r>
            <a:r>
              <a:rPr lang="fr-F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LiveScript</a:t>
            </a:r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JavaScript  - Web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560512" y="1537749"/>
            <a:ext cx="8353425" cy="5349157"/>
          </a:xfrm>
        </p:spPr>
        <p:txBody>
          <a:bodyPr/>
          <a:lstStyle/>
          <a:p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standardisé par l'ECMA = organisme de standardisation, en 1997 (Suisse)</a:t>
            </a:r>
          </a:p>
          <a:p>
            <a:pPr lvl="1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Norme de base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ECMAScript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-262</a:t>
            </a:r>
          </a:p>
          <a:p>
            <a:pPr lvl="1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ECMAScript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 = ES4 (juin 2007) </a:t>
            </a:r>
            <a:r>
              <a:rPr lang="fr-FR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Désuet</a:t>
            </a:r>
          </a:p>
          <a:p>
            <a:pPr lvl="1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ECMAScript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5 = ES5 (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déc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2009) </a:t>
            </a:r>
            <a:r>
              <a:rPr lang="fr-FR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Courant</a:t>
            </a:r>
          </a:p>
          <a:p>
            <a:pPr lvl="1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ECMAScript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6 = ES6 (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Harmony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juin 2015) </a:t>
            </a:r>
            <a:r>
              <a:rPr lang="fr-FR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 cours d’implémentation</a:t>
            </a:r>
          </a:p>
          <a:p>
            <a:pPr lvl="1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ECMAScript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7 = ES7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Elaboration des nouvelles spécifications</a:t>
            </a:r>
          </a:p>
          <a:p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Peut-on utiliser ES6 Maintenant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2480" y="1433428"/>
            <a:ext cx="9273480" cy="2726900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OUI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 En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faisant appel à un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transpileur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tel que « 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babel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» pour compiler ES6 vers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ES5.</a:t>
            </a:r>
          </a:p>
          <a:p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JS n’étant pas typé, ajoute le support des types (la commande </a:t>
            </a:r>
            <a:r>
              <a:rPr lang="fr-FR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tsc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permet la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transpilation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Vision globale :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5631661" y="3395963"/>
            <a:ext cx="3286148" cy="328614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1000"/>
              </a:spcAft>
            </a:pP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ES7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</p:txBody>
      </p:sp>
      <p:sp>
        <p:nvSpPr>
          <p:cNvPr id="5" name="Ellipse 4"/>
          <p:cNvSpPr/>
          <p:nvPr/>
        </p:nvSpPr>
        <p:spPr bwMode="auto">
          <a:xfrm>
            <a:off x="6024570" y="3788872"/>
            <a:ext cx="2500330" cy="250033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spcBef>
                <a:spcPts val="10200"/>
              </a:spcBef>
              <a:spcAft>
                <a:spcPts val="4800"/>
              </a:spcAft>
            </a:pPr>
            <a:r>
              <a:rPr lang="fr-FR" sz="1400" dirty="0" smtClean="0">
                <a:latin typeface="Courier New" pitchFamily="49" charset="0"/>
              </a:rPr>
              <a:t>ES&amp;</a:t>
            </a:r>
            <a:endParaRPr lang="fr-FR" sz="1400" dirty="0">
              <a:latin typeface="Courier New" pitchFamily="49" charset="0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6560355" y="4396107"/>
            <a:ext cx="1428760" cy="128586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spcAft>
                <a:spcPts val="1000"/>
              </a:spcAft>
            </a:pPr>
            <a:r>
              <a:rPr lang="fr-FR" sz="2400" dirty="0" smtClean="0">
                <a:latin typeface="Courier New" pitchFamily="49" charset="0"/>
              </a:rPr>
              <a:t>ES5</a:t>
            </a:r>
            <a:endParaRPr lang="fr-FR" sz="1400" dirty="0">
              <a:latin typeface="Courier New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917545" y="389602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Courier New" pitchFamily="49" charset="0"/>
              </a:rPr>
              <a:t>ES6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965661" y="33959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Courier New" pitchFamily="49" charset="0"/>
              </a:rPr>
              <a:t>ES7</a:t>
            </a:r>
            <a:endParaRPr lang="fr-FR" sz="1600" dirty="0"/>
          </a:p>
        </p:txBody>
      </p:sp>
      <p:cxnSp>
        <p:nvCxnSpPr>
          <p:cNvPr id="10" name="Connecteur droit avec flèche 9"/>
          <p:cNvCxnSpPr/>
          <p:nvPr/>
        </p:nvCxnSpPr>
        <p:spPr bwMode="auto">
          <a:xfrm>
            <a:off x="6274603" y="4681847"/>
            <a:ext cx="571504" cy="144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1" name="Connecteur droit avec flèche 10"/>
          <p:cNvCxnSpPr/>
          <p:nvPr/>
        </p:nvCxnSpPr>
        <p:spPr bwMode="auto">
          <a:xfrm flipV="1">
            <a:off x="5845975" y="5181913"/>
            <a:ext cx="1000132" cy="4286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 rot="5400000" flipH="1" flipV="1">
            <a:off x="5917413" y="5324789"/>
            <a:ext cx="1071570" cy="10715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7" name="ZoneTexte 16"/>
          <p:cNvSpPr txBox="1"/>
          <p:nvPr/>
        </p:nvSpPr>
        <p:spPr>
          <a:xfrm>
            <a:off x="3345645" y="6396359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ourier New" pitchFamily="49" charset="0"/>
              </a:rPr>
              <a:t>TS(</a:t>
            </a:r>
            <a:r>
              <a:rPr lang="fr-FR" sz="2400" dirty="0" err="1" smtClean="0">
                <a:latin typeface="Courier New" pitchFamily="49" charset="0"/>
              </a:rPr>
              <a:t>TypeScript</a:t>
            </a:r>
            <a:r>
              <a:rPr lang="fr-FR" sz="2400" dirty="0" smtClean="0">
                <a:latin typeface="Courier New" pitchFamily="49" charset="0"/>
              </a:rPr>
              <a:t>)</a:t>
            </a:r>
            <a:endParaRPr lang="fr-FR" sz="16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De quoi a-t-on besoin 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8" y="1222472"/>
            <a:ext cx="8172450" cy="5066002"/>
          </a:xfrm>
        </p:spPr>
        <p:txBody>
          <a:bodyPr/>
          <a:lstStyle/>
          <a:p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est du texte (Interprété)</a:t>
            </a:r>
          </a:p>
          <a:p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 a besoin d’un bon éditeur de texte</a:t>
            </a:r>
          </a:p>
          <a:p>
            <a:pPr lvl="1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Quelques IDE osent (!)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fr-FR" dirty="0" err="1" smtClean="0">
                <a:ea typeface="Verdana" pitchFamily="34" charset="0"/>
                <a:cs typeface="Verdana" pitchFamily="34" charset="0"/>
              </a:rPr>
              <a:t>Aptana</a:t>
            </a:r>
            <a:endParaRPr lang="fr-FR" dirty="0" smtClean="0">
              <a:ea typeface="Verdana" pitchFamily="34" charset="0"/>
              <a:cs typeface="Verdana" pitchFamily="34" charset="0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fr-FR" dirty="0" err="1" smtClean="0">
                <a:ea typeface="Verdana" pitchFamily="34" charset="0"/>
                <a:cs typeface="Verdana" pitchFamily="34" charset="0"/>
              </a:rPr>
              <a:t>Komodo</a:t>
            </a:r>
            <a:r>
              <a:rPr lang="fr-FR" dirty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fr-FR" dirty="0" err="1" smtClean="0">
                <a:ea typeface="Verdana" pitchFamily="34" charset="0"/>
                <a:cs typeface="Verdana" pitchFamily="34" charset="0"/>
              </a:rPr>
              <a:t>Brackets</a:t>
            </a:r>
            <a:endParaRPr lang="fr-FR" dirty="0" smtClean="0">
              <a:ea typeface="Verdana" pitchFamily="34" charset="0"/>
              <a:cs typeface="Verdana" pitchFamily="34" charset="0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fr-FR" dirty="0" smtClean="0">
                <a:ea typeface="Verdana" pitchFamily="34" charset="0"/>
                <a:cs typeface="Verdana" pitchFamily="34" charset="0"/>
              </a:rPr>
              <a:t>Eclipse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fr-FR" dirty="0" err="1" smtClean="0">
                <a:ea typeface="Verdana" pitchFamily="34" charset="0"/>
                <a:cs typeface="Verdana" pitchFamily="34" charset="0"/>
              </a:rPr>
              <a:t>webStorm</a:t>
            </a:r>
            <a:endParaRPr lang="fr-FR" dirty="0" smtClean="0">
              <a:ea typeface="Verdana" pitchFamily="34" charset="0"/>
              <a:cs typeface="Verdana" pitchFamily="34" charset="0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fr-FR" dirty="0" smtClean="0">
                <a:ea typeface="Verdana" pitchFamily="34" charset="0"/>
                <a:cs typeface="Verdana" pitchFamily="34" charset="0"/>
              </a:rPr>
              <a:t>Visual Studio Code</a:t>
            </a:r>
            <a:endParaRPr lang="fr-FR" dirty="0" smtClean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JS n’étant pas typé, les IDE font ce qu’il peuvent pour assister le développeur.</a:t>
            </a: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d’aide au développement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744" y="1138128"/>
            <a:ext cx="6336704" cy="567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568624" y="1844824"/>
            <a:ext cx="615553" cy="423741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vert270" wrap="square" rtlCol="0">
            <a:spAutoFit/>
          </a:bodyPr>
          <a:lstStyle/>
          <a:p>
            <a:r>
              <a:rPr lang="fr-FR" sz="2800" b="1" dirty="0" smtClean="0">
                <a:latin typeface="+mj-lt"/>
              </a:rPr>
              <a:t>GOOGLE CHROME</a:t>
            </a:r>
            <a:endParaRPr lang="fr-FR" sz="28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d’aide au développement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9548" y="1145055"/>
            <a:ext cx="6515900" cy="559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568624" y="1556792"/>
            <a:ext cx="615553" cy="47525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vert270" wrap="square" rtlCol="0">
            <a:spAutoFit/>
          </a:bodyPr>
          <a:lstStyle/>
          <a:p>
            <a:r>
              <a:rPr lang="fr-FR" sz="2800" b="1" dirty="0" smtClean="0">
                <a:latin typeface="+mj-lt"/>
              </a:rPr>
              <a:t>L’extension  </a:t>
            </a:r>
            <a:r>
              <a:rPr lang="fr-FR" sz="2800" b="1" dirty="0" err="1" smtClean="0">
                <a:latin typeface="+mj-lt"/>
              </a:rPr>
              <a:t>Firebug</a:t>
            </a:r>
            <a:endParaRPr lang="fr-FR" sz="28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Exemple  1</a:t>
            </a:r>
            <a:br>
              <a:rPr lang="fr-FR" dirty="0" smtClean="0"/>
            </a:br>
            <a:r>
              <a:rPr lang="fr-FR" dirty="0" smtClean="0"/>
              <a:t>Insérer un script dans du code HTML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1514943"/>
            <a:ext cx="8077200" cy="47089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Ceci est une page HTML.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script&gt;</a:t>
            </a:r>
            <a:endParaRPr lang="fr-FR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("Ceci est un script JavaScript 				inséré dans cette page !")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Le HTML reprend la main.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Monotype Sorts" pitchFamily="2" charset="2"/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Légende encadrée 2 3"/>
          <p:cNvSpPr/>
          <p:nvPr/>
        </p:nvSpPr>
        <p:spPr bwMode="auto">
          <a:xfrm>
            <a:off x="5457056" y="1268760"/>
            <a:ext cx="3168352" cy="1512168"/>
          </a:xfrm>
          <a:prstGeom prst="borderCallout2">
            <a:avLst>
              <a:gd name="adj1" fmla="val 17893"/>
              <a:gd name="adj2" fmla="val -1751"/>
              <a:gd name="adj3" fmla="val 18750"/>
              <a:gd name="adj4" fmla="val -16667"/>
              <a:gd name="adj5" fmla="val 157465"/>
              <a:gd name="adj6" fmla="val -104388"/>
            </a:avLst>
          </a:prstGeom>
          <a:solidFill>
            <a:srgbClr val="92D050"/>
          </a:solidFill>
          <a:ln w="12700">
            <a:solidFill>
              <a:srgbClr val="0066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>
              <a:spcAft>
                <a:spcPts val="1000"/>
              </a:spcAft>
            </a:pP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On signale le script à l’aide de la balise script</a:t>
            </a:r>
            <a:endParaRPr lang="fr-FR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Légende encadrée 2 4"/>
          <p:cNvSpPr/>
          <p:nvPr/>
        </p:nvSpPr>
        <p:spPr bwMode="auto">
          <a:xfrm>
            <a:off x="5817096" y="5013176"/>
            <a:ext cx="3168352" cy="1440160"/>
          </a:xfrm>
          <a:prstGeom prst="borderCallout2">
            <a:avLst>
              <a:gd name="adj1" fmla="val 17893"/>
              <a:gd name="adj2" fmla="val -1751"/>
              <a:gd name="adj3" fmla="val 18750"/>
              <a:gd name="adj4" fmla="val -16667"/>
              <a:gd name="adj5" fmla="val -42933"/>
              <a:gd name="adj6" fmla="val -115021"/>
            </a:avLst>
          </a:prstGeom>
          <a:solidFill>
            <a:srgbClr val="92D050"/>
          </a:solidFill>
          <a:ln w="12700">
            <a:solidFill>
              <a:srgbClr val="0066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>
              <a:spcAft>
                <a:spcPts val="1000"/>
              </a:spcAft>
            </a:pP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On appelle la méthode « </a:t>
            </a:r>
            <a:r>
              <a:rPr lang="fr-FR" sz="2000" b="1" dirty="0" err="1" smtClean="0">
                <a:solidFill>
                  <a:schemeClr val="bg1"/>
                </a:solidFill>
                <a:latin typeface="+mj-lt"/>
              </a:rPr>
              <a:t>write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</a:rPr>
              <a:t> » de l’objet « document »</a:t>
            </a:r>
            <a:endParaRPr lang="fr-FR" sz="1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transp µISFV">
  <a:themeElements>
    <a:clrScheme name="Modèle transp µISFV 3">
      <a:dk1>
        <a:srgbClr val="000000"/>
      </a:dk1>
      <a:lt1>
        <a:srgbClr val="FFFFFF"/>
      </a:lt1>
      <a:dk2>
        <a:srgbClr val="000000"/>
      </a:dk2>
      <a:lt2>
        <a:srgbClr val="69696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5F5F5F"/>
      </a:hlink>
      <a:folHlink>
        <a:srgbClr val="EAEAEA"/>
      </a:folHlink>
    </a:clrScheme>
    <a:fontScheme name="Personnalisé 1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12700">
          <a:noFill/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anchor="ctr" anchorCtr="0"/>
      <a:lstStyle>
        <a:defPPr algn="ctr">
          <a:spcAft>
            <a:spcPts val="1000"/>
          </a:spcAft>
          <a:defRPr sz="1400" b="1" dirty="0"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transp µISFV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CC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B92D00"/>
        </a:accent6>
        <a:hlink>
          <a:srgbClr val="CC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transp µISFV 2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transp µISFV 3">
        <a:dk1>
          <a:srgbClr val="000000"/>
        </a:dk1>
        <a:lt1>
          <a:srgbClr val="FFFFFF"/>
        </a:lt1>
        <a:dk2>
          <a:srgbClr val="000000"/>
        </a:dk2>
        <a:lt2>
          <a:srgbClr val="69696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transp µISFV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transp µISFV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transp µISFV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transp µISFV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transp µISFV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Designs\CrsPOOGL-2001 Modèle.pot</Template>
  <TotalTime>6529</TotalTime>
  <Words>1655</Words>
  <Application>Microsoft Office PowerPoint</Application>
  <PresentationFormat>Format A4 (210 x 297 mm)</PresentationFormat>
  <Paragraphs>383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Modèle transp µISFV</vt:lpstr>
      <vt:lpstr>JavaScript c’est quoi ?</vt:lpstr>
      <vt:lpstr>JavaScript dans une page web</vt:lpstr>
      <vt:lpstr>JavaScript  - Web</vt:lpstr>
      <vt:lpstr>JavaScript  - Web</vt:lpstr>
      <vt:lpstr>Peut-on utiliser ES6 Maintenant ?</vt:lpstr>
      <vt:lpstr>De quoi a-t-on besoin ?</vt:lpstr>
      <vt:lpstr>Outils d’aide au développement</vt:lpstr>
      <vt:lpstr>Outils d’aide au développement</vt:lpstr>
      <vt:lpstr>Exemple  1 Insérer un script dans du code HTML</vt:lpstr>
      <vt:lpstr>Exemple  2 Ajouter l’interactivité à une page HTML</vt:lpstr>
      <vt:lpstr>Exemple  3 Récupérer des données transmises par un utilisateur</vt:lpstr>
      <vt:lpstr>BOM = Browser Object Model</vt:lpstr>
      <vt:lpstr>Browser comme Application Hôte </vt:lpstr>
      <vt:lpstr>Browser comme Application Hôte </vt:lpstr>
      <vt:lpstr>l’Objet window</vt:lpstr>
      <vt:lpstr>Objet window</vt:lpstr>
      <vt:lpstr>Objet window (suite)</vt:lpstr>
      <vt:lpstr>L’Objet document</vt:lpstr>
      <vt:lpstr>Exemple de representation</vt:lpstr>
      <vt:lpstr>Exemple de représentation (suite)</vt:lpstr>
      <vt:lpstr>Document Interface - Node 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Critères fondamentaux</dc:title>
  <dc:creator>aziz</dc:creator>
  <cp:lastModifiedBy>aziz</cp:lastModifiedBy>
  <cp:revision>674</cp:revision>
  <cp:lastPrinted>2000-01-06T15:46:41Z</cp:lastPrinted>
  <dcterms:created xsi:type="dcterms:W3CDTF">1601-01-01T00:00:00Z</dcterms:created>
  <dcterms:modified xsi:type="dcterms:W3CDTF">2016-03-15T20:37:01Z</dcterms:modified>
</cp:coreProperties>
</file>