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3" r:id="rId6"/>
    <p:sldId id="264" r:id="rId7"/>
    <p:sldId id="265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Rational </a:t>
            </a:r>
            <a:r>
              <a:rPr lang="fr-FR" b="1" dirty="0" err="1"/>
              <a:t>Unified</a:t>
            </a:r>
            <a:r>
              <a:rPr lang="fr-FR" b="1" dirty="0"/>
              <a:t> </a:t>
            </a:r>
            <a:r>
              <a:rPr lang="fr-FR" b="1" dirty="0" err="1"/>
              <a:t>Process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30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b="1" dirty="0" smtClean="0"/>
              <a:t>Inconvénients</a:t>
            </a:r>
            <a:endParaRPr lang="fr-FR" sz="7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Manque de rapidité ;</a:t>
            </a:r>
          </a:p>
          <a:p>
            <a:r>
              <a:rPr lang="fr-FR" sz="2400" dirty="0" smtClean="0"/>
              <a:t>Manque d’adaptabilité</a:t>
            </a:r>
            <a:r>
              <a:rPr lang="fr-FR" sz="2400" dirty="0"/>
              <a:t> </a:t>
            </a:r>
            <a:r>
              <a:rPr lang="fr-FR" sz="2400" dirty="0" smtClean="0"/>
              <a:t>;</a:t>
            </a:r>
          </a:p>
          <a:p>
            <a:r>
              <a:rPr lang="fr-FR" sz="2400" dirty="0" smtClean="0"/>
              <a:t>Exige une certaine expertise en génie logiciel ;</a:t>
            </a:r>
          </a:p>
          <a:p>
            <a:r>
              <a:rPr lang="fr-FR" sz="2400" dirty="0" smtClean="0"/>
              <a:t>Le RUP est un produit propriétaire ;</a:t>
            </a:r>
          </a:p>
          <a:p>
            <a:r>
              <a:rPr lang="fr-FR" sz="2400" dirty="0" smtClean="0"/>
              <a:t>Le RUP ne peut utilisé que la notation UML ;</a:t>
            </a:r>
          </a:p>
          <a:p>
            <a:r>
              <a:rPr lang="fr-FR" sz="2400" dirty="0" smtClean="0"/>
              <a:t>Ne convient pas à un projet de petite envergure ;</a:t>
            </a:r>
          </a:p>
        </p:txBody>
      </p:sp>
    </p:spTree>
    <p:extLst>
      <p:ext uri="{BB962C8B-B14F-4D97-AF65-F5344CB8AC3E}">
        <p14:creationId xmlns:p14="http://schemas.microsoft.com/office/powerpoint/2010/main" val="142635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b="1" dirty="0" smtClean="0"/>
              <a:t>INTRODUCTION</a:t>
            </a:r>
            <a:endParaRPr lang="fr-FR" sz="7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3578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fr-FR" sz="2400" dirty="0" smtClean="0"/>
              <a:t>	En matière de développement de logiciel, il existe plusieurs méthode de développement basés sur différents principes.</a:t>
            </a:r>
          </a:p>
          <a:p>
            <a:pPr marL="0" indent="0" algn="just">
              <a:buNone/>
            </a:pPr>
            <a:r>
              <a:rPr lang="fr-FR" sz="2400" dirty="0"/>
              <a:t>	</a:t>
            </a:r>
            <a:r>
              <a:rPr lang="fr-FR" sz="2400" dirty="0" smtClean="0"/>
              <a:t>Un processus unifié est </a:t>
            </a:r>
            <a:r>
              <a:rPr lang="fr-FR" sz="2400" dirty="0"/>
              <a:t>une méthode de développement pour les logiciels orientés objets</a:t>
            </a:r>
            <a:r>
              <a:rPr lang="fr-FR" sz="2400" dirty="0" smtClean="0"/>
              <a:t>.</a:t>
            </a:r>
          </a:p>
          <a:p>
            <a:pPr marL="0" indent="0" algn="just">
              <a:buNone/>
            </a:pPr>
            <a:r>
              <a:rPr lang="fr-FR" sz="2400" dirty="0" smtClean="0"/>
              <a:t>	Nous allons étudié ici le Rational </a:t>
            </a:r>
            <a:r>
              <a:rPr lang="fr-FR" sz="2400" dirty="0" err="1" smtClean="0"/>
              <a:t>Unified</a:t>
            </a:r>
            <a:r>
              <a:rPr lang="fr-FR" sz="2400" dirty="0" smtClean="0"/>
              <a:t> </a:t>
            </a:r>
            <a:r>
              <a:rPr lang="fr-FR" sz="2400" dirty="0" err="1" smtClean="0"/>
              <a:t>Process</a:t>
            </a:r>
            <a:r>
              <a:rPr lang="fr-FR" sz="2400" dirty="0" smtClean="0"/>
              <a:t> (RUP) qui est une dérivée des processus unifiés </a:t>
            </a:r>
          </a:p>
          <a:p>
            <a:pPr marL="0" indent="0" algn="just">
              <a:buNone/>
            </a:pPr>
            <a:r>
              <a:rPr lang="fr-FR" sz="2400" dirty="0" smtClean="0"/>
              <a:t>	Le</a:t>
            </a:r>
            <a:r>
              <a:rPr lang="fr-FR" sz="2000" dirty="0" smtClean="0"/>
              <a:t> </a:t>
            </a:r>
            <a:r>
              <a:rPr lang="fr-FR" sz="2400" dirty="0" smtClean="0"/>
              <a:t>Rational </a:t>
            </a:r>
            <a:r>
              <a:rPr lang="fr-FR" sz="2400" dirty="0" err="1" smtClean="0"/>
              <a:t>Unified</a:t>
            </a:r>
            <a:r>
              <a:rPr lang="fr-FR" sz="2400" dirty="0" smtClean="0"/>
              <a:t> </a:t>
            </a:r>
            <a:r>
              <a:rPr lang="fr-FR" sz="2400" dirty="0" err="1" smtClean="0"/>
              <a:t>Process</a:t>
            </a:r>
            <a:r>
              <a:rPr lang="fr-FR" sz="2400" dirty="0"/>
              <a:t> </a:t>
            </a:r>
            <a:r>
              <a:rPr lang="fr-FR" sz="2400" dirty="0" smtClean="0"/>
              <a:t>est un processus de développement développé par l’entreprise </a:t>
            </a:r>
            <a:r>
              <a:rPr lang="fr-FR" sz="2400" b="1" i="1" dirty="0" smtClean="0"/>
              <a:t>Rational </a:t>
            </a:r>
            <a:r>
              <a:rPr lang="fr-FR" sz="2400" dirty="0" smtClean="0"/>
              <a:t>fondée par </a:t>
            </a:r>
            <a:r>
              <a:rPr lang="fr-FR" sz="2400" b="1" dirty="0" err="1" smtClean="0"/>
              <a:t>Ivar</a:t>
            </a:r>
            <a:r>
              <a:rPr lang="fr-FR" sz="2400" b="1" dirty="0" smtClean="0"/>
              <a:t> Jacobson</a:t>
            </a:r>
            <a:r>
              <a:rPr lang="fr-FR" sz="2400" dirty="0" smtClean="0"/>
              <a:t>, </a:t>
            </a:r>
            <a:r>
              <a:rPr lang="fr-FR" sz="2400" b="1" dirty="0" err="1" smtClean="0"/>
              <a:t>Grady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Booch</a:t>
            </a:r>
            <a:r>
              <a:rPr lang="fr-FR" sz="2400" b="1" dirty="0" smtClean="0"/>
              <a:t> </a:t>
            </a:r>
            <a:r>
              <a:rPr lang="fr-FR" sz="2400" dirty="0" smtClean="0"/>
              <a:t>et </a:t>
            </a:r>
            <a:r>
              <a:rPr lang="fr-FR" sz="2400" b="1" dirty="0" smtClean="0"/>
              <a:t>James </a:t>
            </a:r>
            <a:r>
              <a:rPr lang="fr-FR" sz="2400" b="1" dirty="0" err="1" smtClean="0"/>
              <a:t>Rumbaugh</a:t>
            </a:r>
            <a:r>
              <a:rPr lang="fr-FR" sz="2400" dirty="0" smtClean="0"/>
              <a:t>, les </a:t>
            </a:r>
            <a:r>
              <a:rPr lang="fr-FR" sz="2400" dirty="0" err="1" smtClean="0"/>
              <a:t>créauteurs</a:t>
            </a:r>
            <a:r>
              <a:rPr lang="fr-FR" sz="2400" dirty="0" smtClean="0"/>
              <a:t> du langage UML.</a:t>
            </a:r>
          </a:p>
          <a:p>
            <a:pPr marL="0" indent="0" algn="just">
              <a:buNone/>
            </a:pPr>
            <a:r>
              <a:rPr lang="fr-FR" sz="2400" dirty="0" smtClean="0"/>
              <a:t>	</a:t>
            </a:r>
          </a:p>
          <a:p>
            <a:pPr algn="just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75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b="1" dirty="0" smtClean="0"/>
              <a:t>Définition</a:t>
            </a:r>
            <a:endParaRPr lang="fr-FR" sz="7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Méthode dérivée du Processus Unifié (UP)</a:t>
            </a:r>
          </a:p>
          <a:p>
            <a:r>
              <a:rPr lang="fr-FR" sz="2400" dirty="0"/>
              <a:t>Méthode de développement pour les logiciels orientés </a:t>
            </a:r>
            <a:r>
              <a:rPr lang="fr-FR" sz="2400" dirty="0" smtClean="0"/>
              <a:t>objets</a:t>
            </a:r>
          </a:p>
          <a:p>
            <a:r>
              <a:rPr lang="fr-FR" sz="2400" dirty="0" smtClean="0"/>
              <a:t>Méthode générique, itérative et incrémentale par opposition à la méthode séquentiel de </a:t>
            </a:r>
            <a:r>
              <a:rPr lang="fr-FR" sz="2400" dirty="0" err="1" smtClean="0"/>
              <a:t>Mérise</a:t>
            </a:r>
            <a:endParaRPr lang="fr-FR" sz="2400" dirty="0" smtClean="0"/>
          </a:p>
          <a:p>
            <a:r>
              <a:rPr lang="fr-FR" sz="2400" dirty="0" smtClean="0"/>
              <a:t>Centré sur l’architecture logicielle</a:t>
            </a:r>
          </a:p>
          <a:p>
            <a:r>
              <a:rPr lang="fr-FR" sz="2400" dirty="0" smtClean="0"/>
              <a:t>Piloté par les cas d’utilisation et orienté vers la diminution de risques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4689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400" b="1" dirty="0" smtClean="0"/>
              <a:t>Les méthodes identiques au RUP</a:t>
            </a:r>
            <a:endParaRPr lang="fr-FR" sz="4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Unified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(UP)</a:t>
            </a:r>
          </a:p>
          <a:p>
            <a:r>
              <a:rPr lang="fr-FR" dirty="0" smtClean="0"/>
              <a:t>Enterprise </a:t>
            </a:r>
            <a:r>
              <a:rPr lang="fr-FR" dirty="0" err="1" smtClean="0"/>
              <a:t>Unified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(XUP)</a:t>
            </a:r>
          </a:p>
          <a:p>
            <a:r>
              <a:rPr lang="fr-FR" dirty="0" err="1" smtClean="0"/>
              <a:t>Extreme</a:t>
            </a:r>
            <a:r>
              <a:rPr lang="fr-FR" dirty="0" smtClean="0"/>
              <a:t> </a:t>
            </a:r>
            <a:r>
              <a:rPr lang="fr-FR" dirty="0" err="1" smtClean="0"/>
              <a:t>Unified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(XUP)</a:t>
            </a:r>
          </a:p>
          <a:p>
            <a:r>
              <a:rPr lang="fr-FR" dirty="0" smtClean="0"/>
              <a:t>Agile </a:t>
            </a:r>
            <a:r>
              <a:rPr lang="fr-FR" dirty="0" err="1" smtClean="0"/>
              <a:t>Unified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(AUP)</a:t>
            </a:r>
          </a:p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Tracks</a:t>
            </a:r>
            <a:r>
              <a:rPr lang="fr-FR" dirty="0" smtClean="0"/>
              <a:t> </a:t>
            </a:r>
            <a:r>
              <a:rPr lang="fr-FR" dirty="0" err="1" smtClean="0"/>
              <a:t>UnifiedProcess</a:t>
            </a:r>
            <a:r>
              <a:rPr lang="fr-FR" dirty="0" smtClean="0"/>
              <a:t> (2TUP)</a:t>
            </a:r>
          </a:p>
          <a:p>
            <a:r>
              <a:rPr lang="fr-FR" dirty="0" smtClean="0"/>
              <a:t>Essential </a:t>
            </a:r>
            <a:r>
              <a:rPr lang="fr-FR" dirty="0" err="1" smtClean="0"/>
              <a:t>Unified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(</a:t>
            </a:r>
            <a:r>
              <a:rPr lang="fr-FR" dirty="0" err="1" smtClean="0"/>
              <a:t>EssUP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Etc</a:t>
            </a:r>
            <a:r>
              <a:rPr lang="fr-FR" dirty="0" smtClean="0"/>
              <a:t>,,,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733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7200" b="1" dirty="0" smtClean="0"/>
              <a:t>Fonctionnement</a:t>
            </a:r>
            <a:endParaRPr lang="fr-FR" sz="7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RUP s’articule autour de deux dimensions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* Le temps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* Le contenu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44" y="3363112"/>
            <a:ext cx="3419952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6500" b="1" dirty="0" smtClean="0"/>
              <a:t>Les phases du RUP</a:t>
            </a:r>
            <a:endParaRPr lang="fr-FR" sz="65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Le lancement : Il s’agit de déterminer ce qu’il y a lieu de construire ;</a:t>
            </a:r>
          </a:p>
          <a:p>
            <a:r>
              <a:rPr lang="fr-FR" sz="2800" dirty="0" smtClean="0"/>
              <a:t>L’élaboration : Il s’agit de définir comment réaliser la construction ;</a:t>
            </a:r>
          </a:p>
          <a:p>
            <a:r>
              <a:rPr lang="fr-FR" sz="2800" dirty="0" smtClean="0"/>
              <a:t>La construction : Construction effective du projet ;</a:t>
            </a:r>
          </a:p>
          <a:p>
            <a:r>
              <a:rPr lang="fr-FR" sz="2800" dirty="0" smtClean="0"/>
              <a:t>La transition : Déploiement du produit fini ;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9374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500" b="1" dirty="0" smtClean="0"/>
              <a:t>Les disciplines du RUP</a:t>
            </a:r>
            <a:endParaRPr lang="fr-FR" sz="65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modélisation de processus d’entreprise ;</a:t>
            </a:r>
          </a:p>
          <a:p>
            <a:r>
              <a:rPr lang="fr-FR" dirty="0" smtClean="0"/>
              <a:t>L’expression des exigences ;</a:t>
            </a:r>
          </a:p>
          <a:p>
            <a:r>
              <a:rPr lang="fr-FR" dirty="0" smtClean="0"/>
              <a:t>L’analyse et la conception ;</a:t>
            </a:r>
          </a:p>
          <a:p>
            <a:r>
              <a:rPr lang="fr-FR" dirty="0" smtClean="0"/>
              <a:t>L’implémentation ;</a:t>
            </a:r>
          </a:p>
          <a:p>
            <a:r>
              <a:rPr lang="fr-FR" dirty="0" smtClean="0"/>
              <a:t>Les tests ;</a:t>
            </a:r>
          </a:p>
          <a:p>
            <a:r>
              <a:rPr lang="fr-FR" dirty="0" smtClean="0"/>
              <a:t>Le déploiement ;</a:t>
            </a:r>
          </a:p>
          <a:p>
            <a:r>
              <a:rPr lang="fr-FR" dirty="0" smtClean="0"/>
              <a:t>L’environnement de développement</a:t>
            </a:r>
          </a:p>
          <a:p>
            <a:r>
              <a:rPr lang="fr-FR" dirty="0" smtClean="0"/>
              <a:t>La gestion de projet ;</a:t>
            </a:r>
          </a:p>
          <a:p>
            <a:r>
              <a:rPr lang="fr-FR" dirty="0" smtClean="0"/>
              <a:t>La configuration et la gestion des modifications 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30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000" b="1" dirty="0" smtClean="0"/>
              <a:t>Cycle de vie</a:t>
            </a:r>
            <a:endParaRPr lang="fr-FR" sz="70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0" y="1905000"/>
            <a:ext cx="7040880" cy="3878580"/>
          </a:xfrm>
        </p:spPr>
      </p:pic>
    </p:spTree>
    <p:extLst>
      <p:ext uri="{BB962C8B-B14F-4D97-AF65-F5344CB8AC3E}">
        <p14:creationId xmlns:p14="http://schemas.microsoft.com/office/powerpoint/2010/main" val="306903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b="1" dirty="0"/>
              <a:t>Avantages</a:t>
            </a:r>
            <a:endParaRPr lang="fr-FR" sz="7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Fournis une structure bien définie et définis clairement des jalons ;</a:t>
            </a:r>
          </a:p>
          <a:p>
            <a:r>
              <a:rPr lang="fr-FR" sz="2400" dirty="0" smtClean="0"/>
              <a:t>Permet au client de voir l’avancée de son projet ;</a:t>
            </a:r>
          </a:p>
          <a:p>
            <a:r>
              <a:rPr lang="fr-FR" sz="2400" dirty="0" smtClean="0"/>
              <a:t>Concentrée sur la qualité ;</a:t>
            </a:r>
          </a:p>
          <a:p>
            <a:r>
              <a:rPr lang="fr-FR" sz="2400" dirty="0" smtClean="0"/>
              <a:t>Itérative et incrémentale ;</a:t>
            </a:r>
          </a:p>
          <a:p>
            <a:r>
              <a:rPr lang="fr-FR" sz="2400" dirty="0" smtClean="0"/>
              <a:t>Soutenue par de nombreux utilisateurs et une documentation détaillée 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6330971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335</TotalTime>
  <Words>278</Words>
  <Application>Microsoft Office PowerPoint</Application>
  <PresentationFormat>Grand écran</PresentationFormat>
  <Paragraphs>54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Brin</vt:lpstr>
      <vt:lpstr>Rational Unified Process</vt:lpstr>
      <vt:lpstr>INTRODUCTION</vt:lpstr>
      <vt:lpstr>Définition</vt:lpstr>
      <vt:lpstr>Les méthodes identiques au RUP</vt:lpstr>
      <vt:lpstr>Fonctionnement</vt:lpstr>
      <vt:lpstr>Les phases du RUP</vt:lpstr>
      <vt:lpstr>Les disciplines du RUP</vt:lpstr>
      <vt:lpstr>Cycle de vie</vt:lpstr>
      <vt:lpstr>Avantages</vt:lpstr>
      <vt:lpstr>Inconvénients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Processus Unifiés</dc:title>
  <dc:creator>Prudence DOSSOU</dc:creator>
  <cp:lastModifiedBy>Prudence DOSSOU</cp:lastModifiedBy>
  <cp:revision>12</cp:revision>
  <dcterms:created xsi:type="dcterms:W3CDTF">2018-04-29T08:10:35Z</dcterms:created>
  <dcterms:modified xsi:type="dcterms:W3CDTF">2018-04-29T13:46:14Z</dcterms:modified>
</cp:coreProperties>
</file>