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2EBA-07C7-54A0-3E02-85E8B46C0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C708B-B155-2811-8F1C-6D3F34CD7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7BE18-EB28-E03A-313E-02335E554B77}"/>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D3F2F116-8618-8ADE-508F-9292E981C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69F34-FC4D-6B6D-403C-5BD7A38838A1}"/>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194950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B846-10CC-1A49-D431-B84081793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EC3E8-C5F8-2CBB-84CA-31A56DF3C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D15B6-7D65-7828-DFFC-F3455912BA18}"/>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96DD1176-ADBD-D39C-EB22-7DCE0D725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E987F-E4A8-C3E5-92A6-8768CE8F9272}"/>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47369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2E0F8-0AFF-5A9D-02BE-94C8FBEEF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C2BE30-04A2-B7AD-5426-011531C0CF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729E5-8DCB-D39A-3CAE-9F8D96DBF578}"/>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8DB28B4E-A3F1-5B2D-5C70-CFCEDAB4F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EE7AF-42ED-BE30-BF35-256088FF6BAA}"/>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71459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B5E4-6ED6-6106-4E67-2C0A1F2BA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1A434-F57C-93EC-F655-64565071F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A8016-AE80-7F86-EC71-E2710C251000}"/>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F8C904F0-DB00-7C3C-3724-A9CBAA6C4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2A7E6-028E-6E14-58EF-3F518AF23EDD}"/>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48060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08B6-DB48-1492-90E7-5B55FEC54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1E0BD4-CD5A-6BBE-90DA-90950D32C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FF8BC-9519-A791-DBED-8B4152E50DDA}"/>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279C9D35-BB90-E0F3-FC2F-837204AC1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168A5-8ED9-302F-32E0-5D21D08B71E7}"/>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4735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A1C9-5047-7F1F-F337-3F10D7A42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1922A-F0EC-990C-95E3-E9E7B0D1E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437EA7-B8EE-9BCF-A369-80B7ACEBF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52CCBF-6060-CB89-E0F0-6FC8D22E09DF}"/>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6" name="Footer Placeholder 5">
            <a:extLst>
              <a:ext uri="{FF2B5EF4-FFF2-40B4-BE49-F238E27FC236}">
                <a16:creationId xmlns:a16="http://schemas.microsoft.com/office/drawing/2014/main" id="{60FF0BBD-95BD-DB80-1392-3A3F04A36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73885-57BC-AA02-E0F7-321D5EFFB321}"/>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244627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1DF-47A2-3CF7-04F9-820765E8F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AFF37-F22E-51DF-8875-F859E83D4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48BFC-4198-9FB3-A8EF-B530ABC16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A0086-2273-A5D4-E652-3E63AF2DC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03C97-3FFE-F4B0-6085-AEC474190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1B252F-4810-8F30-A798-6A02EEE2E319}"/>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8" name="Footer Placeholder 7">
            <a:extLst>
              <a:ext uri="{FF2B5EF4-FFF2-40B4-BE49-F238E27FC236}">
                <a16:creationId xmlns:a16="http://schemas.microsoft.com/office/drawing/2014/main" id="{35DBA898-6918-AE93-2D45-7469ED003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A52AA-37DE-4F66-AD69-4D0F4DAF262E}"/>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43133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0C1C-F656-728C-C3C6-CD81DD0A3F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7F7B5B-4088-675A-145C-38C443E17803}"/>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4" name="Footer Placeholder 3">
            <a:extLst>
              <a:ext uri="{FF2B5EF4-FFF2-40B4-BE49-F238E27FC236}">
                <a16:creationId xmlns:a16="http://schemas.microsoft.com/office/drawing/2014/main" id="{640C42EC-F16F-8401-E400-7AD5CE029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0D2B2-94DE-620E-C014-2343B587FE5F}"/>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165431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3EE0F-C262-03CE-C28C-5DE91B6000E1}"/>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3" name="Footer Placeholder 2">
            <a:extLst>
              <a:ext uri="{FF2B5EF4-FFF2-40B4-BE49-F238E27FC236}">
                <a16:creationId xmlns:a16="http://schemas.microsoft.com/office/drawing/2014/main" id="{9BF951CC-8E65-2207-1D1C-DA2B00894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E6923-4819-06EE-7911-BDCD69534A83}"/>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210692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1596-77E2-7036-C46D-1A57A0261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AAFB28-78E3-C3D6-EEED-86E5043BF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8B19F-5DAC-BE91-33C5-F8C3F88F7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8C0DB-4254-747C-C073-FBB352AE2F61}"/>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6" name="Footer Placeholder 5">
            <a:extLst>
              <a:ext uri="{FF2B5EF4-FFF2-40B4-BE49-F238E27FC236}">
                <a16:creationId xmlns:a16="http://schemas.microsoft.com/office/drawing/2014/main" id="{6A79FE34-1FF2-C3BD-F9EC-B9E0F9DEB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47560-8B88-4A59-E35F-D368A9B16139}"/>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166380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BCC2-5871-BB14-290A-25FC233E2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96773-7741-2F48-6D9D-9608ECCAB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B468E-3BDD-76BE-CDC5-2F4253EF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8B52D-73E5-3F59-D40D-4E513FF96332}"/>
              </a:ext>
            </a:extLst>
          </p:cNvPr>
          <p:cNvSpPr>
            <a:spLocks noGrp="1"/>
          </p:cNvSpPr>
          <p:nvPr>
            <p:ph type="dt" sz="half" idx="10"/>
          </p:nvPr>
        </p:nvSpPr>
        <p:spPr/>
        <p:txBody>
          <a:bodyPr/>
          <a:lstStyle/>
          <a:p>
            <a:fld id="{21300EBE-6DFD-4656-947E-5D84A95B8B8A}" type="datetimeFigureOut">
              <a:rPr lang="en-US" smtClean="0"/>
              <a:t>8/26/23</a:t>
            </a:fld>
            <a:endParaRPr lang="en-US"/>
          </a:p>
        </p:txBody>
      </p:sp>
      <p:sp>
        <p:nvSpPr>
          <p:cNvPr id="6" name="Footer Placeholder 5">
            <a:extLst>
              <a:ext uri="{FF2B5EF4-FFF2-40B4-BE49-F238E27FC236}">
                <a16:creationId xmlns:a16="http://schemas.microsoft.com/office/drawing/2014/main" id="{05E9C54D-1B05-9666-8047-8DF0D9023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CD529A-136D-40AE-7CCB-B27F04AE355D}"/>
              </a:ext>
            </a:extLst>
          </p:cNvPr>
          <p:cNvSpPr>
            <a:spLocks noGrp="1"/>
          </p:cNvSpPr>
          <p:nvPr>
            <p:ph type="sldNum" sz="quarter" idx="12"/>
          </p:nvPr>
        </p:nvSpPr>
        <p:spPr/>
        <p:txBody>
          <a:bodyPr/>
          <a:lstStyle/>
          <a:p>
            <a:fld id="{91368E12-3A42-42CC-8FBA-39D35A886BF3}" type="slidenum">
              <a:rPr lang="en-US" smtClean="0"/>
              <a:t>‹#›</a:t>
            </a:fld>
            <a:endParaRPr lang="en-US"/>
          </a:p>
        </p:txBody>
      </p:sp>
    </p:spTree>
    <p:extLst>
      <p:ext uri="{BB962C8B-B14F-4D97-AF65-F5344CB8AC3E}">
        <p14:creationId xmlns:p14="http://schemas.microsoft.com/office/powerpoint/2010/main" val="26037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730FF-2A41-CC9A-B33E-647EA6397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7F5A48-66A8-69CA-75CE-E75CD2286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DDFC3-568E-ECB5-7494-D4EFA9DC9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00EBE-6DFD-4656-947E-5D84A95B8B8A}" type="datetimeFigureOut">
              <a:rPr lang="en-US" smtClean="0"/>
              <a:t>8/26/23</a:t>
            </a:fld>
            <a:endParaRPr lang="en-US"/>
          </a:p>
        </p:txBody>
      </p:sp>
      <p:sp>
        <p:nvSpPr>
          <p:cNvPr id="5" name="Footer Placeholder 4">
            <a:extLst>
              <a:ext uri="{FF2B5EF4-FFF2-40B4-BE49-F238E27FC236}">
                <a16:creationId xmlns:a16="http://schemas.microsoft.com/office/drawing/2014/main" id="{F033370F-B762-E231-A077-97C7EB526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30DAF-3C0D-B532-378B-16A3D8AFD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68E12-3A42-42CC-8FBA-39D35A886BF3}" type="slidenum">
              <a:rPr lang="en-US" smtClean="0"/>
              <a:t>‹#›</a:t>
            </a:fld>
            <a:endParaRPr lang="en-US"/>
          </a:p>
        </p:txBody>
      </p:sp>
    </p:spTree>
    <p:extLst>
      <p:ext uri="{BB962C8B-B14F-4D97-AF65-F5344CB8AC3E}">
        <p14:creationId xmlns:p14="http://schemas.microsoft.com/office/powerpoint/2010/main" val="127878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E584B4-C6BF-D9C3-293C-0939BC2E08BB}"/>
              </a:ext>
            </a:extLst>
          </p:cNvPr>
          <p:cNvSpPr txBox="1"/>
          <p:nvPr/>
        </p:nvSpPr>
        <p:spPr>
          <a:xfrm>
            <a:off x="1822381" y="1771048"/>
            <a:ext cx="8547233" cy="1569660"/>
          </a:xfrm>
          <a:prstGeom prst="rect">
            <a:avLst/>
          </a:prstGeom>
          <a:noFill/>
        </p:spPr>
        <p:txBody>
          <a:bodyPr wrap="square" rtlCol="0">
            <a:spAutoFit/>
          </a:bodyPr>
          <a:lstStyle/>
          <a:p>
            <a:pPr algn="ctr"/>
            <a:r>
              <a:rPr lang="en-US" sz="4800" b="1" dirty="0"/>
              <a:t>MOVIE RECOMMENDATION SYSTEM PROJECT </a:t>
            </a:r>
          </a:p>
        </p:txBody>
      </p:sp>
      <p:sp>
        <p:nvSpPr>
          <p:cNvPr id="5" name="TextBox 4">
            <a:extLst>
              <a:ext uri="{FF2B5EF4-FFF2-40B4-BE49-F238E27FC236}">
                <a16:creationId xmlns:a16="http://schemas.microsoft.com/office/drawing/2014/main" id="{14D2E451-D98A-6E76-A522-150911CD20D8}"/>
              </a:ext>
            </a:extLst>
          </p:cNvPr>
          <p:cNvSpPr txBox="1"/>
          <p:nvPr/>
        </p:nvSpPr>
        <p:spPr>
          <a:xfrm>
            <a:off x="3396110" y="4312118"/>
            <a:ext cx="5399773" cy="1477328"/>
          </a:xfrm>
          <a:prstGeom prst="rect">
            <a:avLst/>
          </a:prstGeom>
          <a:noFill/>
        </p:spPr>
        <p:txBody>
          <a:bodyPr wrap="square" rtlCol="0">
            <a:spAutoFit/>
          </a:bodyPr>
          <a:lstStyle/>
          <a:p>
            <a:pPr algn="ctr"/>
            <a:r>
              <a:rPr lang="en-US" b="1" dirty="0"/>
              <a:t>DONE BY</a:t>
            </a:r>
          </a:p>
          <a:p>
            <a:pPr algn="ctr"/>
            <a:r>
              <a:rPr lang="en-US" dirty="0"/>
              <a:t>SSRK KASYAP</a:t>
            </a:r>
          </a:p>
          <a:p>
            <a:pPr algn="ctr"/>
            <a:r>
              <a:rPr lang="en-US" dirty="0"/>
              <a:t>DATA SCIENCE  AND MACHINE LEARNING INTERN</a:t>
            </a:r>
          </a:p>
          <a:p>
            <a:pPr algn="ctr"/>
            <a:r>
              <a:rPr lang="en-US" dirty="0"/>
              <a:t>INTERN ID:</a:t>
            </a:r>
            <a:r>
              <a:rPr lang="en-US" b="1" dirty="0"/>
              <a:t>228418</a:t>
            </a:r>
            <a:br>
              <a:rPr lang="en-US" b="1" dirty="0"/>
            </a:br>
            <a:r>
              <a:rPr lang="en-US" dirty="0"/>
              <a:t>GITAM UNIVERSITY</a:t>
            </a:r>
          </a:p>
        </p:txBody>
      </p:sp>
    </p:spTree>
    <p:extLst>
      <p:ext uri="{BB962C8B-B14F-4D97-AF65-F5344CB8AC3E}">
        <p14:creationId xmlns:p14="http://schemas.microsoft.com/office/powerpoint/2010/main" val="425401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7AEEC-B80D-DCF7-4B46-315A2129EC21}"/>
              </a:ext>
            </a:extLst>
          </p:cNvPr>
          <p:cNvSpPr txBox="1"/>
          <p:nvPr/>
        </p:nvSpPr>
        <p:spPr>
          <a:xfrm>
            <a:off x="462012" y="927482"/>
            <a:ext cx="6044665" cy="5878532"/>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rPr>
              <a:t>In today's world, where we are constantly bombarded with an overwhelming amount of content, it can be difficult to decide what to watch next. This is where movie recommendation systems come in. </a:t>
            </a:r>
          </a:p>
          <a:p>
            <a:pPr marL="285750" indent="-285750">
              <a:buFont typeface="Arial" panose="020B0604020202020204" pitchFamily="34" charset="0"/>
              <a:buChar char="•"/>
            </a:pPr>
            <a:r>
              <a:rPr lang="en-US" sz="2000" dirty="0">
                <a:effectLst/>
              </a:rPr>
              <a:t>These systems use data analysis and algorithms to suggest movies that you are likely to enjoy based on your viewing history and preferences.</a:t>
            </a:r>
            <a:endParaRPr lang="en-US" sz="2000" dirty="0"/>
          </a:p>
          <a:p>
            <a:pPr marL="285750" indent="-285750">
              <a:buFont typeface="Arial" panose="020B0604020202020204" pitchFamily="34" charset="0"/>
              <a:buChar char="•"/>
            </a:pPr>
            <a:r>
              <a:rPr lang="en-US" sz="2000" dirty="0">
                <a:effectLst/>
              </a:rPr>
              <a:t>Movie recommendation systems are not only beneficial for viewers but also for the entertainment industry. By providing personalized recommendations, these systems can increase customer satisfaction and engagement, leading to higher revenue for streaming platforms and production companies. </a:t>
            </a:r>
          </a:p>
          <a:p>
            <a:pPr marL="285750" indent="-285750">
              <a:buFont typeface="Arial" panose="020B0604020202020204" pitchFamily="34" charset="0"/>
              <a:buChar char="•"/>
            </a:pPr>
            <a:r>
              <a:rPr lang="en-US" sz="2000" dirty="0">
                <a:effectLst/>
              </a:rPr>
              <a:t>Moreover, recommendation systems can help promote lesser-known movies and TV shows, giving them a chance to shine in a crowded market.</a:t>
            </a:r>
            <a:endParaRPr lang="en-US" sz="2000" dirty="0"/>
          </a:p>
          <a:p>
            <a:endParaRPr lang="en-US" dirty="0"/>
          </a:p>
          <a:p>
            <a:endParaRPr lang="en-US" dirty="0"/>
          </a:p>
        </p:txBody>
      </p:sp>
      <p:sp>
        <p:nvSpPr>
          <p:cNvPr id="3" name="TextBox 2">
            <a:extLst>
              <a:ext uri="{FF2B5EF4-FFF2-40B4-BE49-F238E27FC236}">
                <a16:creationId xmlns:a16="http://schemas.microsoft.com/office/drawing/2014/main" id="{BEFD0F4B-7A70-217D-8D8F-A5B8C0DBA8EB}"/>
              </a:ext>
            </a:extLst>
          </p:cNvPr>
          <p:cNvSpPr txBox="1"/>
          <p:nvPr/>
        </p:nvSpPr>
        <p:spPr>
          <a:xfrm>
            <a:off x="616016" y="404262"/>
            <a:ext cx="2723949" cy="523220"/>
          </a:xfrm>
          <a:prstGeom prst="rect">
            <a:avLst/>
          </a:prstGeom>
          <a:noFill/>
        </p:spPr>
        <p:txBody>
          <a:bodyPr wrap="square" rtlCol="0">
            <a:spAutoFit/>
          </a:bodyPr>
          <a:lstStyle/>
          <a:p>
            <a:r>
              <a:rPr lang="en-US" sz="2800" b="1" dirty="0"/>
              <a:t>INTRODUCTION</a:t>
            </a:r>
          </a:p>
        </p:txBody>
      </p:sp>
      <p:pic>
        <p:nvPicPr>
          <p:cNvPr id="13" name="Picture 12">
            <a:extLst>
              <a:ext uri="{FF2B5EF4-FFF2-40B4-BE49-F238E27FC236}">
                <a16:creationId xmlns:a16="http://schemas.microsoft.com/office/drawing/2014/main" id="{2F8C2BA9-81FC-1D73-EA4F-BEE2E48E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167" y="1491916"/>
            <a:ext cx="5795833" cy="4186989"/>
          </a:xfrm>
          <a:prstGeom prst="rect">
            <a:avLst/>
          </a:prstGeom>
        </p:spPr>
      </p:pic>
    </p:spTree>
    <p:extLst>
      <p:ext uri="{BB962C8B-B14F-4D97-AF65-F5344CB8AC3E}">
        <p14:creationId xmlns:p14="http://schemas.microsoft.com/office/powerpoint/2010/main" val="174801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08F21-9DDC-858C-4926-EA5D535A6A11}"/>
              </a:ext>
            </a:extLst>
          </p:cNvPr>
          <p:cNvSpPr txBox="1"/>
          <p:nvPr/>
        </p:nvSpPr>
        <p:spPr>
          <a:xfrm>
            <a:off x="712269" y="587141"/>
            <a:ext cx="7151571" cy="523220"/>
          </a:xfrm>
          <a:prstGeom prst="rect">
            <a:avLst/>
          </a:prstGeom>
          <a:noFill/>
        </p:spPr>
        <p:txBody>
          <a:bodyPr wrap="square" rtlCol="0">
            <a:spAutoFit/>
          </a:bodyPr>
          <a:lstStyle/>
          <a:p>
            <a:r>
              <a:rPr lang="en-US" sz="2800" b="1" dirty="0"/>
              <a:t>TYPES OF RECOMMENDATION SYSTEMS</a:t>
            </a:r>
          </a:p>
        </p:txBody>
      </p:sp>
      <p:pic>
        <p:nvPicPr>
          <p:cNvPr id="4" name="Picture 3">
            <a:extLst>
              <a:ext uri="{FF2B5EF4-FFF2-40B4-BE49-F238E27FC236}">
                <a16:creationId xmlns:a16="http://schemas.microsoft.com/office/drawing/2014/main" id="{7BF613B4-242B-0932-2C99-8EDAF927FAAA}"/>
              </a:ext>
            </a:extLst>
          </p:cNvPr>
          <p:cNvPicPr>
            <a:picLocks noChangeAspect="1"/>
          </p:cNvPicPr>
          <p:nvPr/>
        </p:nvPicPr>
        <p:blipFill>
          <a:blip r:embed="rId2"/>
          <a:stretch>
            <a:fillRect/>
          </a:stretch>
        </p:blipFill>
        <p:spPr>
          <a:xfrm>
            <a:off x="1424539" y="1472665"/>
            <a:ext cx="9326880" cy="3792354"/>
          </a:xfrm>
          <a:prstGeom prst="rect">
            <a:avLst/>
          </a:prstGeom>
        </p:spPr>
      </p:pic>
      <p:sp>
        <p:nvSpPr>
          <p:cNvPr id="5" name="TextBox 4">
            <a:extLst>
              <a:ext uri="{FF2B5EF4-FFF2-40B4-BE49-F238E27FC236}">
                <a16:creationId xmlns:a16="http://schemas.microsoft.com/office/drawing/2014/main" id="{035EFB01-46EB-C1A4-1DE1-0B74CD9C000C}"/>
              </a:ext>
            </a:extLst>
          </p:cNvPr>
          <p:cNvSpPr txBox="1"/>
          <p:nvPr/>
        </p:nvSpPr>
        <p:spPr>
          <a:xfrm>
            <a:off x="712269" y="5627323"/>
            <a:ext cx="9086249"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this project, I am using a content-based approach.</a:t>
            </a:r>
          </a:p>
        </p:txBody>
      </p:sp>
    </p:spTree>
    <p:extLst>
      <p:ext uri="{BB962C8B-B14F-4D97-AF65-F5344CB8AC3E}">
        <p14:creationId xmlns:p14="http://schemas.microsoft.com/office/powerpoint/2010/main" val="375690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4845A-E129-AC5E-567C-C56FD4468047}"/>
              </a:ext>
            </a:extLst>
          </p:cNvPr>
          <p:cNvSpPr txBox="1"/>
          <p:nvPr/>
        </p:nvSpPr>
        <p:spPr>
          <a:xfrm>
            <a:off x="5226520" y="1168113"/>
            <a:ext cx="6525926"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rPr>
              <a:t>A content-based recommendation system is a type of recommendation system that suggests items based on their attributes or features. </a:t>
            </a:r>
          </a:p>
          <a:p>
            <a:pPr marL="285750" indent="-285750">
              <a:buFont typeface="Arial" panose="020B0604020202020204" pitchFamily="34" charset="0"/>
              <a:buChar char="•"/>
            </a:pPr>
            <a:r>
              <a:rPr lang="en-US" sz="2000" dirty="0">
                <a:effectLst/>
              </a:rPr>
              <a:t>This means that the system recommends items that are similar in terms of their content, rather than looking at other users' behavior or preferences. For example, if you watched a movie with a lot of action scenes, the system would recommend other movies with similar action scenes.</a:t>
            </a:r>
            <a:endParaRPr lang="en-US" sz="2000" dirty="0"/>
          </a:p>
          <a:p>
            <a:pPr marL="285750" indent="-285750">
              <a:buFont typeface="Arial" panose="020B0604020202020204" pitchFamily="34" charset="0"/>
              <a:buChar char="•"/>
            </a:pPr>
            <a:r>
              <a:rPr lang="en-US" sz="2000" dirty="0">
                <a:effectLst/>
              </a:rPr>
              <a:t>The content-based recommendation system works by analyzing the attributes of each item in the system's database and then comparing them to the user's preferences.</a:t>
            </a:r>
          </a:p>
          <a:p>
            <a:pPr marL="285750" indent="-285750">
              <a:buFont typeface="Arial" panose="020B0604020202020204" pitchFamily="34" charset="0"/>
              <a:buChar char="•"/>
            </a:pPr>
            <a:r>
              <a:rPr lang="en-US" sz="2000" dirty="0">
                <a:effectLst/>
              </a:rPr>
              <a:t> he system then generates recommendations based on the similarity between the attributes of the user's preferred items and the other items in the database. This process is often called 'item profiling' or 'content analysis'.</a:t>
            </a:r>
            <a:endParaRPr lang="en-US" sz="2000" dirty="0"/>
          </a:p>
          <a:p>
            <a:endParaRPr lang="en-US" sz="2000" dirty="0"/>
          </a:p>
        </p:txBody>
      </p:sp>
      <p:sp>
        <p:nvSpPr>
          <p:cNvPr id="3" name="TextBox 2">
            <a:extLst>
              <a:ext uri="{FF2B5EF4-FFF2-40B4-BE49-F238E27FC236}">
                <a16:creationId xmlns:a16="http://schemas.microsoft.com/office/drawing/2014/main" id="{544E71D0-A257-6191-D7AA-0F6AC0295196}"/>
              </a:ext>
            </a:extLst>
          </p:cNvPr>
          <p:cNvSpPr txBox="1"/>
          <p:nvPr/>
        </p:nvSpPr>
        <p:spPr>
          <a:xfrm>
            <a:off x="827773" y="644893"/>
            <a:ext cx="4023360" cy="523220"/>
          </a:xfrm>
          <a:prstGeom prst="rect">
            <a:avLst/>
          </a:prstGeom>
          <a:noFill/>
        </p:spPr>
        <p:txBody>
          <a:bodyPr wrap="square" rtlCol="0">
            <a:spAutoFit/>
          </a:bodyPr>
          <a:lstStyle/>
          <a:p>
            <a:r>
              <a:rPr lang="en-US" sz="2800" b="1" dirty="0"/>
              <a:t>Content-based approach</a:t>
            </a:r>
          </a:p>
        </p:txBody>
      </p:sp>
      <p:pic>
        <p:nvPicPr>
          <p:cNvPr id="5" name="Picture 4">
            <a:extLst>
              <a:ext uri="{FF2B5EF4-FFF2-40B4-BE49-F238E27FC236}">
                <a16:creationId xmlns:a16="http://schemas.microsoft.com/office/drawing/2014/main" id="{59F6A576-7B0B-7E3A-4A31-B808254E1C84}"/>
              </a:ext>
            </a:extLst>
          </p:cNvPr>
          <p:cNvPicPr>
            <a:picLocks noChangeAspect="1"/>
          </p:cNvPicPr>
          <p:nvPr/>
        </p:nvPicPr>
        <p:blipFill>
          <a:blip r:embed="rId2"/>
          <a:stretch>
            <a:fillRect/>
          </a:stretch>
        </p:blipFill>
        <p:spPr>
          <a:xfrm>
            <a:off x="827774" y="1540042"/>
            <a:ext cx="4533498" cy="4673065"/>
          </a:xfrm>
          <a:prstGeom prst="rect">
            <a:avLst/>
          </a:prstGeom>
        </p:spPr>
      </p:pic>
    </p:spTree>
    <p:extLst>
      <p:ext uri="{BB962C8B-B14F-4D97-AF65-F5344CB8AC3E}">
        <p14:creationId xmlns:p14="http://schemas.microsoft.com/office/powerpoint/2010/main" val="360001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2718D7-6D20-7A9B-4D57-4F4A867732C3}"/>
              </a:ext>
            </a:extLst>
          </p:cNvPr>
          <p:cNvSpPr txBox="1"/>
          <p:nvPr/>
        </p:nvSpPr>
        <p:spPr>
          <a:xfrm>
            <a:off x="577516" y="1430708"/>
            <a:ext cx="623717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rPr>
              <a:t>The content-based recommendation system works by analyzing the characteristics of items that users have previously shown interest in and recommending similar items. </a:t>
            </a:r>
          </a:p>
          <a:p>
            <a:pPr marL="342900" indent="-342900">
              <a:buFont typeface="Arial" panose="020B0604020202020204" pitchFamily="34" charset="0"/>
              <a:buChar char="•"/>
            </a:pPr>
            <a:r>
              <a:rPr lang="en-US" sz="2000" dirty="0">
                <a:effectLst/>
              </a:rPr>
              <a:t>This is done by collecting user data such as search history, ratings, and reviews. The system then analyzes this data to identify patterns and similarities between items.</a:t>
            </a:r>
            <a:endParaRPr lang="en-US" sz="2000" dirty="0"/>
          </a:p>
          <a:p>
            <a:pPr marL="342900" indent="-342900">
              <a:buFont typeface="Arial" panose="020B0604020202020204" pitchFamily="34" charset="0"/>
              <a:buChar char="•"/>
            </a:pPr>
            <a:r>
              <a:rPr lang="en-US" sz="2000" dirty="0">
                <a:effectLst/>
              </a:rPr>
              <a:t>Once the system has identified these patterns, it generates recommendations based on the characteristics of items that the user has previously shown interest in. </a:t>
            </a:r>
          </a:p>
          <a:p>
            <a:pPr marL="342900" indent="-342900">
              <a:buFont typeface="Arial" panose="020B0604020202020204" pitchFamily="34" charset="0"/>
              <a:buChar char="•"/>
            </a:pPr>
            <a:r>
              <a:rPr lang="en-US" sz="2000" dirty="0">
                <a:effectLst/>
              </a:rPr>
              <a:t>For example, if a user has previously watched and rated several action movies, the system will recommend other action movies with similar characteristics.</a:t>
            </a:r>
            <a:endParaRPr lang="en-US" sz="2000" dirty="0"/>
          </a:p>
        </p:txBody>
      </p:sp>
      <p:sp>
        <p:nvSpPr>
          <p:cNvPr id="3" name="TextBox 2">
            <a:extLst>
              <a:ext uri="{FF2B5EF4-FFF2-40B4-BE49-F238E27FC236}">
                <a16:creationId xmlns:a16="http://schemas.microsoft.com/office/drawing/2014/main" id="{4B3E6ECC-352F-9ED4-C1ED-0083EF914EAF}"/>
              </a:ext>
            </a:extLst>
          </p:cNvPr>
          <p:cNvSpPr txBox="1"/>
          <p:nvPr/>
        </p:nvSpPr>
        <p:spPr>
          <a:xfrm>
            <a:off x="875898" y="654518"/>
            <a:ext cx="4985887" cy="523220"/>
          </a:xfrm>
          <a:prstGeom prst="rect">
            <a:avLst/>
          </a:prstGeom>
          <a:noFill/>
        </p:spPr>
        <p:txBody>
          <a:bodyPr wrap="square" rtlCol="0">
            <a:spAutoFit/>
          </a:bodyPr>
          <a:lstStyle/>
          <a:p>
            <a:r>
              <a:rPr lang="en-US" sz="2800" b="1" dirty="0">
                <a:effectLst/>
              </a:rPr>
              <a:t>How does it work?</a:t>
            </a:r>
            <a:endParaRPr lang="en-US" sz="2800" b="1" dirty="0"/>
          </a:p>
        </p:txBody>
      </p:sp>
      <p:pic>
        <p:nvPicPr>
          <p:cNvPr id="5" name="Picture 4">
            <a:extLst>
              <a:ext uri="{FF2B5EF4-FFF2-40B4-BE49-F238E27FC236}">
                <a16:creationId xmlns:a16="http://schemas.microsoft.com/office/drawing/2014/main" id="{D8F153EC-2EDB-D692-8D9D-EE1DE47CDB70}"/>
              </a:ext>
            </a:extLst>
          </p:cNvPr>
          <p:cNvPicPr>
            <a:picLocks noChangeAspect="1"/>
          </p:cNvPicPr>
          <p:nvPr/>
        </p:nvPicPr>
        <p:blipFill>
          <a:blip r:embed="rId2"/>
          <a:stretch>
            <a:fillRect/>
          </a:stretch>
        </p:blipFill>
        <p:spPr>
          <a:xfrm>
            <a:off x="7074568" y="654518"/>
            <a:ext cx="4456497" cy="5958038"/>
          </a:xfrm>
          <a:prstGeom prst="rect">
            <a:avLst/>
          </a:prstGeom>
        </p:spPr>
      </p:pic>
    </p:spTree>
    <p:extLst>
      <p:ext uri="{BB962C8B-B14F-4D97-AF65-F5344CB8AC3E}">
        <p14:creationId xmlns:p14="http://schemas.microsoft.com/office/powerpoint/2010/main" val="21894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A5A64-A511-76D5-05E3-556AF7D37E4B}"/>
              </a:ext>
            </a:extLst>
          </p:cNvPr>
          <p:cNvSpPr txBox="1"/>
          <p:nvPr/>
        </p:nvSpPr>
        <p:spPr>
          <a:xfrm>
            <a:off x="837399" y="1087654"/>
            <a:ext cx="1100167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patterns used by the recommender system are generated using Cosine similarity.</a:t>
            </a:r>
          </a:p>
          <a:p>
            <a:pPr marL="285750" indent="-285750">
              <a:buFont typeface="Arial" panose="020B0604020202020204" pitchFamily="34" charset="0"/>
              <a:buChar char="•"/>
            </a:pPr>
            <a:r>
              <a:rPr lang="en-US" sz="2000" b="1" dirty="0"/>
              <a:t>Cosine similarity </a:t>
            </a:r>
            <a:r>
              <a:rPr lang="en-US" sz="2000" dirty="0"/>
              <a:t>is a measure of similarity between two non-zero vectors of an inner product space that measures the cosine of the angle between them. </a:t>
            </a:r>
          </a:p>
          <a:p>
            <a:pPr marL="285750" indent="-285750">
              <a:buFont typeface="Arial" panose="020B0604020202020204" pitchFamily="34" charset="0"/>
              <a:buChar char="•"/>
            </a:pPr>
            <a:r>
              <a:rPr lang="en-US" sz="2000" dirty="0"/>
              <a:t>Formula: </a:t>
            </a:r>
          </a:p>
        </p:txBody>
      </p:sp>
      <p:pic>
        <p:nvPicPr>
          <p:cNvPr id="4" name="Picture 3">
            <a:extLst>
              <a:ext uri="{FF2B5EF4-FFF2-40B4-BE49-F238E27FC236}">
                <a16:creationId xmlns:a16="http://schemas.microsoft.com/office/drawing/2014/main" id="{5A9D9784-1F76-6F24-6478-7EC448BE95F2}"/>
              </a:ext>
            </a:extLst>
          </p:cNvPr>
          <p:cNvPicPr>
            <a:picLocks noChangeAspect="1"/>
          </p:cNvPicPr>
          <p:nvPr/>
        </p:nvPicPr>
        <p:blipFill>
          <a:blip r:embed="rId2"/>
          <a:stretch>
            <a:fillRect/>
          </a:stretch>
        </p:blipFill>
        <p:spPr>
          <a:xfrm>
            <a:off x="2808653" y="2521820"/>
            <a:ext cx="6171718" cy="1848049"/>
          </a:xfrm>
          <a:prstGeom prst="rect">
            <a:avLst/>
          </a:prstGeom>
        </p:spPr>
      </p:pic>
      <p:sp>
        <p:nvSpPr>
          <p:cNvPr id="5" name="TextBox 4">
            <a:extLst>
              <a:ext uri="{FF2B5EF4-FFF2-40B4-BE49-F238E27FC236}">
                <a16:creationId xmlns:a16="http://schemas.microsoft.com/office/drawing/2014/main" id="{DA3885A0-C26C-1CAD-6AEB-7128B46B4CEC}"/>
              </a:ext>
            </a:extLst>
          </p:cNvPr>
          <p:cNvSpPr txBox="1"/>
          <p:nvPr/>
        </p:nvSpPr>
        <p:spPr>
          <a:xfrm>
            <a:off x="837399" y="4591018"/>
            <a:ext cx="1091504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To remove all the stops words affecting the accuracy of the recommender system, here I have used natural language processing library nltk’s count vectorize function, using this I have removed all the stops and stored more frequent weight vectors for better recommendation. </a:t>
            </a:r>
          </a:p>
        </p:txBody>
      </p:sp>
    </p:spTree>
    <p:extLst>
      <p:ext uri="{BB962C8B-B14F-4D97-AF65-F5344CB8AC3E}">
        <p14:creationId xmlns:p14="http://schemas.microsoft.com/office/powerpoint/2010/main" val="181017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594-C654-0E20-7ED6-20AE7F2851C3}"/>
              </a:ext>
            </a:extLst>
          </p:cNvPr>
          <p:cNvSpPr>
            <a:spLocks noGrp="1"/>
          </p:cNvSpPr>
          <p:nvPr>
            <p:ph type="title"/>
          </p:nvPr>
        </p:nvSpPr>
        <p:spPr>
          <a:xfrm>
            <a:off x="539817" y="476451"/>
            <a:ext cx="2483318" cy="683395"/>
          </a:xfrm>
        </p:spPr>
        <p:txBody>
          <a:bodyPr>
            <a:normAutofit/>
          </a:bodyPr>
          <a:lstStyle/>
          <a:p>
            <a:r>
              <a:rPr lang="en-US" sz="2800" b="1" dirty="0">
                <a:latin typeface="+mn-lt"/>
              </a:rPr>
              <a:t>Deployment</a:t>
            </a:r>
          </a:p>
        </p:txBody>
      </p:sp>
      <p:sp>
        <p:nvSpPr>
          <p:cNvPr id="3" name="Content Placeholder 2">
            <a:extLst>
              <a:ext uri="{FF2B5EF4-FFF2-40B4-BE49-F238E27FC236}">
                <a16:creationId xmlns:a16="http://schemas.microsoft.com/office/drawing/2014/main" id="{BDDD8B7E-419C-FB0E-0471-E2C366CCFAF8}"/>
              </a:ext>
            </a:extLst>
          </p:cNvPr>
          <p:cNvSpPr>
            <a:spLocks noGrp="1"/>
          </p:cNvSpPr>
          <p:nvPr>
            <p:ph idx="1"/>
          </p:nvPr>
        </p:nvSpPr>
        <p:spPr>
          <a:xfrm>
            <a:off x="539817" y="1253331"/>
            <a:ext cx="10894996" cy="5128218"/>
          </a:xfrm>
        </p:spPr>
        <p:txBody>
          <a:bodyPr>
            <a:normAutofit/>
          </a:bodyPr>
          <a:lstStyle/>
          <a:p>
            <a:pPr marL="0" indent="0">
              <a:buNone/>
            </a:pPr>
            <a:r>
              <a:rPr lang="en-US" sz="2000" b="1" dirty="0">
                <a:effectLst/>
              </a:rPr>
              <a:t>STREAMLIT</a:t>
            </a:r>
            <a:endParaRPr lang="en-US" sz="2000" b="1" dirty="0"/>
          </a:p>
          <a:p>
            <a:r>
              <a:rPr lang="en-US" sz="2000" dirty="0" err="1">
                <a:effectLst/>
              </a:rPr>
              <a:t>Streamlit</a:t>
            </a:r>
            <a:r>
              <a:rPr lang="en-US" sz="2000" dirty="0">
                <a:effectLst/>
              </a:rPr>
              <a:t> is an open-source Python library that allows developers to easily create web applications for machine learning and data science projects. It has gained popularity among developers due to its simplicity and ease of use, allowing them to focus on their models instead of the complexities of web development.</a:t>
            </a:r>
            <a:endParaRPr lang="en-US" sz="2000" dirty="0"/>
          </a:p>
          <a:p>
            <a:r>
              <a:rPr lang="en-US" sz="2000" dirty="0">
                <a:effectLst/>
              </a:rPr>
              <a:t>One of the main advantages of </a:t>
            </a:r>
            <a:r>
              <a:rPr lang="en-US" sz="2000" dirty="0" err="1">
                <a:effectLst/>
              </a:rPr>
              <a:t>Streamlit</a:t>
            </a:r>
            <a:r>
              <a:rPr lang="en-US" sz="2000" dirty="0">
                <a:effectLst/>
              </a:rPr>
              <a:t> is its ability to quickly deploy machine learning models as web applications, recommenders, etc. This makes it an ideal tool for deploying movie recommendation systems, which rely heavily on machine learning algorithms. In addition, </a:t>
            </a:r>
            <a:r>
              <a:rPr lang="en-US" sz="2000" dirty="0" err="1">
                <a:effectLst/>
              </a:rPr>
              <a:t>Streamlit</a:t>
            </a:r>
            <a:r>
              <a:rPr lang="en-US" sz="2000" dirty="0">
                <a:effectLst/>
              </a:rPr>
              <a:t> provides a simple interface for users to interact with the model and receive recommendations based on their preferences.</a:t>
            </a:r>
          </a:p>
          <a:p>
            <a:pPr marL="0" indent="0">
              <a:buNone/>
            </a:pPr>
            <a:endParaRPr lang="en-US" sz="2000" dirty="0"/>
          </a:p>
          <a:p>
            <a:pPr marL="0" indent="0">
              <a:buNone/>
            </a:pPr>
            <a:r>
              <a:rPr lang="en-US" sz="2000" b="1" dirty="0"/>
              <a:t>Project’s Code Link: </a:t>
            </a:r>
            <a:r>
              <a:rPr lang="en-US" sz="2000" dirty="0"/>
              <a:t>https://github.com/tjayanth2001/Movie_recommendation_system-.git</a:t>
            </a:r>
          </a:p>
        </p:txBody>
      </p:sp>
    </p:spTree>
    <p:extLst>
      <p:ext uri="{BB962C8B-B14F-4D97-AF65-F5344CB8AC3E}">
        <p14:creationId xmlns:p14="http://schemas.microsoft.com/office/powerpoint/2010/main" val="54539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0410-1588-3B49-D9B3-DBF099EDD3E4}"/>
              </a:ext>
            </a:extLst>
          </p:cNvPr>
          <p:cNvSpPr>
            <a:spLocks noGrp="1"/>
          </p:cNvSpPr>
          <p:nvPr>
            <p:ph type="title"/>
          </p:nvPr>
        </p:nvSpPr>
        <p:spPr>
          <a:xfrm>
            <a:off x="838200" y="365126"/>
            <a:ext cx="2097505" cy="712904"/>
          </a:xfrm>
        </p:spPr>
        <p:txBody>
          <a:bodyPr>
            <a:normAutofit/>
          </a:bodyPr>
          <a:lstStyle/>
          <a:p>
            <a:r>
              <a:rPr lang="en-US" sz="2800" b="1" dirty="0">
                <a:effectLst/>
                <a:latin typeface="+mn-lt"/>
              </a:rPr>
              <a:t>Conclusion</a:t>
            </a:r>
            <a:endParaRPr lang="en-US" sz="2800" dirty="0">
              <a:latin typeface="+mn-lt"/>
            </a:endParaRPr>
          </a:p>
        </p:txBody>
      </p:sp>
      <p:sp>
        <p:nvSpPr>
          <p:cNvPr id="3" name="Content Placeholder 2">
            <a:extLst>
              <a:ext uri="{FF2B5EF4-FFF2-40B4-BE49-F238E27FC236}">
                <a16:creationId xmlns:a16="http://schemas.microsoft.com/office/drawing/2014/main" id="{78361E1E-DADC-1345-80C5-AC5A2CED4BCC}"/>
              </a:ext>
            </a:extLst>
          </p:cNvPr>
          <p:cNvSpPr>
            <a:spLocks noGrp="1"/>
          </p:cNvSpPr>
          <p:nvPr>
            <p:ph idx="1"/>
          </p:nvPr>
        </p:nvSpPr>
        <p:spPr>
          <a:xfrm>
            <a:off x="838200" y="1402113"/>
            <a:ext cx="10515600" cy="4351338"/>
          </a:xfrm>
        </p:spPr>
        <p:txBody>
          <a:bodyPr>
            <a:normAutofit/>
          </a:bodyPr>
          <a:lstStyle/>
          <a:p>
            <a:r>
              <a:rPr lang="en-US" sz="2000" dirty="0">
                <a:effectLst/>
              </a:rPr>
              <a:t>In conclusion, using a content-based recommendation system can greatly enhance the user experience by providing personalized recommendations based on their interests and preferences. This leads to increased engagement and customer satisfaction, which is crucial in the competitive entertainment industry.</a:t>
            </a:r>
            <a:endParaRPr lang="en-US" sz="2000" dirty="0"/>
          </a:p>
          <a:p>
            <a:r>
              <a:rPr lang="en-US" sz="2000" dirty="0">
                <a:effectLst/>
              </a:rPr>
              <a:t>Furthermore, deploying such a system with </a:t>
            </a:r>
            <a:r>
              <a:rPr lang="en-US" sz="2000" dirty="0" err="1">
                <a:effectLst/>
              </a:rPr>
              <a:t>Streamlit</a:t>
            </a:r>
            <a:r>
              <a:rPr lang="en-US" sz="2000" dirty="0">
                <a:effectLst/>
              </a:rPr>
              <a:t> offers numerous benefits such as ease of use, flexibility, and scalability. </a:t>
            </a:r>
            <a:r>
              <a:rPr lang="en-US" sz="2000" dirty="0" err="1">
                <a:effectLst/>
              </a:rPr>
              <a:t>Streamlit</a:t>
            </a:r>
            <a:r>
              <a:rPr lang="en-US" sz="2000" dirty="0">
                <a:effectLst/>
              </a:rPr>
              <a:t> has been used successfully in various projects, including data visualization and machine learning applications. By leveraging its capabilities, developers can create powerful and efficient recommendation systems that meet the needs of their users.</a:t>
            </a:r>
            <a:endParaRPr lang="en-US" sz="2000" dirty="0"/>
          </a:p>
          <a:p>
            <a:r>
              <a:rPr lang="en-US" sz="2000" dirty="0">
                <a:effectLst/>
              </a:rPr>
              <a:t>We encourage you to try out our movie recommendation system deployed with </a:t>
            </a:r>
            <a:r>
              <a:rPr lang="en-US" sz="2000" dirty="0" err="1">
                <a:effectLst/>
              </a:rPr>
              <a:t>Streamlit</a:t>
            </a:r>
            <a:r>
              <a:rPr lang="en-US" sz="2000" dirty="0">
                <a:effectLst/>
              </a:rPr>
              <a:t> and experience the benefits firsthand. Whether you are a movie enthusiast or simply looking for something new to watch, our system can help you discover movies that match your taste and preferences. Give it a try and let us know what you think!</a:t>
            </a:r>
            <a:endParaRPr lang="en-US" sz="2000" dirty="0"/>
          </a:p>
          <a:p>
            <a:endParaRPr lang="en-US" sz="2000" dirty="0"/>
          </a:p>
        </p:txBody>
      </p:sp>
    </p:spTree>
    <p:extLst>
      <p:ext uri="{BB962C8B-B14F-4D97-AF65-F5344CB8AC3E}">
        <p14:creationId xmlns:p14="http://schemas.microsoft.com/office/powerpoint/2010/main" val="39200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801</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T</dc:creator>
  <cp:lastModifiedBy>SSRK KASYAP</cp:lastModifiedBy>
  <cp:revision>2</cp:revision>
  <dcterms:created xsi:type="dcterms:W3CDTF">2023-07-31T09:29:41Z</dcterms:created>
  <dcterms:modified xsi:type="dcterms:W3CDTF">2023-08-26T14:48:14Z</dcterms:modified>
</cp:coreProperties>
</file>