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4.png" ContentType="image/png"/>
  <Override PartName="/ppt/media/image12.png" ContentType="image/png"/>
  <Override PartName="/ppt/media/image5.png" ContentType="image/png"/>
  <Override PartName="/ppt/media/image13.png" ContentType="image/png"/>
  <Override PartName="/ppt/media/image6.png" ContentType="image/png"/>
  <Override PartName="/ppt/media/image14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2.png" ContentType="image/png"/>
  <Override PartName="/ppt/media/image9.png" ContentType="image/png"/>
  <Override PartName="/ppt/media/image11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061DD0-93B2-44E8-85BA-CC9A96AD9EA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0E494B-E378-43B8-BE65-F3FF115A153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6BA0A8-78D5-4CA8-BC8B-146383E16A9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4F5C66-8130-4D2E-B905-0E8D8FEEC9E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ECF7D-9A98-419E-8858-52602FB0E57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A4F6F7-0BE7-49C1-9EAB-128AEF054A1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01D44C-A654-4852-8064-D59FB77FE94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475CDC-0A47-4D7F-ABC7-76CD28D3453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593A99-5DEC-4175-B82F-403C675C0FB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7BFD1C-500D-4097-9CF6-1B02D1C47AA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42C8FF-A65A-4B7D-861B-B982FB396A1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: скругленные углы 3"/>
          <p:cNvSpPr/>
          <p:nvPr/>
        </p:nvSpPr>
        <p:spPr>
          <a:xfrm>
            <a:off x="243720" y="22860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1" name="Прямоугольник: скругленные углы 4"/>
          <p:cNvSpPr/>
          <p:nvPr/>
        </p:nvSpPr>
        <p:spPr>
          <a:xfrm>
            <a:off x="1666080" y="2391480"/>
            <a:ext cx="9089640" cy="2075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66080" y="1911960"/>
            <a:ext cx="9212400" cy="24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5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Первые шаги в разработке приложений</a:t>
            </a:r>
            <a:endParaRPr b="0" lang="ru-RU" sz="5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: скругленные углы 28"/>
          <p:cNvSpPr/>
          <p:nvPr/>
        </p:nvSpPr>
        <p:spPr>
          <a:xfrm>
            <a:off x="243720" y="13464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1" name="Прямоугольник: скругленные углы 9"/>
          <p:cNvSpPr/>
          <p:nvPr/>
        </p:nvSpPr>
        <p:spPr>
          <a:xfrm>
            <a:off x="635400" y="510120"/>
            <a:ext cx="409032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2" name="TextBox 10"/>
          <p:cNvSpPr/>
          <p:nvPr/>
        </p:nvSpPr>
        <p:spPr>
          <a:xfrm>
            <a:off x="767160" y="580680"/>
            <a:ext cx="364932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3" name="Рисунок 2" descr=""/>
          <p:cNvPicPr/>
          <p:nvPr/>
        </p:nvPicPr>
        <p:blipFill>
          <a:blip r:embed="rId1"/>
          <a:stretch/>
        </p:blipFill>
        <p:spPr>
          <a:xfrm>
            <a:off x="3868920" y="1678680"/>
            <a:ext cx="4453560" cy="4453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: скругленные углы 28"/>
          <p:cNvSpPr/>
          <p:nvPr/>
        </p:nvSpPr>
        <p:spPr>
          <a:xfrm>
            <a:off x="243720" y="13464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64" name="Рисунок 8" descr=""/>
          <p:cNvPicPr/>
          <p:nvPr/>
        </p:nvPicPr>
        <p:blipFill>
          <a:blip r:embed="rId1"/>
          <a:stretch/>
        </p:blipFill>
        <p:spPr>
          <a:xfrm>
            <a:off x="7775280" y="449640"/>
            <a:ext cx="3549600" cy="580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Прямоугольник: скругленные углы 9"/>
          <p:cNvSpPr/>
          <p:nvPr/>
        </p:nvSpPr>
        <p:spPr>
          <a:xfrm>
            <a:off x="635400" y="510120"/>
            <a:ext cx="409032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TextBox 10"/>
          <p:cNvSpPr/>
          <p:nvPr/>
        </p:nvSpPr>
        <p:spPr>
          <a:xfrm>
            <a:off x="767160" y="580680"/>
            <a:ext cx="364932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Результаты работы программы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Рисунок 17" descr=""/>
          <p:cNvPicPr/>
          <p:nvPr/>
        </p:nvPicPr>
        <p:blipFill>
          <a:blip r:embed="rId2"/>
          <a:stretch/>
        </p:blipFill>
        <p:spPr>
          <a:xfrm>
            <a:off x="4922280" y="1649160"/>
            <a:ext cx="2816280" cy="46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Прямоугольник: скругленные углы 19"/>
          <p:cNvSpPr/>
          <p:nvPr/>
        </p:nvSpPr>
        <p:spPr>
          <a:xfrm>
            <a:off x="457560" y="2611800"/>
            <a:ext cx="4090320" cy="1911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TextBox 26"/>
          <p:cNvSpPr/>
          <p:nvPr/>
        </p:nvSpPr>
        <p:spPr>
          <a:xfrm>
            <a:off x="678960" y="2862000"/>
            <a:ext cx="3705480" cy="16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При каждом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открытии фрейма цвета фигур меняются 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45720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: скругленные углы 28"/>
          <p:cNvSpPr/>
          <p:nvPr/>
        </p:nvSpPr>
        <p:spPr>
          <a:xfrm>
            <a:off x="243720" y="12672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1" name="Прямоугольник: скругленные углы 1"/>
          <p:cNvSpPr/>
          <p:nvPr/>
        </p:nvSpPr>
        <p:spPr>
          <a:xfrm>
            <a:off x="4991400" y="116388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Прямоугольник: скругленные углы 2"/>
          <p:cNvSpPr/>
          <p:nvPr/>
        </p:nvSpPr>
        <p:spPr>
          <a:xfrm>
            <a:off x="2070000" y="258840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Прямоугольник: скругленные углы 3"/>
          <p:cNvSpPr/>
          <p:nvPr/>
        </p:nvSpPr>
        <p:spPr>
          <a:xfrm>
            <a:off x="7575480" y="253872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Прямоугольник: скругленные углы 4"/>
          <p:cNvSpPr/>
          <p:nvPr/>
        </p:nvSpPr>
        <p:spPr>
          <a:xfrm>
            <a:off x="560520" y="500436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Прямоугольник: скругленные углы 5"/>
          <p:cNvSpPr/>
          <p:nvPr/>
        </p:nvSpPr>
        <p:spPr>
          <a:xfrm>
            <a:off x="3129120" y="496836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Прямоугольник: скругленные углы 6"/>
          <p:cNvSpPr/>
          <p:nvPr/>
        </p:nvSpPr>
        <p:spPr>
          <a:xfrm>
            <a:off x="8778960" y="500436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cxnSp>
        <p:nvCxnSpPr>
          <p:cNvPr id="77" name="Прямая со стрелкой 12"/>
          <p:cNvCxnSpPr/>
          <p:nvPr/>
        </p:nvCxnSpPr>
        <p:spPr>
          <a:xfrm flipH="1">
            <a:off x="3273120" y="1634040"/>
            <a:ext cx="1718280" cy="905040"/>
          </a:xfrm>
          <a:prstGeom prst="straightConnector1">
            <a:avLst/>
          </a:prstGeom>
          <a:ln>
            <a:solidFill>
              <a:srgbClr val="ffc000"/>
            </a:solidFill>
            <a:tailEnd len="med" type="arrow" w="med"/>
          </a:ln>
        </p:spPr>
      </p:cxnSp>
      <p:cxnSp>
        <p:nvCxnSpPr>
          <p:cNvPr id="78" name="Прямая со стрелкой 14"/>
          <p:cNvCxnSpPr>
            <a:stCxn id="71" idx="3"/>
            <a:endCxn id="73" idx="0"/>
          </p:cNvCxnSpPr>
          <p:nvPr/>
        </p:nvCxnSpPr>
        <p:spPr>
          <a:xfrm>
            <a:off x="7397280" y="1683360"/>
            <a:ext cx="1381320" cy="855720"/>
          </a:xfrm>
          <a:prstGeom prst="straightConnector1">
            <a:avLst/>
          </a:prstGeom>
          <a:ln>
            <a:solidFill>
              <a:srgbClr val="ffc000"/>
            </a:solidFill>
            <a:tailEnd len="med" type="arrow" w="med"/>
          </a:ln>
        </p:spPr>
      </p:cxnSp>
      <p:cxnSp>
        <p:nvCxnSpPr>
          <p:cNvPr id="79" name="Прямая со стрелкой 16"/>
          <p:cNvCxnSpPr>
            <a:stCxn id="72" idx="2"/>
            <a:endCxn id="74" idx="0"/>
          </p:cNvCxnSpPr>
          <p:nvPr/>
        </p:nvCxnSpPr>
        <p:spPr>
          <a:xfrm flipH="1">
            <a:off x="1763280" y="3627720"/>
            <a:ext cx="1509840" cy="1377000"/>
          </a:xfrm>
          <a:prstGeom prst="straightConnector1">
            <a:avLst/>
          </a:prstGeom>
          <a:ln>
            <a:solidFill>
              <a:srgbClr val="ffc000"/>
            </a:solidFill>
            <a:tailEnd len="med" type="triangle" w="med"/>
          </a:ln>
        </p:spPr>
      </p:cxnSp>
      <p:cxnSp>
        <p:nvCxnSpPr>
          <p:cNvPr id="80" name="Прямая со стрелкой 18"/>
          <p:cNvCxnSpPr>
            <a:stCxn id="72" idx="2"/>
            <a:endCxn id="75" idx="0"/>
          </p:cNvCxnSpPr>
          <p:nvPr/>
        </p:nvCxnSpPr>
        <p:spPr>
          <a:xfrm>
            <a:off x="3272760" y="3627720"/>
            <a:ext cx="1059480" cy="1341000"/>
          </a:xfrm>
          <a:prstGeom prst="straightConnector1">
            <a:avLst/>
          </a:prstGeom>
          <a:ln>
            <a:solidFill>
              <a:srgbClr val="ffc000"/>
            </a:solidFill>
            <a:tailEnd len="med" type="triangle" w="med"/>
          </a:ln>
        </p:spPr>
      </p:cxnSp>
      <p:cxnSp>
        <p:nvCxnSpPr>
          <p:cNvPr id="81" name="Прямая со стрелкой 20"/>
          <p:cNvCxnSpPr>
            <a:stCxn id="73" idx="2"/>
            <a:endCxn id="76" idx="0"/>
          </p:cNvCxnSpPr>
          <p:nvPr/>
        </p:nvCxnSpPr>
        <p:spPr>
          <a:xfrm>
            <a:off x="8778240" y="3578040"/>
            <a:ext cx="1203840" cy="1426680"/>
          </a:xfrm>
          <a:prstGeom prst="straightConnector1">
            <a:avLst/>
          </a:prstGeom>
          <a:ln>
            <a:solidFill>
              <a:srgbClr val="ffc000"/>
            </a:solidFill>
            <a:tailEnd len="med" type="triangle" w="med"/>
          </a:ln>
        </p:spPr>
      </p:cxnSp>
      <p:sp>
        <p:nvSpPr>
          <p:cNvPr id="82" name="TextBox 21"/>
          <p:cNvSpPr/>
          <p:nvPr/>
        </p:nvSpPr>
        <p:spPr>
          <a:xfrm>
            <a:off x="5125320" y="1499040"/>
            <a:ext cx="22327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Программа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22"/>
          <p:cNvSpPr/>
          <p:nvPr/>
        </p:nvSpPr>
        <p:spPr>
          <a:xfrm>
            <a:off x="2104560" y="2957760"/>
            <a:ext cx="23371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Postcard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Box 23"/>
          <p:cNvSpPr/>
          <p:nvPr/>
        </p:nvSpPr>
        <p:spPr>
          <a:xfrm>
            <a:off x="7619760" y="2882520"/>
            <a:ext cx="23176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MyDrawPanel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560520" y="5378040"/>
            <a:ext cx="24058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Main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TextBox 25"/>
          <p:cNvSpPr/>
          <p:nvPr/>
        </p:nvSpPr>
        <p:spPr>
          <a:xfrm>
            <a:off x="3076200" y="5378040"/>
            <a:ext cx="24058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Go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Box 27"/>
          <p:cNvSpPr/>
          <p:nvPr/>
        </p:nvSpPr>
        <p:spPr>
          <a:xfrm>
            <a:off x="8778960" y="5378040"/>
            <a:ext cx="24058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paintComponent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Прямоугольник: скругленные углы 7"/>
          <p:cNvSpPr/>
          <p:nvPr/>
        </p:nvSpPr>
        <p:spPr>
          <a:xfrm>
            <a:off x="635400" y="510120"/>
            <a:ext cx="3169440" cy="841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TextBox 8"/>
          <p:cNvSpPr/>
          <p:nvPr/>
        </p:nvSpPr>
        <p:spPr>
          <a:xfrm>
            <a:off x="766080" y="510120"/>
            <a:ext cx="28278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Структура программы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Прямоугольник: скругленные углы 26"/>
          <p:cNvSpPr/>
          <p:nvPr/>
        </p:nvSpPr>
        <p:spPr>
          <a:xfrm>
            <a:off x="6190560" y="4992840"/>
            <a:ext cx="2405880" cy="103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1" name="TextBox 29"/>
          <p:cNvSpPr/>
          <p:nvPr/>
        </p:nvSpPr>
        <p:spPr>
          <a:xfrm>
            <a:off x="6190560" y="5358960"/>
            <a:ext cx="24058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generateColor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2" name="Прямая со стрелкой 30"/>
          <p:cNvCxnSpPr>
            <a:endCxn id="90" idx="0"/>
          </p:cNvCxnSpPr>
          <p:nvPr/>
        </p:nvCxnSpPr>
        <p:spPr>
          <a:xfrm flipH="1">
            <a:off x="7393320" y="3574080"/>
            <a:ext cx="1385640" cy="1419120"/>
          </a:xfrm>
          <a:prstGeom prst="straightConnector1">
            <a:avLst/>
          </a:prstGeom>
          <a:ln>
            <a:solidFill>
              <a:srgbClr val="ffc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: скругленные углы 3"/>
          <p:cNvSpPr/>
          <p:nvPr/>
        </p:nvSpPr>
        <p:spPr>
          <a:xfrm>
            <a:off x="243720" y="22860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4" name="Прямоугольник: скругленные углы 1"/>
          <p:cNvSpPr/>
          <p:nvPr/>
        </p:nvSpPr>
        <p:spPr>
          <a:xfrm>
            <a:off x="635400" y="510120"/>
            <a:ext cx="409032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635400" y="611640"/>
            <a:ext cx="392688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Postcard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Прямоугольник: скругленные углы 5"/>
          <p:cNvSpPr/>
          <p:nvPr/>
        </p:nvSpPr>
        <p:spPr>
          <a:xfrm>
            <a:off x="635400" y="1800000"/>
            <a:ext cx="4205880" cy="4061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7" name="TextBox 6"/>
          <p:cNvSpPr/>
          <p:nvPr/>
        </p:nvSpPr>
        <p:spPr>
          <a:xfrm>
            <a:off x="885600" y="2367720"/>
            <a:ext cx="3705480" cy="25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Postcard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–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к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ласс содержащий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main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метод. Он является точкой входа программы и из него запускаются остальные составляющие программы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45720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133960" y="900000"/>
            <a:ext cx="6304680" cy="48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рямоугольник: скругленные углы 3"/>
          <p:cNvSpPr/>
          <p:nvPr/>
        </p:nvSpPr>
        <p:spPr>
          <a:xfrm>
            <a:off x="240480" y="21168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0" name="Прямоугольник: скругленные углы 1"/>
          <p:cNvSpPr/>
          <p:nvPr/>
        </p:nvSpPr>
        <p:spPr>
          <a:xfrm>
            <a:off x="635400" y="510120"/>
            <a:ext cx="409032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1" name="TextBox 2"/>
          <p:cNvSpPr/>
          <p:nvPr/>
        </p:nvSpPr>
        <p:spPr>
          <a:xfrm>
            <a:off x="635400" y="611640"/>
            <a:ext cx="392688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MyDrawPanel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Прямоугольник: скругленные углы 6"/>
          <p:cNvSpPr/>
          <p:nvPr/>
        </p:nvSpPr>
        <p:spPr>
          <a:xfrm>
            <a:off x="635400" y="1800000"/>
            <a:ext cx="4205880" cy="4061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TextBox 7"/>
          <p:cNvSpPr/>
          <p:nvPr/>
        </p:nvSpPr>
        <p:spPr>
          <a:xfrm>
            <a:off x="856800" y="2050200"/>
            <a:ext cx="3705480" cy="34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Контекст рисования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Хранит состояние (цвет, шрифт, текущие координаты)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Содержит методы для примитивов (линии, фигуры, текст)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Автоматически создаётся JVM и передаётся в paint(), paintComponent() и др.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45720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870520" y="360000"/>
            <a:ext cx="4929480" cy="606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: скругленные углы 8"/>
          <p:cNvSpPr/>
          <p:nvPr/>
        </p:nvSpPr>
        <p:spPr>
          <a:xfrm>
            <a:off x="240480" y="21168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6" name="Прямоугольник: скругленные углы 10"/>
          <p:cNvSpPr/>
          <p:nvPr/>
        </p:nvSpPr>
        <p:spPr>
          <a:xfrm>
            <a:off x="635400" y="510120"/>
            <a:ext cx="409032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7" name="TextBox 1"/>
          <p:cNvSpPr/>
          <p:nvPr/>
        </p:nvSpPr>
        <p:spPr>
          <a:xfrm>
            <a:off x="635400" y="496440"/>
            <a:ext cx="39268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Создаем рандомный цвет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02720" y="2340000"/>
            <a:ext cx="6497280" cy="234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Прямоугольник: скругленные углы 12"/>
          <p:cNvSpPr/>
          <p:nvPr/>
        </p:nvSpPr>
        <p:spPr>
          <a:xfrm>
            <a:off x="635400" y="1800360"/>
            <a:ext cx="4205880" cy="4061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0" name="TextBox 3"/>
          <p:cNvSpPr/>
          <p:nvPr/>
        </p:nvSpPr>
        <p:spPr>
          <a:xfrm>
            <a:off x="890280" y="2136600"/>
            <a:ext cx="3695760" cy="31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Как работает RGB?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5720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Каждый цвет (R, G, B) кодируется числом от 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0 до 255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(8-битный канал).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57200"/>
              </a:tabLst>
            </a:pP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0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— отсутствие цвета, 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255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— максимальная яркость.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5720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Комбинация этих трёх значений даёт итоговый цвет.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45720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: скругленные углы 3"/>
          <p:cNvSpPr/>
          <p:nvPr/>
        </p:nvSpPr>
        <p:spPr>
          <a:xfrm>
            <a:off x="243720" y="22860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2" name="Прямоугольник: скругленные углы 1"/>
          <p:cNvSpPr/>
          <p:nvPr/>
        </p:nvSpPr>
        <p:spPr>
          <a:xfrm>
            <a:off x="635400" y="510120"/>
            <a:ext cx="444420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3" name="TextBox 2"/>
          <p:cNvSpPr/>
          <p:nvPr/>
        </p:nvSpPr>
        <p:spPr>
          <a:xfrm>
            <a:off x="430200" y="693720"/>
            <a:ext cx="49021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Научимся рисовать прямоугольник, закрашенный </a:t>
            </a:r>
            <a:r>
              <a:rPr b="1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случайным</a:t>
            </a: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 цветом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4" name="Рисунок 10" descr=""/>
          <p:cNvPicPr/>
          <p:nvPr/>
        </p:nvPicPr>
        <p:blipFill>
          <a:blip r:embed="rId1"/>
          <a:stretch/>
        </p:blipFill>
        <p:spPr>
          <a:xfrm>
            <a:off x="5976000" y="1080000"/>
            <a:ext cx="4680000" cy="46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83560" y="2880000"/>
            <a:ext cx="5176440" cy="95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3"/>
          <p:cNvSpPr/>
          <p:nvPr/>
        </p:nvSpPr>
        <p:spPr>
          <a:xfrm>
            <a:off x="240480" y="21168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7" name="Прямоугольник: скругленные углы 1"/>
          <p:cNvSpPr/>
          <p:nvPr/>
        </p:nvSpPr>
        <p:spPr>
          <a:xfrm>
            <a:off x="635400" y="510120"/>
            <a:ext cx="470628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8" name="TextBox 2"/>
          <p:cNvSpPr/>
          <p:nvPr/>
        </p:nvSpPr>
        <p:spPr>
          <a:xfrm>
            <a:off x="635400" y="695160"/>
            <a:ext cx="47062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трисовка незакрашенного треугольника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" name="Рисунок 4" descr=""/>
          <p:cNvPicPr/>
          <p:nvPr/>
        </p:nvPicPr>
        <p:blipFill>
          <a:blip r:embed="rId1"/>
          <a:srcRect l="0" t="0" r="0" b="1709"/>
          <a:stretch/>
        </p:blipFill>
        <p:spPr>
          <a:xfrm>
            <a:off x="7080840" y="927720"/>
            <a:ext cx="3293640" cy="5173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720000" y="2160000"/>
            <a:ext cx="5783040" cy="30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: скругленные углы 3"/>
          <p:cNvSpPr/>
          <p:nvPr/>
        </p:nvSpPr>
        <p:spPr>
          <a:xfrm>
            <a:off x="243720" y="228600"/>
            <a:ext cx="11703960" cy="640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b761"/>
              </a:gs>
              <a:gs pos="50000">
                <a:srgbClr val="6fb142"/>
              </a:gs>
              <a:gs pos="100000">
                <a:srgbClr val="61a23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2" name="Прямоугольник: скругленные углы 1"/>
          <p:cNvSpPr/>
          <p:nvPr/>
        </p:nvSpPr>
        <p:spPr>
          <a:xfrm>
            <a:off x="635400" y="510120"/>
            <a:ext cx="470628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TextBox 2"/>
          <p:cNvSpPr/>
          <p:nvPr/>
        </p:nvSpPr>
        <p:spPr>
          <a:xfrm>
            <a:off x="635400" y="741600"/>
            <a:ext cx="47062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оздаем прямоугольник белого цвета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Прямоугольник: скругленные углы 11"/>
          <p:cNvSpPr/>
          <p:nvPr/>
        </p:nvSpPr>
        <p:spPr>
          <a:xfrm>
            <a:off x="4407840" y="3154680"/>
            <a:ext cx="4706280" cy="97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4407840" y="3348360"/>
            <a:ext cx="470628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И сам текст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6" name="Рисунок 5" descr=""/>
          <p:cNvPicPr/>
          <p:nvPr/>
        </p:nvPicPr>
        <p:blipFill>
          <a:blip r:embed="rId1"/>
          <a:stretch/>
        </p:blipFill>
        <p:spPr>
          <a:xfrm>
            <a:off x="5955480" y="1607400"/>
            <a:ext cx="3555720" cy="127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Рисунок 15" descr=""/>
          <p:cNvPicPr/>
          <p:nvPr/>
        </p:nvPicPr>
        <p:blipFill>
          <a:blip r:embed="rId2"/>
          <a:stretch/>
        </p:blipFill>
        <p:spPr>
          <a:xfrm>
            <a:off x="932040" y="4561200"/>
            <a:ext cx="5023080" cy="137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884880" y="1980000"/>
            <a:ext cx="469512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6248160" y="4860000"/>
            <a:ext cx="5091840" cy="7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LibreOffice/25.2.2.2$MacOSX_X86_64 LibreOffice_project/7370d4be9e3cf6031a51beef54ff3bda878e3fac</Application>
  <AppVersion>15.0000</AppVersion>
  <Words>148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2025-04-22T17:25:41Z</dcterms:created>
  <dc:creator>Alina</dc:creator>
  <dc:description/>
  <dc:language>ru-RU</dc:language>
  <cp:lastModifiedBy/>
  <dcterms:modified xsi:type="dcterms:W3CDTF">2025-06-10T10:59:28Z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