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61" r:id="rId3"/>
    <p:sldId id="258" r:id="rId4"/>
    <p:sldId id="262" r:id="rId5"/>
    <p:sldId id="263" r:id="rId6"/>
    <p:sldId id="265" r:id="rId7"/>
    <p:sldId id="264"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u Jacky" initials="CJ" lastIdx="13" clrIdx="0">
    <p:extLst>
      <p:ext uri="{19B8F6BF-5375-455C-9EA6-DF929625EA0E}">
        <p15:presenceInfo xmlns:p15="http://schemas.microsoft.com/office/powerpoint/2012/main" userId="d38768c02acea0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a:srgbClr val="660874"/>
    <a:srgbClr val="5C307D"/>
    <a:srgbClr val="FFFFFF"/>
    <a:srgbClr val="F6F4F7"/>
    <a:srgbClr val="93549F"/>
    <a:srgbClr val="FEFDFF"/>
    <a:srgbClr val="E1DF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43"/>
    <p:restoredTop sz="86378"/>
  </p:normalViewPr>
  <p:slideViewPr>
    <p:cSldViewPr snapToGrid="0" snapToObjects="1">
      <p:cViewPr varScale="1">
        <p:scale>
          <a:sx n="99" d="100"/>
          <a:sy n="99" d="100"/>
        </p:scale>
        <p:origin x="645" y="48"/>
      </p:cViewPr>
      <p:guideLst/>
    </p:cSldViewPr>
  </p:slideViewPr>
  <p:outlineViewPr>
    <p:cViewPr>
      <p:scale>
        <a:sx n="33" d="100"/>
        <a:sy n="33" d="100"/>
      </p:scale>
      <p:origin x="0" y="-1140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A51940-DB52-3B48-AABB-9C7938529E4E}" type="datetimeFigureOut">
              <a:rPr kumimoji="1" lang="zh-CN" altLang="en-US" smtClean="0"/>
              <a:t>2023/11/22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18717E-F74C-4246-A795-6577BEDC8382}"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25" name="组合 24"/>
          <p:cNvGrpSpPr/>
          <p:nvPr userDrawn="1"/>
        </p:nvGrpSpPr>
        <p:grpSpPr>
          <a:xfrm>
            <a:off x="599225" y="1736370"/>
            <a:ext cx="10993549" cy="1903301"/>
            <a:chOff x="599225" y="1921565"/>
            <a:chExt cx="10993549" cy="1903301"/>
          </a:xfrm>
        </p:grpSpPr>
        <p:sp>
          <p:nvSpPr>
            <p:cNvPr id="22" name="矩形 21"/>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半闭框 17"/>
            <p:cNvSpPr/>
            <p:nvPr userDrawn="1"/>
          </p:nvSpPr>
          <p:spPr>
            <a:xfrm>
              <a:off x="599225" y="1921565"/>
              <a:ext cx="821803" cy="867934"/>
            </a:xfrm>
            <a:prstGeom prst="halfFrame">
              <a:avLst>
                <a:gd name="adj1" fmla="val 23474"/>
                <a:gd name="adj2" fmla="val 23475"/>
              </a:avLst>
            </a:prstGeom>
            <a:solidFill>
              <a:srgbClr val="6608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4" name="矩形 23"/>
            <p:cNvSpPr/>
            <p:nvPr userDrawn="1"/>
          </p:nvSpPr>
          <p:spPr>
            <a:xfrm>
              <a:off x="10161778" y="3614195"/>
              <a:ext cx="1430996" cy="2106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3" name="Subtitle 2"/>
          <p:cNvSpPr>
            <a:spLocks noGrp="1"/>
          </p:cNvSpPr>
          <p:nvPr>
            <p:ph type="subTitle" idx="1"/>
          </p:nvPr>
        </p:nvSpPr>
        <p:spPr>
          <a:xfrm>
            <a:off x="963169" y="3819054"/>
            <a:ext cx="10265664" cy="1340999"/>
          </a:xfrm>
          <a:prstGeom prst="rect">
            <a:avLst/>
          </a:prstGeom>
        </p:spPr>
        <p:txBody>
          <a:bodyPr anchor="t">
            <a:normAutofit/>
          </a:bodyPr>
          <a:lstStyle>
            <a:lvl1pPr marL="0" indent="0" algn="l">
              <a:buNone/>
              <a:defRPr sz="2000" cap="none"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4" name="日期占位符 3"/>
          <p:cNvSpPr>
            <a:spLocks noGrp="1"/>
          </p:cNvSpPr>
          <p:nvPr>
            <p:ph type="dt" sz="half" idx="10"/>
          </p:nvPr>
        </p:nvSpPr>
        <p:spPr/>
        <p:txBody>
          <a:bodyPr/>
          <a:lstStyle/>
          <a:p>
            <a:fld id="{E4551058-E5DB-324A-A8E9-6D3BEF243C3B}" type="datetimeFigureOut">
              <a:rPr kumimoji="1" lang="zh-CN" altLang="en-US" smtClean="0"/>
              <a:t>2023/11/22</a:t>
            </a:fld>
            <a:endParaRPr kumimoji="1" lang="zh-CN" altLang="en-US"/>
          </a:p>
        </p:txBody>
      </p:sp>
      <p:sp>
        <p:nvSpPr>
          <p:cNvPr id="5" name="页脚占位符 4"/>
          <p:cNvSpPr>
            <a:spLocks noGrp="1"/>
          </p:cNvSpPr>
          <p:nvPr>
            <p:ph type="ftr" sz="quarter" idx="11"/>
          </p:nvPr>
        </p:nvSpPr>
        <p:spPr/>
        <p:txBody>
          <a:bodyPr/>
          <a:lstStyle/>
          <a:p>
            <a:endParaRPr kumimoji="1" lang="zh-CN" altLang="en-US" dirty="0"/>
          </a:p>
        </p:txBody>
      </p:sp>
      <p:sp>
        <p:nvSpPr>
          <p:cNvPr id="6" name="灯片编号占位符 5"/>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pic>
        <p:nvPicPr>
          <p:cNvPr id="15" name="图片 14"/>
          <p:cNvPicPr>
            <a:picLocks noChangeAspect="1"/>
          </p:cNvPicPr>
          <p:nvPr userDrawn="1"/>
        </p:nvPicPr>
        <p:blipFill>
          <a:blip r:embed="rId2"/>
          <a:stretch>
            <a:fillRect/>
          </a:stretch>
        </p:blipFill>
        <p:spPr>
          <a:xfrm>
            <a:off x="9073617" y="399620"/>
            <a:ext cx="2519157" cy="991863"/>
          </a:xfrm>
          <a:prstGeom prst="rect">
            <a:avLst/>
          </a:prstGeom>
        </p:spPr>
      </p:pic>
      <p:sp>
        <p:nvSpPr>
          <p:cNvPr id="9" name="标题 8"/>
          <p:cNvSpPr>
            <a:spLocks noGrp="1"/>
          </p:cNvSpPr>
          <p:nvPr>
            <p:ph type="title"/>
          </p:nvPr>
        </p:nvSpPr>
        <p:spPr>
          <a:xfrm>
            <a:off x="963167" y="2023572"/>
            <a:ext cx="10265664" cy="1325563"/>
          </a:xfrm>
        </p:spPr>
        <p:txBody>
          <a:bodyPr anchor="b">
            <a:normAutofit/>
          </a:bodyPr>
          <a:lstStyle>
            <a:lvl1pPr>
              <a:defRPr lang="zh-CN" altLang="en-US" sz="3600" b="0" kern="1200" cap="none" baseline="0" dirty="0">
                <a:solidFill>
                  <a:srgbClr val="660874"/>
                </a:solidFill>
                <a:latin typeface="+mj-lt"/>
                <a:ea typeface="+mj-ea"/>
                <a:cs typeface="+mj-cs"/>
              </a:defRPr>
            </a:lvl1pPr>
          </a:lstStyle>
          <a:p>
            <a:r>
              <a:rPr kumimoji="1" lang="zh-CN" altLang="en-US" dirty="0"/>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3" y="4395677"/>
            <a:ext cx="11029616" cy="566738"/>
          </a:xfrm>
          <a:prstGeom prst="rect">
            <a:avLst/>
          </a:prstGeom>
        </p:spPr>
        <p:txBody>
          <a:bodyPr anchor="b">
            <a:normAutofit/>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7817" y="599725"/>
            <a:ext cx="11290859" cy="3557252"/>
          </a:xfrm>
          <a:prstGeom prst="rect">
            <a:avLst/>
          </a:prstGeo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581193" y="4962417"/>
            <a:ext cx="11029617" cy="598671"/>
          </a:xfrm>
          <a:prstGeom prst="rect">
            <a:avLst/>
          </a:prstGeo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t>2023/11/22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3376" y="2111829"/>
            <a:ext cx="10521388" cy="3379068"/>
          </a:xfrm>
          <a:prstGeom prst="rect">
            <a:avLst/>
          </a:prstGeom>
        </p:spPr>
        <p:txBody>
          <a:bodyPr vert="eaVert" anchor="t"/>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4551058-E5DB-324A-A8E9-6D3BEF243C3B}" type="datetimeFigureOut">
              <a:rPr kumimoji="1" lang="zh-CN" altLang="en-US" smtClean="0"/>
              <a:t>2023/11/22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7" name="标题 6"/>
          <p:cNvSpPr>
            <a:spLocks noGrp="1"/>
          </p:cNvSpPr>
          <p:nvPr>
            <p:ph type="title"/>
          </p:nvPr>
        </p:nvSpPr>
        <p:spPr/>
        <p:txBody>
          <a:bodyPr/>
          <a:lstStyle/>
          <a:p>
            <a:r>
              <a:rPr kumimoji="1" lang="zh-CN" altLang="en-US" dirty="0"/>
              <a:t>单击此处编辑母版标题样式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竖排标题与文本">
    <p:spTree>
      <p:nvGrpSpPr>
        <p:cNvPr id="1" name=""/>
        <p:cNvGrpSpPr/>
        <p:nvPr/>
      </p:nvGrpSpPr>
      <p:grpSpPr>
        <a:xfrm>
          <a:off x="0" y="0"/>
          <a:ext cx="0" cy="0"/>
          <a:chOff x="0" y="0"/>
          <a:chExt cx="0" cy="0"/>
        </a:xfrm>
      </p:grpSpPr>
      <p:sp>
        <p:nvSpPr>
          <p:cNvPr id="10" name="Rectangle 6"/>
          <p:cNvSpPr>
            <a:spLocks noChangeAspect="1"/>
          </p:cNvSpPr>
          <p:nvPr userDrawn="1"/>
        </p:nvSpPr>
        <p:spPr>
          <a:xfrm>
            <a:off x="8884030" y="675726"/>
            <a:ext cx="88976" cy="7918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Vertical Title 1"/>
          <p:cNvSpPr>
            <a:spLocks noGrp="1"/>
          </p:cNvSpPr>
          <p:nvPr>
            <p:ph type="title" orient="vert"/>
          </p:nvPr>
        </p:nvSpPr>
        <p:spPr>
          <a:xfrm>
            <a:off x="9169649" y="675726"/>
            <a:ext cx="1899496" cy="5183073"/>
          </a:xfrm>
          <a:prstGeom prst="rect">
            <a:avLst/>
          </a:prstGeom>
        </p:spPr>
        <p:txBody>
          <a:bodyPr vert="eaVert" anchor="b"/>
          <a:lstStyle/>
          <a:p>
            <a:r>
              <a:rPr lang="zh-CN" altLang="en-US" dirty="0"/>
              <a:t>单击此处编辑母版标题样式</a:t>
            </a:r>
            <a:endParaRPr lang="en-US" dirty="0"/>
          </a:p>
        </p:txBody>
      </p:sp>
      <p:sp>
        <p:nvSpPr>
          <p:cNvPr id="12" name="Vertical Text Placeholder 2"/>
          <p:cNvSpPr>
            <a:spLocks noGrp="1"/>
          </p:cNvSpPr>
          <p:nvPr>
            <p:ph type="body" orient="vert" idx="1"/>
          </p:nvPr>
        </p:nvSpPr>
        <p:spPr>
          <a:xfrm>
            <a:off x="774923" y="675726"/>
            <a:ext cx="7791611" cy="5183073"/>
          </a:xfrm>
          <a:prstGeom prst="rect">
            <a:avLst/>
          </a:prstGeo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日期占位符 1"/>
          <p:cNvSpPr>
            <a:spLocks noGrp="1"/>
          </p:cNvSpPr>
          <p:nvPr>
            <p:ph type="dt" sz="half" idx="10"/>
          </p:nvPr>
        </p:nvSpPr>
        <p:spPr/>
        <p:txBody>
          <a:bodyPr/>
          <a:lstStyle/>
          <a:p>
            <a:fld id="{E4551058-E5DB-324A-A8E9-6D3BEF243C3B}" type="datetimeFigureOut">
              <a:rPr kumimoji="1" lang="zh-CN" altLang="en-US" smtClean="0"/>
              <a:t>2023/11/22</a:t>
            </a:fld>
            <a:endParaRPr kumimoji="1" lang="zh-CN" altLang="en-US"/>
          </a:p>
        </p:txBody>
      </p:sp>
      <p:sp>
        <p:nvSpPr>
          <p:cNvPr id="3" name="页脚占位符 2"/>
          <p:cNvSpPr>
            <a:spLocks noGrp="1"/>
          </p:cNvSpPr>
          <p:nvPr>
            <p:ph type="ftr" sz="quarter" idx="11"/>
          </p:nvPr>
        </p:nvSpPr>
        <p:spPr/>
        <p:txBody>
          <a:bodyPr/>
          <a:lstStyle/>
          <a:p>
            <a:endParaRPr kumimoji="1" lang="zh-CN" altLang="en-US" dirty="0"/>
          </a:p>
        </p:txBody>
      </p:sp>
      <p:sp>
        <p:nvSpPr>
          <p:cNvPr id="4" name="灯片编号占位符 3"/>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4551058-E5DB-324A-A8E9-6D3BEF243C3B}" type="datetimeFigureOut">
              <a:rPr kumimoji="1" lang="zh-CN" altLang="en-US" smtClean="0"/>
              <a:t>2023/11/22</a:t>
            </a:fld>
            <a:endParaRPr kumimoji="1" lang="zh-CN" altLang="en-US"/>
          </a:p>
        </p:txBody>
      </p:sp>
      <p:sp>
        <p:nvSpPr>
          <p:cNvPr id="4" name="页脚占位符 3"/>
          <p:cNvSpPr>
            <a:spLocks noGrp="1"/>
          </p:cNvSpPr>
          <p:nvPr>
            <p:ph type="ftr" sz="quarter" idx="11"/>
          </p:nvPr>
        </p:nvSpPr>
        <p:spPr/>
        <p:txBody>
          <a:bodyPr/>
          <a:lstStyle/>
          <a:p>
            <a:endParaRPr kumimoji="1" lang="zh-CN" altLang="en-US" dirty="0"/>
          </a:p>
        </p:txBody>
      </p:sp>
      <p:sp>
        <p:nvSpPr>
          <p:cNvPr id="5" name="灯片编号占位符 4"/>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16" name="文本占位符 11"/>
          <p:cNvSpPr>
            <a:spLocks noGrp="1"/>
          </p:cNvSpPr>
          <p:nvPr>
            <p:ph type="body" idx="1"/>
          </p:nvPr>
        </p:nvSpPr>
        <p:spPr>
          <a:xfrm>
            <a:off x="838200" y="1825625"/>
            <a:ext cx="10515600" cy="3682546"/>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9" name="标题 8"/>
          <p:cNvSpPr>
            <a:spLocks noGrp="1"/>
          </p:cNvSpPr>
          <p:nvPr>
            <p:ph type="title"/>
          </p:nvPr>
        </p:nvSpPr>
        <p:spPr/>
        <p:txBody>
          <a:bodyPr/>
          <a:lstStyle/>
          <a:p>
            <a:r>
              <a:rPr kumimoji="1"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11" name="Content Placeholder 2"/>
          <p:cNvSpPr>
            <a:spLocks noGrp="1"/>
          </p:cNvSpPr>
          <p:nvPr>
            <p:ph idx="1"/>
          </p:nvPr>
        </p:nvSpPr>
        <p:spPr>
          <a:xfrm>
            <a:off x="1431883" y="2118167"/>
            <a:ext cx="10178926" cy="3602477"/>
          </a:xfrm>
          <a:prstGeom prst="rect">
            <a:avLst/>
          </a:prstGeom>
        </p:spPr>
        <p:txBody>
          <a:bodyPr anchor="ctr">
            <a:normAutofit/>
          </a:bodyPr>
          <a:lstStyle>
            <a:lvl1pPr algn="l">
              <a:defRPr sz="3200"/>
            </a:lvl1pPr>
            <a:lvl2pPr algn="l">
              <a:defRPr sz="2800"/>
            </a:lvl2pPr>
            <a:lvl3pPr algn="l">
              <a:defRPr sz="2400"/>
            </a:lvl3pPr>
            <a:lvl4pPr algn="l">
              <a:defRPr sz="2000"/>
            </a:lvl4pPr>
            <a:lvl5pPr algn="l">
              <a:defRPr sz="20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3" name="Date Placeholder 3"/>
          <p:cNvSpPr>
            <a:spLocks noGrp="1"/>
          </p:cNvSpPr>
          <p:nvPr>
            <p:ph type="dt" sz="half" idx="10"/>
          </p:nvPr>
        </p:nvSpPr>
        <p:spPr>
          <a:xfrm>
            <a:off x="7605951" y="5597317"/>
            <a:ext cx="2844799" cy="365125"/>
          </a:xfrm>
        </p:spPr>
        <p:txBody>
          <a:bodyPr/>
          <a:lstStyle/>
          <a:p>
            <a:fld id="{E4551058-E5DB-324A-A8E9-6D3BEF243C3B}" type="datetimeFigureOut">
              <a:rPr kumimoji="1" lang="zh-CN" altLang="en-US" smtClean="0"/>
              <a:t>2023/11/22</a:t>
            </a:fld>
            <a:endParaRPr kumimoji="1" lang="zh-CN" altLang="en-US"/>
          </a:p>
        </p:txBody>
      </p:sp>
      <p:sp>
        <p:nvSpPr>
          <p:cNvPr id="16" name="Footer Placeholder 4"/>
          <p:cNvSpPr>
            <a:spLocks noGrp="1"/>
          </p:cNvSpPr>
          <p:nvPr>
            <p:ph type="ftr" sz="quarter" idx="11"/>
          </p:nvPr>
        </p:nvSpPr>
        <p:spPr>
          <a:xfrm>
            <a:off x="1431882" y="5592991"/>
            <a:ext cx="6066519" cy="365125"/>
          </a:xfrm>
        </p:spPr>
        <p:txBody>
          <a:bodyPr/>
          <a:lstStyle/>
          <a:p>
            <a:endParaRPr kumimoji="1" lang="zh-CN" altLang="en-US" dirty="0"/>
          </a:p>
        </p:txBody>
      </p:sp>
      <p:sp>
        <p:nvSpPr>
          <p:cNvPr id="17" name="Slide Number Placeholder 5"/>
          <p:cNvSpPr>
            <a:spLocks noGrp="1"/>
          </p:cNvSpPr>
          <p:nvPr>
            <p:ph type="sldNum" sz="quarter" idx="12"/>
          </p:nvPr>
        </p:nvSpPr>
        <p:spPr>
          <a:xfrm>
            <a:off x="10558300" y="5597317"/>
            <a:ext cx="1052508" cy="365125"/>
          </a:xfrm>
        </p:spPr>
        <p:txBody>
          <a:bodyPr/>
          <a:lstStyle/>
          <a:p>
            <a:fld id="{977BA8E6-E826-B147-AA17-E3D76A29629C}" type="slidenum">
              <a:rPr kumimoji="1" lang="zh-CN" altLang="en-US" smtClean="0"/>
              <a:t>‹#›</a:t>
            </a:fld>
            <a:endParaRPr kumimoji="1" lang="zh-CN" altLang="en-US"/>
          </a:p>
        </p:txBody>
      </p:sp>
      <p:sp>
        <p:nvSpPr>
          <p:cNvPr id="18" name="Title 1"/>
          <p:cNvSpPr>
            <a:spLocks noGrp="1"/>
          </p:cNvSpPr>
          <p:nvPr>
            <p:ph type="title"/>
          </p:nvPr>
        </p:nvSpPr>
        <p:spPr>
          <a:xfrm>
            <a:off x="1431882" y="490438"/>
            <a:ext cx="10178925" cy="1351451"/>
          </a:xfrm>
          <a:prstGeom prst="rect">
            <a:avLst/>
          </a:prstGeom>
        </p:spPr>
        <p:txBody>
          <a:bodyPr anchor="ctr">
            <a:normAutofit/>
          </a:bodyPr>
          <a:lstStyle>
            <a:lvl1pPr algn="l">
              <a:defRPr sz="3600"/>
            </a:lvl1pPr>
          </a:lstStyle>
          <a:p>
            <a:r>
              <a:rPr lang="zh-CN" altLang="en-US" dirty="0"/>
              <a:t>单击此处编辑母版标题样式</a:t>
            </a:r>
            <a:endParaRPr lang="en-US" dirty="0"/>
          </a:p>
        </p:txBody>
      </p:sp>
      <p:sp>
        <p:nvSpPr>
          <p:cNvPr id="21" name="Rectangle 8"/>
          <p:cNvSpPr/>
          <p:nvPr userDrawn="1"/>
        </p:nvSpPr>
        <p:spPr>
          <a:xfrm rot="5400000">
            <a:off x="-2692137" y="3263038"/>
            <a:ext cx="6858000" cy="33192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grpSp>
        <p:nvGrpSpPr>
          <p:cNvPr id="9" name="组合 8"/>
          <p:cNvGrpSpPr/>
          <p:nvPr userDrawn="1"/>
        </p:nvGrpSpPr>
        <p:grpSpPr>
          <a:xfrm>
            <a:off x="599225" y="1736370"/>
            <a:ext cx="10993549" cy="1903301"/>
            <a:chOff x="599225" y="1921565"/>
            <a:chExt cx="10993549" cy="1903301"/>
          </a:xfrm>
        </p:grpSpPr>
        <p:sp>
          <p:nvSpPr>
            <p:cNvPr id="10" name="矩形 9"/>
            <p:cNvSpPr/>
            <p:nvPr userDrawn="1"/>
          </p:nvSpPr>
          <p:spPr>
            <a:xfrm>
              <a:off x="599225" y="1921565"/>
              <a:ext cx="10993549" cy="19033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a:off x="599227" y="1921566"/>
              <a:ext cx="192900" cy="1903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5" name="Subtitle 2"/>
          <p:cNvSpPr>
            <a:spLocks noGrp="1"/>
          </p:cNvSpPr>
          <p:nvPr>
            <p:ph type="subTitle" idx="1"/>
          </p:nvPr>
        </p:nvSpPr>
        <p:spPr>
          <a:xfrm>
            <a:off x="963169" y="3830629"/>
            <a:ext cx="10265664" cy="1340999"/>
          </a:xfrm>
          <a:prstGeom prst="rect">
            <a:avLst/>
          </a:prstGeom>
        </p:spPr>
        <p:txBody>
          <a:bodyPr anchor="t">
            <a:normAutofit/>
          </a:bodyPr>
          <a:lstStyle>
            <a:lvl1pPr marL="0" indent="0" algn="l">
              <a:buNone/>
              <a:defRPr sz="2000" cap="none"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
        <p:nvSpPr>
          <p:cNvPr id="27" name="日期占位符 10"/>
          <p:cNvSpPr>
            <a:spLocks noGrp="1"/>
          </p:cNvSpPr>
          <p:nvPr>
            <p:ph type="dt" sz="half" idx="10"/>
          </p:nvPr>
        </p:nvSpPr>
        <p:spPr>
          <a:xfrm>
            <a:off x="7523545" y="5597323"/>
            <a:ext cx="2523280" cy="365125"/>
          </a:xfrm>
        </p:spPr>
        <p:txBody>
          <a:bodyPr/>
          <a:lstStyle/>
          <a:p>
            <a:fld id="{E4551058-E5DB-324A-A8E9-6D3BEF243C3B}" type="datetimeFigureOut">
              <a:rPr kumimoji="1" lang="zh-CN" altLang="en-US" smtClean="0"/>
              <a:t>2023/11/22</a:t>
            </a:fld>
            <a:endParaRPr kumimoji="1" lang="zh-CN" altLang="en-US"/>
          </a:p>
        </p:txBody>
      </p:sp>
      <p:sp>
        <p:nvSpPr>
          <p:cNvPr id="28" name="页脚占位符 11"/>
          <p:cNvSpPr>
            <a:spLocks noGrp="1"/>
          </p:cNvSpPr>
          <p:nvPr>
            <p:ph type="ftr" sz="quarter" idx="11"/>
          </p:nvPr>
        </p:nvSpPr>
        <p:spPr>
          <a:xfrm>
            <a:off x="833377" y="5592997"/>
            <a:ext cx="6585500" cy="365125"/>
          </a:xfrm>
        </p:spPr>
        <p:txBody>
          <a:bodyPr/>
          <a:lstStyle/>
          <a:p>
            <a:endParaRPr kumimoji="1" lang="zh-CN" altLang="en-US" dirty="0"/>
          </a:p>
        </p:txBody>
      </p:sp>
      <p:sp>
        <p:nvSpPr>
          <p:cNvPr id="29" name="灯片编号占位符 12"/>
          <p:cNvSpPr>
            <a:spLocks noGrp="1"/>
          </p:cNvSpPr>
          <p:nvPr>
            <p:ph type="sldNum" sz="quarter" idx="12"/>
          </p:nvPr>
        </p:nvSpPr>
        <p:spPr>
          <a:xfrm>
            <a:off x="10151493" y="5597323"/>
            <a:ext cx="1203271" cy="365125"/>
          </a:xfrm>
        </p:spPr>
        <p:txBody>
          <a:bodyPr/>
          <a:lstStyle/>
          <a:p>
            <a:fld id="{977BA8E6-E826-B147-AA17-E3D76A29629C}" type="slidenum">
              <a:rPr kumimoji="1" lang="zh-CN" altLang="en-US" smtClean="0"/>
              <a:t>‹#›</a:t>
            </a:fld>
            <a:endParaRPr kumimoji="1" lang="zh-CN" altLang="en-US"/>
          </a:p>
        </p:txBody>
      </p:sp>
      <p:sp>
        <p:nvSpPr>
          <p:cNvPr id="3" name="标题 2"/>
          <p:cNvSpPr>
            <a:spLocks noGrp="1"/>
          </p:cNvSpPr>
          <p:nvPr>
            <p:ph type="title"/>
          </p:nvPr>
        </p:nvSpPr>
        <p:spPr>
          <a:xfrm>
            <a:off x="963169" y="1909598"/>
            <a:ext cx="10265664" cy="1556843"/>
          </a:xfrm>
        </p:spPr>
        <p:txBody>
          <a:bodyPr>
            <a:normAutofit/>
          </a:bodyPr>
          <a:lstStyle>
            <a:lvl1pPr>
              <a:defRPr sz="3600"/>
            </a:lvl1pPr>
          </a:lstStyle>
          <a:p>
            <a:r>
              <a:rPr kumimoji="1" lang="zh-CN" altLang="en-US" dirty="0"/>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2228005"/>
            <a:ext cx="5422391" cy="3242630"/>
          </a:xfrm>
          <a:prstGeom prst="rect">
            <a:avLst/>
          </a:prstGeom>
        </p:spPr>
        <p:txBody>
          <a:bodyPr>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6188417" y="2228005"/>
            <a:ext cx="5422392" cy="3242630"/>
          </a:xfrm>
          <a:prstGeom prst="rect">
            <a:avLst/>
          </a:prstGeom>
        </p:spPr>
        <p:txBody>
          <a:bodyPr>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p>
            <a:fld id="{E4551058-E5DB-324A-A8E9-6D3BEF243C3B}" type="datetimeFigureOut">
              <a:rPr kumimoji="1" lang="zh-CN" altLang="en-US" smtClean="0"/>
              <a:t>2023/11/22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8" name="标题 7"/>
          <p:cNvSpPr>
            <a:spLocks noGrp="1"/>
          </p:cNvSpPr>
          <p:nvPr>
            <p:ph type="title"/>
          </p:nvPr>
        </p:nvSpPr>
        <p:spPr/>
        <p:txBody>
          <a:bodyPr/>
          <a:lstStyle/>
          <a:p>
            <a:r>
              <a:rPr kumimoji="1" lang="zh-CN" altLang="en-US"/>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20" y="1840986"/>
            <a:ext cx="5087075" cy="536005"/>
          </a:xfrm>
          <a:prstGeom prst="rect">
            <a:avLst/>
          </a:prstGeo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581195" y="2516146"/>
            <a:ext cx="5393100" cy="2934999"/>
          </a:xfrm>
          <a:prstGeom prst="rect">
            <a:avLst/>
          </a:prstGeo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3737" y="1840986"/>
            <a:ext cx="5087073" cy="553373"/>
          </a:xfrm>
          <a:prstGeom prst="rect">
            <a:avLst/>
          </a:prstGeo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6217710" y="2516146"/>
            <a:ext cx="5393100" cy="2934999"/>
          </a:xfrm>
          <a:prstGeom prst="rect">
            <a:avLst/>
          </a:prstGeo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4551058-E5DB-324A-A8E9-6D3BEF243C3B}" type="datetimeFigureOut">
              <a:rPr kumimoji="1" lang="zh-CN" altLang="en-US" smtClean="0"/>
              <a:t>2023/11/22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10" name="标题 9"/>
          <p:cNvSpPr>
            <a:spLocks noGrp="1"/>
          </p:cNvSpPr>
          <p:nvPr>
            <p:ph type="title"/>
          </p:nvPr>
        </p:nvSpPr>
        <p:spPr/>
        <p:txBody>
          <a:bodyPr/>
          <a:lstStyle/>
          <a:p>
            <a:r>
              <a:rPr kumimoji="1" lang="zh-CN" altLang="en-US" dirty="0"/>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551058-E5DB-324A-A8E9-6D3BEF243C3B}" type="datetimeFigureOut">
              <a:rPr kumimoji="1" lang="zh-CN" altLang="en-US" smtClean="0"/>
              <a:t>2023/11/22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
        <p:nvSpPr>
          <p:cNvPr id="6" name="标题 5"/>
          <p:cNvSpPr>
            <a:spLocks noGrp="1"/>
          </p:cNvSpPr>
          <p:nvPr>
            <p:ph type="title"/>
          </p:nvPr>
        </p:nvSpPr>
        <p:spPr/>
        <p:txBody>
          <a:bodyPr/>
          <a:lstStyle/>
          <a:p>
            <a:r>
              <a:rPr kumimoji="1" lang="zh-CN" altLang="en-US" dirty="0"/>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51058-E5DB-324A-A8E9-6D3BEF243C3B}" type="datetimeFigureOut">
              <a:rPr kumimoji="1" lang="zh-CN" altLang="en-US" smtClean="0"/>
              <a:t>2023/11/22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77BA8E6-E826-B147-AA17-E3D76A29629C}"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内容与标题">
    <p:spTree>
      <p:nvGrpSpPr>
        <p:cNvPr id="1" name=""/>
        <p:cNvGrpSpPr/>
        <p:nvPr/>
      </p:nvGrpSpPr>
      <p:grpSpPr>
        <a:xfrm>
          <a:off x="0" y="0"/>
          <a:ext cx="0" cy="0"/>
          <a:chOff x="0" y="0"/>
          <a:chExt cx="0" cy="0"/>
        </a:xfrm>
      </p:grpSpPr>
      <p:sp>
        <p:nvSpPr>
          <p:cNvPr id="10" name="Rectangle 7"/>
          <p:cNvSpPr>
            <a:spLocks noChangeAspect="1"/>
          </p:cNvSpPr>
          <p:nvPr userDrawn="1"/>
        </p:nvSpPr>
        <p:spPr>
          <a:xfrm>
            <a:off x="447816" y="4914808"/>
            <a:ext cx="385561" cy="10322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447816" y="601200"/>
            <a:ext cx="11292840" cy="4204800"/>
          </a:xfrm>
          <a:prstGeom prst="rect">
            <a:avLst/>
          </a:prstGeo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13" name="日期占位符 12"/>
          <p:cNvSpPr>
            <a:spLocks noGrp="1"/>
          </p:cNvSpPr>
          <p:nvPr>
            <p:ph type="dt" sz="half" idx="10"/>
          </p:nvPr>
        </p:nvSpPr>
        <p:spPr>
          <a:xfrm>
            <a:off x="7523545" y="6054522"/>
            <a:ext cx="2523280" cy="365125"/>
          </a:xfrm>
        </p:spPr>
        <p:txBody>
          <a:bodyPr/>
          <a:lstStyle/>
          <a:p>
            <a:fld id="{E4551058-E5DB-324A-A8E9-6D3BEF243C3B}" type="datetimeFigureOut">
              <a:rPr kumimoji="1" lang="zh-CN" altLang="en-US" smtClean="0"/>
              <a:t>2023/11/22</a:t>
            </a:fld>
            <a:endParaRPr kumimoji="1" lang="zh-CN" altLang="en-US"/>
          </a:p>
        </p:txBody>
      </p:sp>
      <p:sp>
        <p:nvSpPr>
          <p:cNvPr id="14" name="页脚占位符 13"/>
          <p:cNvSpPr>
            <a:spLocks noGrp="1"/>
          </p:cNvSpPr>
          <p:nvPr>
            <p:ph type="ftr" sz="quarter" idx="11"/>
          </p:nvPr>
        </p:nvSpPr>
        <p:spPr>
          <a:xfrm>
            <a:off x="833377" y="6054522"/>
            <a:ext cx="6585500" cy="360799"/>
          </a:xfrm>
        </p:spPr>
        <p:txBody>
          <a:bodyPr/>
          <a:lstStyle/>
          <a:p>
            <a:endParaRPr kumimoji="1" lang="zh-CN" altLang="en-US" dirty="0"/>
          </a:p>
        </p:txBody>
      </p:sp>
      <p:sp>
        <p:nvSpPr>
          <p:cNvPr id="15" name="灯片编号占位符 14"/>
          <p:cNvSpPr>
            <a:spLocks noGrp="1"/>
          </p:cNvSpPr>
          <p:nvPr>
            <p:ph type="sldNum" sz="quarter" idx="12"/>
          </p:nvPr>
        </p:nvSpPr>
        <p:spPr>
          <a:xfrm>
            <a:off x="10151493" y="6054522"/>
            <a:ext cx="1203271" cy="365125"/>
          </a:xfrm>
        </p:spPr>
        <p:txBody>
          <a:bodyPr/>
          <a:lstStyle/>
          <a:p>
            <a:fld id="{977BA8E6-E826-B147-AA17-E3D76A29629C}" type="slidenum">
              <a:rPr kumimoji="1" lang="zh-CN" altLang="en-US" smtClean="0"/>
              <a:t>‹#›</a:t>
            </a:fld>
            <a:endParaRPr kumimoji="1" lang="zh-CN" altLang="en-US"/>
          </a:p>
        </p:txBody>
      </p:sp>
      <p:sp>
        <p:nvSpPr>
          <p:cNvPr id="16" name="标题 15"/>
          <p:cNvSpPr>
            <a:spLocks noGrp="1"/>
          </p:cNvSpPr>
          <p:nvPr>
            <p:ph type="title"/>
          </p:nvPr>
        </p:nvSpPr>
        <p:spPr>
          <a:xfrm>
            <a:off x="1021463" y="4913486"/>
            <a:ext cx="10333301" cy="609039"/>
          </a:xfrm>
          <a:prstGeom prst="rect">
            <a:avLst/>
          </a:prstGeom>
        </p:spPr>
        <p:txBody>
          <a:bodyPr/>
          <a:lstStyle/>
          <a:p>
            <a:r>
              <a:rPr kumimoji="1" lang="zh-CN" altLang="en-US" dirty="0"/>
              <a:t>单击此处编辑母版标题样式</a:t>
            </a:r>
          </a:p>
        </p:txBody>
      </p:sp>
      <p:sp>
        <p:nvSpPr>
          <p:cNvPr id="23" name="Subtitle 2"/>
          <p:cNvSpPr>
            <a:spLocks noGrp="1"/>
          </p:cNvSpPr>
          <p:nvPr>
            <p:ph type="subTitle" idx="13"/>
          </p:nvPr>
        </p:nvSpPr>
        <p:spPr>
          <a:xfrm>
            <a:off x="1021463" y="5608156"/>
            <a:ext cx="10333300" cy="360735"/>
          </a:xfrm>
          <a:prstGeom prst="rect">
            <a:avLst/>
          </a:prstGeom>
        </p:spPr>
        <p:txBody>
          <a:bodyPr anchor="ctr">
            <a:normAutofit/>
          </a:bodyPr>
          <a:lstStyle>
            <a:lvl1pPr marL="0" indent="0" algn="l">
              <a:buNone/>
              <a:defRPr sz="2000" cap="none" baseline="0">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586670" y="579706"/>
            <a:ext cx="82800" cy="89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Date Placeholder 3"/>
          <p:cNvSpPr>
            <a:spLocks noGrp="1"/>
          </p:cNvSpPr>
          <p:nvPr>
            <p:ph type="dt" sz="half" idx="2"/>
          </p:nvPr>
        </p:nvSpPr>
        <p:spPr>
          <a:xfrm>
            <a:off x="7523545" y="5597323"/>
            <a:ext cx="2523280" cy="365125"/>
          </a:xfrm>
          <a:prstGeom prst="rect">
            <a:avLst/>
          </a:prstGeom>
        </p:spPr>
        <p:txBody>
          <a:bodyPr vert="horz" lIns="91440" tIns="45720" rIns="91440" bIns="45720" rtlCol="0" anchor="ctr"/>
          <a:lstStyle>
            <a:lvl1pPr algn="r">
              <a:defRPr sz="900">
                <a:solidFill>
                  <a:schemeClr val="accent2"/>
                </a:solidFill>
              </a:defRPr>
            </a:lvl1pPr>
          </a:lstStyle>
          <a:p>
            <a:fld id="{E4551058-E5DB-324A-A8E9-6D3BEF243C3B}" type="datetimeFigureOut">
              <a:rPr kumimoji="1" lang="zh-CN" altLang="en-US" smtClean="0"/>
              <a:t>2023/11/22</a:t>
            </a:fld>
            <a:endParaRPr kumimoji="1" lang="zh-CN" altLang="en-US"/>
          </a:p>
        </p:txBody>
      </p:sp>
      <p:sp>
        <p:nvSpPr>
          <p:cNvPr id="5" name="Footer Placeholder 4"/>
          <p:cNvSpPr>
            <a:spLocks noGrp="1"/>
          </p:cNvSpPr>
          <p:nvPr>
            <p:ph type="ftr" sz="quarter" idx="3"/>
          </p:nvPr>
        </p:nvSpPr>
        <p:spPr>
          <a:xfrm>
            <a:off x="837235" y="5597323"/>
            <a:ext cx="6581641" cy="360799"/>
          </a:xfrm>
          <a:prstGeom prst="rect">
            <a:avLst/>
          </a:prstGeom>
        </p:spPr>
        <p:txBody>
          <a:bodyPr vert="horz" lIns="91440" tIns="45720" rIns="91440" bIns="45720" rtlCol="0" anchor="ctr"/>
          <a:lstStyle>
            <a:lvl1pPr algn="l">
              <a:defRPr sz="900" cap="all">
                <a:solidFill>
                  <a:schemeClr val="accent2"/>
                </a:solidFill>
              </a:defRPr>
            </a:lvl1pPr>
          </a:lstStyle>
          <a:p>
            <a:endParaRPr kumimoji="1" lang="zh-CN" altLang="en-US" dirty="0"/>
          </a:p>
        </p:txBody>
      </p:sp>
      <p:sp>
        <p:nvSpPr>
          <p:cNvPr id="6" name="Slide Number Placeholder 5"/>
          <p:cNvSpPr>
            <a:spLocks noGrp="1"/>
          </p:cNvSpPr>
          <p:nvPr>
            <p:ph type="sldNum" sz="quarter" idx="4"/>
          </p:nvPr>
        </p:nvSpPr>
        <p:spPr>
          <a:xfrm>
            <a:off x="10151493" y="5597323"/>
            <a:ext cx="1203271" cy="365125"/>
          </a:xfrm>
          <a:prstGeom prst="rect">
            <a:avLst/>
          </a:prstGeom>
        </p:spPr>
        <p:txBody>
          <a:bodyPr vert="horz" lIns="91440" tIns="45720" rIns="91440" bIns="45720" rtlCol="0" anchor="ctr"/>
          <a:lstStyle>
            <a:lvl1pPr algn="r">
              <a:defRPr sz="900">
                <a:solidFill>
                  <a:schemeClr val="accent2"/>
                </a:solidFill>
              </a:defRPr>
            </a:lvl1pPr>
          </a:lstStyle>
          <a:p>
            <a:fld id="{977BA8E6-E826-B147-AA17-E3D76A29629C}" type="slidenum">
              <a:rPr kumimoji="1" lang="zh-CN" altLang="en-US" smtClean="0"/>
              <a:t>‹#›</a:t>
            </a:fld>
            <a:endParaRPr kumimoji="1" lang="zh-CN" altLang="en-US"/>
          </a:p>
        </p:txBody>
      </p:sp>
      <p:sp>
        <p:nvSpPr>
          <p:cNvPr id="12" name="文本占位符 11"/>
          <p:cNvSpPr>
            <a:spLocks noGrp="1"/>
          </p:cNvSpPr>
          <p:nvPr>
            <p:ph type="body" idx="1"/>
          </p:nvPr>
        </p:nvSpPr>
        <p:spPr>
          <a:xfrm>
            <a:off x="838200" y="1825625"/>
            <a:ext cx="10515600" cy="3682546"/>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13" name="标题占位符 12"/>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2800" b="0" kern="1200" cap="none" baseline="0">
          <a:solidFill>
            <a:srgbClr val="66087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368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368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64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D4E6FB0C-BB81-4616-BB40-468BD0886574}"/>
              </a:ext>
            </a:extLst>
          </p:cNvPr>
          <p:cNvSpPr>
            <a:spLocks noGrp="1"/>
          </p:cNvSpPr>
          <p:nvPr>
            <p:ph type="subTitle" idx="1"/>
          </p:nvPr>
        </p:nvSpPr>
        <p:spPr/>
        <p:txBody>
          <a:bodyPr/>
          <a:lstStyle/>
          <a:p>
            <a:r>
              <a:rPr lang="zh-CN" altLang="en-US" dirty="0"/>
              <a:t>周智 </a:t>
            </a:r>
            <a:r>
              <a:rPr lang="zh-CN" altLang="en-US" dirty="0">
                <a:latin typeface="+mn-lt"/>
              </a:rPr>
              <a:t>吴宸昊</a:t>
            </a:r>
            <a:endParaRPr lang="en-US" altLang="zh-CN" dirty="0"/>
          </a:p>
        </p:txBody>
      </p:sp>
      <p:sp>
        <p:nvSpPr>
          <p:cNvPr id="3" name="标题 2">
            <a:extLst>
              <a:ext uri="{FF2B5EF4-FFF2-40B4-BE49-F238E27FC236}">
                <a16:creationId xmlns:a16="http://schemas.microsoft.com/office/drawing/2014/main" id="{F713BB45-9052-4BAB-99AE-B15D51B546AB}"/>
              </a:ext>
            </a:extLst>
          </p:cNvPr>
          <p:cNvSpPr>
            <a:spLocks noGrp="1"/>
          </p:cNvSpPr>
          <p:nvPr>
            <p:ph type="title"/>
          </p:nvPr>
        </p:nvSpPr>
        <p:spPr/>
        <p:txBody>
          <a:bodyPr/>
          <a:lstStyle/>
          <a:p>
            <a:r>
              <a:rPr lang="zh-CN" altLang="en-US" dirty="0"/>
              <a:t>基于 </a:t>
            </a:r>
            <a:r>
              <a:rPr lang="en-US" altLang="zh-CN" dirty="0" err="1"/>
              <a:t>ArceOS</a:t>
            </a:r>
            <a:r>
              <a:rPr lang="en-US" altLang="zh-CN" dirty="0"/>
              <a:t> </a:t>
            </a:r>
            <a:r>
              <a:rPr lang="zh-CN" altLang="en-US" dirty="0"/>
              <a:t>的分布式文件系统设计</a:t>
            </a:r>
            <a:r>
              <a:rPr lang="en-US" altLang="zh-CN" dirty="0"/>
              <a:t>: DFS</a:t>
            </a:r>
            <a:endParaRPr lang="zh-CN" altLang="en-US" dirty="0"/>
          </a:p>
        </p:txBody>
      </p:sp>
    </p:spTree>
    <p:extLst>
      <p:ext uri="{BB962C8B-B14F-4D97-AF65-F5344CB8AC3E}">
        <p14:creationId xmlns:p14="http://schemas.microsoft.com/office/powerpoint/2010/main" val="213446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7B42BAA-A8F9-359F-9227-2A20B4B95BEF}"/>
              </a:ext>
            </a:extLst>
          </p:cNvPr>
          <p:cNvSpPr>
            <a:spLocks noGrp="1"/>
          </p:cNvSpPr>
          <p:nvPr>
            <p:ph type="body" idx="1"/>
          </p:nvPr>
        </p:nvSpPr>
        <p:spPr>
          <a:xfrm>
            <a:off x="838200" y="3976493"/>
            <a:ext cx="10515600" cy="1531677"/>
          </a:xfrm>
        </p:spPr>
        <p:txBody>
          <a:bodyPr/>
          <a:lstStyle/>
          <a:p>
            <a:r>
              <a:rPr lang="zh-CN" altLang="en-US" dirty="0"/>
              <a:t>这个结构表示其他服务器到自己的链接</a:t>
            </a:r>
            <a:r>
              <a:rPr lang="en-US" altLang="zh-CN" dirty="0"/>
              <a:t>, </a:t>
            </a:r>
            <a:r>
              <a:rPr lang="zh-CN" altLang="en-US" dirty="0"/>
              <a:t>可以发现这个结构体与客户端到服务端的链接一样</a:t>
            </a:r>
            <a:r>
              <a:rPr lang="en-US" altLang="zh-CN" dirty="0"/>
              <a:t>; </a:t>
            </a:r>
            <a:r>
              <a:rPr lang="zh-CN" altLang="en-US" dirty="0"/>
              <a:t>因为本质上收到其他来自与其他服务器的文件操作请求时</a:t>
            </a:r>
            <a:r>
              <a:rPr lang="en-US" altLang="zh-CN" dirty="0"/>
              <a:t>, </a:t>
            </a:r>
            <a:r>
              <a:rPr lang="zh-CN" altLang="en-US" dirty="0"/>
              <a:t>其他服务器也相当于一种客户端</a:t>
            </a:r>
            <a:r>
              <a:rPr lang="en-US" altLang="zh-CN" dirty="0"/>
              <a:t>: </a:t>
            </a:r>
            <a:r>
              <a:rPr lang="zh-CN" altLang="en-US" dirty="0"/>
              <a:t>唯一区别在于此结构体收到的文件请求是一定可以在本地进行的</a:t>
            </a:r>
            <a:r>
              <a:rPr lang="en-US" altLang="zh-CN" dirty="0"/>
              <a:t>, </a:t>
            </a:r>
            <a:r>
              <a:rPr lang="zh-CN" altLang="en-US" dirty="0"/>
              <a:t>省去了查询索引这一步的操作</a:t>
            </a:r>
            <a:r>
              <a:rPr lang="en-US" altLang="zh-CN" dirty="0"/>
              <a:t>.</a:t>
            </a:r>
            <a:endParaRPr lang="zh-CN" altLang="en-US" dirty="0"/>
          </a:p>
          <a:p>
            <a:endParaRPr lang="zh-CN" altLang="en-US" dirty="0"/>
          </a:p>
        </p:txBody>
      </p:sp>
      <p:sp>
        <p:nvSpPr>
          <p:cNvPr id="3" name="标题 2">
            <a:extLst>
              <a:ext uri="{FF2B5EF4-FFF2-40B4-BE49-F238E27FC236}">
                <a16:creationId xmlns:a16="http://schemas.microsoft.com/office/drawing/2014/main" id="{ED50C113-332B-918F-FBCA-28C7513DAF24}"/>
              </a:ext>
            </a:extLst>
          </p:cNvPr>
          <p:cNvSpPr>
            <a:spLocks noGrp="1"/>
          </p:cNvSpPr>
          <p:nvPr>
            <p:ph type="title"/>
          </p:nvPr>
        </p:nvSpPr>
        <p:spPr/>
        <p:txBody>
          <a:bodyPr/>
          <a:lstStyle/>
          <a:p>
            <a:r>
              <a:rPr lang="en-US" altLang="zh-CN" dirty="0"/>
              <a:t>DFS </a:t>
            </a:r>
            <a:r>
              <a:rPr lang="zh-CN" altLang="en-US" dirty="0"/>
              <a:t>的实现细节</a:t>
            </a:r>
          </a:p>
        </p:txBody>
      </p:sp>
      <p:pic>
        <p:nvPicPr>
          <p:cNvPr id="5" name="图片 4">
            <a:extLst>
              <a:ext uri="{FF2B5EF4-FFF2-40B4-BE49-F238E27FC236}">
                <a16:creationId xmlns:a16="http://schemas.microsoft.com/office/drawing/2014/main" id="{F84E9F9D-D367-E53D-0F4B-7FB66E815C9C}"/>
              </a:ext>
            </a:extLst>
          </p:cNvPr>
          <p:cNvPicPr>
            <a:picLocks noChangeAspect="1"/>
          </p:cNvPicPr>
          <p:nvPr/>
        </p:nvPicPr>
        <p:blipFill>
          <a:blip r:embed="rId2"/>
          <a:stretch>
            <a:fillRect/>
          </a:stretch>
        </p:blipFill>
        <p:spPr>
          <a:xfrm>
            <a:off x="838200" y="1349830"/>
            <a:ext cx="7086600" cy="2626663"/>
          </a:xfrm>
          <a:prstGeom prst="rect">
            <a:avLst/>
          </a:prstGeom>
        </p:spPr>
      </p:pic>
    </p:spTree>
    <p:extLst>
      <p:ext uri="{BB962C8B-B14F-4D97-AF65-F5344CB8AC3E}">
        <p14:creationId xmlns:p14="http://schemas.microsoft.com/office/powerpoint/2010/main" val="4145253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A8098C-840C-27A3-C64D-08E4F9CD7128}"/>
              </a:ext>
            </a:extLst>
          </p:cNvPr>
          <p:cNvSpPr>
            <a:spLocks noGrp="1"/>
          </p:cNvSpPr>
          <p:nvPr>
            <p:ph type="body" idx="1"/>
          </p:nvPr>
        </p:nvSpPr>
        <p:spPr>
          <a:xfrm>
            <a:off x="838200" y="3573779"/>
            <a:ext cx="10515600" cy="1934391"/>
          </a:xfrm>
        </p:spPr>
        <p:txBody>
          <a:bodyPr/>
          <a:lstStyle/>
          <a:p>
            <a:r>
              <a:rPr lang="zh-CN" altLang="en-US" dirty="0"/>
              <a:t>这个结构表示自身到其他服务器的链接</a:t>
            </a:r>
            <a:r>
              <a:rPr lang="en-US" altLang="zh-CN" dirty="0"/>
              <a:t>, </a:t>
            </a:r>
            <a:r>
              <a:rPr lang="zh-CN" altLang="en-US" dirty="0"/>
              <a:t>包含一个消息队列与 </a:t>
            </a:r>
            <a:r>
              <a:rPr lang="en-US" altLang="zh-CN" dirty="0" err="1"/>
              <a:t>Tcp</a:t>
            </a:r>
            <a:r>
              <a:rPr lang="en-US" altLang="zh-CN" dirty="0"/>
              <a:t> </a:t>
            </a:r>
            <a:r>
              <a:rPr lang="zh-CN" altLang="en-US" dirty="0"/>
              <a:t>链接本身</a:t>
            </a:r>
            <a:r>
              <a:rPr lang="en-US" altLang="zh-CN" dirty="0"/>
              <a:t>; </a:t>
            </a:r>
            <a:r>
              <a:rPr lang="zh-CN" altLang="en-US" dirty="0"/>
              <a:t>在这个链接处理线程中</a:t>
            </a:r>
            <a:r>
              <a:rPr lang="en-US" altLang="zh-CN" dirty="0"/>
              <a:t>, </a:t>
            </a:r>
            <a:r>
              <a:rPr lang="zh-CN" altLang="en-US" dirty="0"/>
              <a:t>服务器会不断监听消息队列 </a:t>
            </a:r>
            <a:r>
              <a:rPr lang="en-US" altLang="zh-CN" dirty="0"/>
              <a:t>(</a:t>
            </a:r>
            <a:r>
              <a:rPr lang="zh-CN" altLang="en-US" dirty="0"/>
              <a:t>这个消息队列被不同线程共享</a:t>
            </a:r>
            <a:r>
              <a:rPr lang="en-US" altLang="zh-CN" dirty="0"/>
              <a:t>, </a:t>
            </a:r>
            <a:r>
              <a:rPr lang="zh-CN" altLang="en-US" dirty="0"/>
              <a:t>表示其他客户端链接线程需要转交处理的文件操作</a:t>
            </a:r>
            <a:r>
              <a:rPr lang="en-US" altLang="zh-CN" dirty="0"/>
              <a:t>);</a:t>
            </a:r>
            <a:r>
              <a:rPr lang="zh-CN" altLang="en-US" dirty="0"/>
              <a:t> 每发现一个需要转发的链接</a:t>
            </a:r>
            <a:r>
              <a:rPr lang="en-US" altLang="zh-CN" dirty="0"/>
              <a:t>, </a:t>
            </a:r>
            <a:r>
              <a:rPr lang="zh-CN" altLang="en-US" dirty="0"/>
              <a:t>服务器会往对应连接中写入请求并等待对方的响应</a:t>
            </a:r>
            <a:r>
              <a:rPr lang="en-US" altLang="zh-CN" dirty="0"/>
              <a:t>.</a:t>
            </a:r>
            <a:endParaRPr lang="zh-CN" altLang="en-US" dirty="0"/>
          </a:p>
          <a:p>
            <a:endParaRPr lang="zh-CN" altLang="en-US" dirty="0"/>
          </a:p>
        </p:txBody>
      </p:sp>
      <p:sp>
        <p:nvSpPr>
          <p:cNvPr id="3" name="标题 2">
            <a:extLst>
              <a:ext uri="{FF2B5EF4-FFF2-40B4-BE49-F238E27FC236}">
                <a16:creationId xmlns:a16="http://schemas.microsoft.com/office/drawing/2014/main" id="{CEF48F1F-D9B8-A79D-F86A-7D36591CFE09}"/>
              </a:ext>
            </a:extLst>
          </p:cNvPr>
          <p:cNvSpPr>
            <a:spLocks noGrp="1"/>
          </p:cNvSpPr>
          <p:nvPr>
            <p:ph type="title"/>
          </p:nvPr>
        </p:nvSpPr>
        <p:spPr/>
        <p:txBody>
          <a:bodyPr/>
          <a:lstStyle/>
          <a:p>
            <a:r>
              <a:rPr lang="en-US" altLang="zh-CN" dirty="0"/>
              <a:t>DFS </a:t>
            </a:r>
            <a:r>
              <a:rPr lang="zh-CN" altLang="en-US" dirty="0"/>
              <a:t>的实现细节</a:t>
            </a:r>
          </a:p>
        </p:txBody>
      </p:sp>
      <p:pic>
        <p:nvPicPr>
          <p:cNvPr id="5" name="图片 4">
            <a:extLst>
              <a:ext uri="{FF2B5EF4-FFF2-40B4-BE49-F238E27FC236}">
                <a16:creationId xmlns:a16="http://schemas.microsoft.com/office/drawing/2014/main" id="{460E6425-6E92-B46F-29C3-BFA28E5E1AB6}"/>
              </a:ext>
            </a:extLst>
          </p:cNvPr>
          <p:cNvPicPr>
            <a:picLocks noChangeAspect="1"/>
          </p:cNvPicPr>
          <p:nvPr/>
        </p:nvPicPr>
        <p:blipFill>
          <a:blip r:embed="rId2"/>
          <a:stretch>
            <a:fillRect/>
          </a:stretch>
        </p:blipFill>
        <p:spPr>
          <a:xfrm>
            <a:off x="838201" y="1690688"/>
            <a:ext cx="5433052" cy="1510921"/>
          </a:xfrm>
          <a:prstGeom prst="rect">
            <a:avLst/>
          </a:prstGeom>
        </p:spPr>
      </p:pic>
    </p:spTree>
    <p:extLst>
      <p:ext uri="{BB962C8B-B14F-4D97-AF65-F5344CB8AC3E}">
        <p14:creationId xmlns:p14="http://schemas.microsoft.com/office/powerpoint/2010/main" val="988185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733232B-AFFB-A6A8-9DE6-DBBBF2908229}"/>
              </a:ext>
            </a:extLst>
          </p:cNvPr>
          <p:cNvSpPr>
            <a:spLocks noGrp="1"/>
          </p:cNvSpPr>
          <p:nvPr>
            <p:ph type="body" idx="1"/>
          </p:nvPr>
        </p:nvSpPr>
        <p:spPr/>
        <p:txBody>
          <a:bodyPr/>
          <a:lstStyle/>
          <a:p>
            <a:r>
              <a:rPr lang="zh-CN" altLang="en-US" dirty="0"/>
              <a:t>决定文件操作是否被转发的关键就是通过文建索引判断文件是否存在本地</a:t>
            </a:r>
            <a:r>
              <a:rPr lang="en-US" altLang="zh-CN" dirty="0"/>
              <a:t>, </a:t>
            </a:r>
            <a:r>
              <a:rPr lang="zh-CN" altLang="en-US" dirty="0"/>
              <a:t>如果不存在则会转交给对应的 </a:t>
            </a:r>
            <a:r>
              <a:rPr lang="en-US" altLang="zh-CN" dirty="0"/>
              <a:t>node.</a:t>
            </a:r>
            <a:endParaRPr lang="zh-CN" altLang="en-US" dirty="0"/>
          </a:p>
          <a:p>
            <a:r>
              <a:rPr lang="zh-CN" altLang="en-US" dirty="0"/>
              <a:t>文件索引的维护设计以下几种情况</a:t>
            </a:r>
            <a:r>
              <a:rPr lang="en-US" altLang="zh-CN" dirty="0"/>
              <a:t>:</a:t>
            </a:r>
            <a:endParaRPr lang="zh-CN" altLang="en-US" dirty="0"/>
          </a:p>
          <a:p>
            <a:pPr lvl="1"/>
            <a:r>
              <a:rPr lang="zh-CN" altLang="en-US" dirty="0"/>
              <a:t>加入 </a:t>
            </a:r>
            <a:r>
              <a:rPr lang="en-US" altLang="zh-CN" dirty="0"/>
              <a:t>node </a:t>
            </a:r>
            <a:r>
              <a:rPr lang="zh-CN" altLang="en-US" dirty="0"/>
              <a:t>集群</a:t>
            </a:r>
            <a:r>
              <a:rPr lang="en-US" altLang="zh-CN" dirty="0"/>
              <a:t>: </a:t>
            </a:r>
            <a:r>
              <a:rPr lang="zh-CN" altLang="en-US" dirty="0"/>
              <a:t>从 </a:t>
            </a:r>
            <a:r>
              <a:rPr lang="en-US" altLang="zh-CN" dirty="0"/>
              <a:t>0 </a:t>
            </a:r>
            <a:r>
              <a:rPr lang="zh-CN" altLang="en-US" dirty="0"/>
              <a:t>号节点获取完整服务器索引</a:t>
            </a:r>
            <a:r>
              <a:rPr lang="en-US" altLang="zh-CN" dirty="0"/>
              <a:t>;</a:t>
            </a:r>
            <a:endParaRPr lang="zh-CN" altLang="en-US" dirty="0"/>
          </a:p>
          <a:p>
            <a:pPr lvl="1"/>
            <a:r>
              <a:rPr lang="zh-CN" altLang="en-US" dirty="0"/>
              <a:t>创建文件</a:t>
            </a:r>
            <a:r>
              <a:rPr lang="en-US" altLang="zh-CN" dirty="0"/>
              <a:t>: </a:t>
            </a:r>
            <a:r>
              <a:rPr lang="zh-CN" altLang="en-US" dirty="0"/>
              <a:t>往文件树索引中插入索引条目</a:t>
            </a:r>
            <a:r>
              <a:rPr lang="en-US" altLang="zh-CN" dirty="0"/>
              <a:t>, </a:t>
            </a:r>
            <a:r>
              <a:rPr lang="zh-CN" altLang="en-US" dirty="0"/>
              <a:t>同时通知其他所有 </a:t>
            </a:r>
            <a:r>
              <a:rPr lang="en-US" altLang="zh-CN" dirty="0"/>
              <a:t>node;</a:t>
            </a:r>
            <a:endParaRPr lang="zh-CN" altLang="en-US" dirty="0"/>
          </a:p>
          <a:p>
            <a:pPr lvl="1"/>
            <a:r>
              <a:rPr lang="zh-CN" altLang="en-US" dirty="0"/>
              <a:t>删除文件</a:t>
            </a:r>
            <a:r>
              <a:rPr lang="en-US" altLang="zh-CN" dirty="0"/>
              <a:t>: </a:t>
            </a:r>
            <a:r>
              <a:rPr lang="zh-CN" altLang="en-US" dirty="0"/>
              <a:t>删除文件树索引中索引条目</a:t>
            </a:r>
            <a:r>
              <a:rPr lang="en-US" altLang="zh-CN" dirty="0"/>
              <a:t>, </a:t>
            </a:r>
            <a:r>
              <a:rPr lang="zh-CN" altLang="en-US" dirty="0"/>
              <a:t>同时通知其他所有服务器</a:t>
            </a:r>
            <a:r>
              <a:rPr lang="en-US" altLang="zh-CN" dirty="0"/>
              <a:t>;</a:t>
            </a:r>
            <a:endParaRPr lang="zh-CN" altLang="en-US" dirty="0"/>
          </a:p>
          <a:p>
            <a:pPr lvl="1"/>
            <a:r>
              <a:rPr lang="zh-CN" altLang="en-US" dirty="0"/>
              <a:t>重命名文件</a:t>
            </a:r>
            <a:r>
              <a:rPr lang="en-US" altLang="zh-CN" dirty="0"/>
              <a:t>: </a:t>
            </a:r>
            <a:r>
              <a:rPr lang="zh-CN" altLang="en-US" dirty="0"/>
              <a:t>更新文件树索引</a:t>
            </a:r>
            <a:r>
              <a:rPr lang="en-US" altLang="zh-CN" dirty="0"/>
              <a:t>, </a:t>
            </a:r>
            <a:r>
              <a:rPr lang="zh-CN" altLang="en-US" dirty="0"/>
              <a:t>同时通知其他所有服务器</a:t>
            </a:r>
            <a:r>
              <a:rPr lang="en-US" altLang="zh-CN" dirty="0"/>
              <a:t>.</a:t>
            </a:r>
            <a:endParaRPr lang="zh-CN" altLang="en-US" dirty="0"/>
          </a:p>
        </p:txBody>
      </p:sp>
      <p:sp>
        <p:nvSpPr>
          <p:cNvPr id="3" name="标题 2">
            <a:extLst>
              <a:ext uri="{FF2B5EF4-FFF2-40B4-BE49-F238E27FC236}">
                <a16:creationId xmlns:a16="http://schemas.microsoft.com/office/drawing/2014/main" id="{C5D26F4F-3FB6-9262-DFE1-83F2BAC1D553}"/>
              </a:ext>
            </a:extLst>
          </p:cNvPr>
          <p:cNvSpPr>
            <a:spLocks noGrp="1"/>
          </p:cNvSpPr>
          <p:nvPr>
            <p:ph type="title"/>
          </p:nvPr>
        </p:nvSpPr>
        <p:spPr/>
        <p:txBody>
          <a:bodyPr/>
          <a:lstStyle/>
          <a:p>
            <a:r>
              <a:rPr lang="en-US" altLang="zh-CN" dirty="0"/>
              <a:t>DFS </a:t>
            </a:r>
            <a:r>
              <a:rPr lang="zh-CN" altLang="en-US" dirty="0"/>
              <a:t>的实现细节</a:t>
            </a:r>
            <a:r>
              <a:rPr lang="en-US" altLang="zh-CN" dirty="0"/>
              <a:t>: </a:t>
            </a:r>
            <a:r>
              <a:rPr lang="zh-CN" altLang="en-US" dirty="0"/>
              <a:t>文件索引的维护</a:t>
            </a:r>
          </a:p>
        </p:txBody>
      </p:sp>
    </p:spTree>
    <p:extLst>
      <p:ext uri="{BB962C8B-B14F-4D97-AF65-F5344CB8AC3E}">
        <p14:creationId xmlns:p14="http://schemas.microsoft.com/office/powerpoint/2010/main" val="2303351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F7B993C-56B8-C65B-482C-890741E21795}"/>
              </a:ext>
            </a:extLst>
          </p:cNvPr>
          <p:cNvSpPr>
            <a:spLocks noGrp="1"/>
          </p:cNvSpPr>
          <p:nvPr>
            <p:ph type="body" idx="1"/>
          </p:nvPr>
        </p:nvSpPr>
        <p:spPr/>
        <p:txBody>
          <a:bodyPr>
            <a:normAutofit/>
          </a:bodyPr>
          <a:lstStyle/>
          <a:p>
            <a:r>
              <a:rPr lang="zh-CN" altLang="en-US" dirty="0"/>
              <a:t>运行 </a:t>
            </a:r>
            <a:r>
              <a:rPr lang="en-US" altLang="zh-CN" dirty="0"/>
              <a:t>node: </a:t>
            </a:r>
            <a:r>
              <a:rPr lang="en-US" altLang="zh-CN" dirty="0">
                <a:latin typeface="Consolas" panose="020B0609020204030204" pitchFamily="49" charset="0"/>
              </a:rPr>
              <a:t>tools/</a:t>
            </a:r>
            <a:r>
              <a:rPr lang="en-US" altLang="zh-CN" dirty="0" err="1">
                <a:latin typeface="Consolas" panose="020B0609020204030204" pitchFamily="49" charset="0"/>
              </a:rPr>
              <a:t>dfs</a:t>
            </a:r>
            <a:r>
              <a:rPr lang="en-US" altLang="zh-CN" dirty="0">
                <a:latin typeface="Consolas" panose="020B0609020204030204" pitchFamily="49" charset="0"/>
              </a:rPr>
              <a:t>-host</a:t>
            </a:r>
            <a:r>
              <a:rPr lang="en-US" altLang="zh-CN" dirty="0"/>
              <a:t> </a:t>
            </a:r>
            <a:r>
              <a:rPr lang="zh-CN" altLang="en-US" dirty="0"/>
              <a:t>下</a:t>
            </a:r>
            <a:r>
              <a:rPr lang="en-US" altLang="zh-CN" dirty="0"/>
              <a:t>:</a:t>
            </a:r>
          </a:p>
          <a:p>
            <a:pPr marL="323850" lvl="1" indent="0">
              <a:buNone/>
            </a:pPr>
            <a:r>
              <a:rPr lang="en-US" altLang="zh-CN" b="0" dirty="0">
                <a:solidFill>
                  <a:srgbClr val="73D0FF"/>
                </a:solidFill>
                <a:effectLst/>
                <a:latin typeface="Consolas" panose="020B0609020204030204" pitchFamily="49" charset="0"/>
              </a:rPr>
              <a:t>cargo</a:t>
            </a:r>
            <a:r>
              <a:rPr lang="en-US" altLang="zh-CN" b="0" dirty="0">
                <a:solidFill>
                  <a:srgbClr val="CCCAC2"/>
                </a:solidFill>
                <a:effectLst/>
                <a:latin typeface="Consolas" panose="020B0609020204030204" pitchFamily="49" charset="0"/>
              </a:rPr>
              <a:t> </a:t>
            </a:r>
            <a:r>
              <a:rPr lang="en-US" altLang="zh-CN" b="0" dirty="0">
                <a:solidFill>
                  <a:schemeClr val="accent5"/>
                </a:solidFill>
                <a:effectLst/>
                <a:latin typeface="Consolas" panose="020B0609020204030204" pitchFamily="49" charset="0"/>
              </a:rPr>
              <a:t>run</a:t>
            </a:r>
            <a:r>
              <a:rPr lang="en-US" altLang="zh-CN" b="0" dirty="0">
                <a:solidFill>
                  <a:srgbClr val="CCCAC2"/>
                </a:solidFill>
                <a:effectLst/>
                <a:latin typeface="Consolas" panose="020B0609020204030204" pitchFamily="49" charset="0"/>
              </a:rPr>
              <a:t> </a:t>
            </a:r>
            <a:r>
              <a:rPr lang="en-US" altLang="zh-CN" b="0" dirty="0">
                <a:solidFill>
                  <a:srgbClr val="95E6CB"/>
                </a:solidFill>
                <a:effectLst/>
                <a:latin typeface="Consolas" panose="020B0609020204030204" pitchFamily="49" charset="0"/>
              </a:rPr>
              <a:t>--</a:t>
            </a:r>
            <a:r>
              <a:rPr lang="en-US" altLang="zh-CN" b="0" dirty="0">
                <a:solidFill>
                  <a:srgbClr val="CCCAC2"/>
                </a:solidFill>
                <a:effectLst/>
                <a:latin typeface="Consolas" panose="020B0609020204030204" pitchFamily="49" charset="0"/>
              </a:rPr>
              <a:t> </a:t>
            </a:r>
            <a:r>
              <a:rPr lang="en-US" altLang="zh-CN" b="0" dirty="0">
                <a:solidFill>
                  <a:srgbClr val="DFBFFF"/>
                </a:solidFill>
                <a:effectLst/>
                <a:latin typeface="Consolas" panose="020B0609020204030204" pitchFamily="49" charset="0"/>
              </a:rPr>
              <a:t>0 </a:t>
            </a:r>
            <a:r>
              <a:rPr lang="en-US" altLang="zh-CN" b="0" dirty="0">
                <a:solidFill>
                  <a:srgbClr val="CCCAC2"/>
                </a:solidFill>
                <a:effectLst/>
                <a:latin typeface="Consolas" panose="020B0609020204030204" pitchFamily="49" charset="0"/>
              </a:rPr>
              <a:t>(</a:t>
            </a:r>
            <a:r>
              <a:rPr lang="zh-CN" altLang="en-US" b="0" dirty="0">
                <a:solidFill>
                  <a:srgbClr val="73D0FF"/>
                </a:solidFill>
                <a:effectLst/>
                <a:latin typeface="Consolas" panose="020B0609020204030204" pitchFamily="49" charset="0"/>
              </a:rPr>
              <a:t>从</a:t>
            </a:r>
            <a:r>
              <a:rPr lang="en-US" altLang="zh-CN" b="0" dirty="0">
                <a:solidFill>
                  <a:srgbClr val="73D0FF"/>
                </a:solidFill>
                <a:effectLst/>
                <a:latin typeface="Consolas" panose="020B0609020204030204" pitchFamily="49" charset="0"/>
              </a:rPr>
              <a:t>0</a:t>
            </a:r>
            <a:r>
              <a:rPr lang="zh-CN" altLang="en-US" b="0" dirty="0">
                <a:solidFill>
                  <a:srgbClr val="73D0FF"/>
                </a:solidFill>
                <a:effectLst/>
                <a:latin typeface="Consolas" panose="020B0609020204030204" pitchFamily="49" charset="0"/>
              </a:rPr>
              <a:t>开始动态接入</a:t>
            </a:r>
            <a:r>
              <a:rPr lang="en-US" altLang="zh-CN" b="0" dirty="0">
                <a:solidFill>
                  <a:srgbClr val="CCCAC2"/>
                </a:solidFill>
                <a:effectLst/>
                <a:latin typeface="Consolas" panose="020B0609020204030204" pitchFamily="49" charset="0"/>
              </a:rPr>
              <a:t>)</a:t>
            </a:r>
          </a:p>
          <a:p>
            <a:pPr marL="323850" lvl="1" indent="0">
              <a:buNone/>
            </a:pPr>
            <a:endParaRPr lang="en-US" altLang="zh-CN" dirty="0"/>
          </a:p>
          <a:p>
            <a:r>
              <a:rPr lang="zh-CN" altLang="en-US" dirty="0"/>
              <a:t>运行 </a:t>
            </a:r>
            <a:r>
              <a:rPr lang="en-US" altLang="zh-CN" dirty="0"/>
              <a:t>client:</a:t>
            </a:r>
          </a:p>
          <a:p>
            <a:pPr lvl="1"/>
            <a:r>
              <a:rPr lang="zh-CN" altLang="en-US" dirty="0"/>
              <a:t>根目录下</a:t>
            </a:r>
            <a:endParaRPr lang="en-US" altLang="zh-CN" dirty="0"/>
          </a:p>
          <a:p>
            <a:pPr marL="629920" lvl="2" indent="0">
              <a:buNone/>
            </a:pPr>
            <a:r>
              <a:rPr lang="en-US" altLang="zh-CN" b="0" dirty="0">
                <a:solidFill>
                  <a:srgbClr val="73D0FF"/>
                </a:solidFill>
                <a:effectLst/>
                <a:latin typeface="Consolas" panose="020B0609020204030204" pitchFamily="49" charset="0"/>
              </a:rPr>
              <a:t>make</a:t>
            </a:r>
            <a:r>
              <a:rPr lang="en-US" altLang="zh-CN" b="0" dirty="0">
                <a:solidFill>
                  <a:srgbClr val="CCCAC2"/>
                </a:solidFill>
                <a:effectLst/>
                <a:latin typeface="Consolas" panose="020B0609020204030204" pitchFamily="49" charset="0"/>
              </a:rPr>
              <a:t> </a:t>
            </a:r>
            <a:r>
              <a:rPr lang="en-US" altLang="zh-CN" b="0" dirty="0">
                <a:solidFill>
                  <a:schemeClr val="accent5"/>
                </a:solidFill>
                <a:effectLst/>
                <a:latin typeface="Consolas" panose="020B0609020204030204" pitchFamily="49" charset="0"/>
              </a:rPr>
              <a:t>run APP=apps/fs/shell FEATURES=</a:t>
            </a:r>
            <a:r>
              <a:rPr lang="en-US" altLang="zh-CN" b="0" dirty="0" err="1">
                <a:solidFill>
                  <a:schemeClr val="accent5"/>
                </a:solidFill>
                <a:effectLst/>
                <a:latin typeface="Consolas" panose="020B0609020204030204" pitchFamily="49" charset="0"/>
              </a:rPr>
              <a:t>alloc,paging,fs,net,multitask</a:t>
            </a:r>
            <a:r>
              <a:rPr lang="en-US" altLang="zh-CN" b="0" dirty="0">
                <a:solidFill>
                  <a:schemeClr val="accent5"/>
                </a:solidFill>
                <a:effectLst/>
                <a:latin typeface="Consolas" panose="020B0609020204030204" pitchFamily="49" charset="0"/>
              </a:rPr>
              <a:t> BLK=y NET=y LOG=debug ARCH=riscv64 NET_PORT=(</a:t>
            </a:r>
            <a:r>
              <a:rPr lang="zh-CN" altLang="en-US" b="0" dirty="0">
                <a:solidFill>
                  <a:schemeClr val="accent5"/>
                </a:solidFill>
                <a:effectLst/>
                <a:latin typeface="Consolas" panose="020B0609020204030204" pitchFamily="49" charset="0"/>
              </a:rPr>
              <a:t>填入预期运行的端口号</a:t>
            </a:r>
            <a:r>
              <a:rPr lang="en-US" altLang="zh-CN" b="0" dirty="0">
                <a:solidFill>
                  <a:schemeClr val="accent5"/>
                </a:solidFill>
                <a:effectLst/>
                <a:latin typeface="Consolas" panose="020B0609020204030204" pitchFamily="49" charset="0"/>
              </a:rPr>
              <a:t>)</a:t>
            </a:r>
          </a:p>
          <a:p>
            <a:pPr lvl="1"/>
            <a:r>
              <a:rPr lang="zh-CN" altLang="en-US" dirty="0"/>
              <a:t>在 </a:t>
            </a:r>
            <a:r>
              <a:rPr lang="en-US" altLang="zh-CN" dirty="0"/>
              <a:t>shell </a:t>
            </a:r>
            <a:r>
              <a:rPr lang="zh-CN" altLang="en-US" dirty="0"/>
              <a:t>中 </a:t>
            </a:r>
            <a:r>
              <a:rPr lang="en-US" altLang="zh-CN" dirty="0"/>
              <a:t>mount client</a:t>
            </a:r>
          </a:p>
          <a:p>
            <a:pPr marL="629920" lvl="2" indent="0">
              <a:buNone/>
            </a:pPr>
            <a:r>
              <a:rPr lang="en-US" altLang="zh-CN" b="0" dirty="0">
                <a:solidFill>
                  <a:srgbClr val="73D0FF"/>
                </a:solidFill>
                <a:effectLst/>
                <a:latin typeface="Consolas" panose="020B0609020204030204" pitchFamily="49" charset="0"/>
              </a:rPr>
              <a:t>mount</a:t>
            </a:r>
            <a:r>
              <a:rPr lang="en-US" altLang="zh-CN" b="0" dirty="0">
                <a:solidFill>
                  <a:srgbClr val="CCCAC2"/>
                </a:solidFill>
                <a:effectLst/>
                <a:latin typeface="Consolas" panose="020B0609020204030204" pitchFamily="49" charset="0"/>
              </a:rPr>
              <a:t> </a:t>
            </a:r>
            <a:r>
              <a:rPr lang="en-US" altLang="zh-CN" b="0" dirty="0">
                <a:solidFill>
                  <a:srgbClr val="DFBFFF"/>
                </a:solidFill>
                <a:effectLst/>
                <a:latin typeface="Consolas" panose="020B0609020204030204" pitchFamily="49" charset="0"/>
              </a:rPr>
              <a:t>12</a:t>
            </a:r>
            <a:r>
              <a:rPr lang="en-US" altLang="zh-CN" dirty="0">
                <a:solidFill>
                  <a:srgbClr val="DFBFFF"/>
                </a:solidFill>
                <a:latin typeface="Consolas" panose="020B0609020204030204" pitchFamily="49" charset="0"/>
              </a:rPr>
              <a:t>7.0.0.1</a:t>
            </a:r>
            <a:r>
              <a:rPr lang="en-US" altLang="zh-CN" dirty="0">
                <a:solidFill>
                  <a:srgbClr val="DFBFFF"/>
                </a:solidFill>
                <a:latin typeface="Consolas" panose="020B0609020204030204" pitchFamily="49" charset="0"/>
                <a:sym typeface="Wingdings" panose="05000000000000000000" pitchFamily="2" charset="2"/>
              </a:rPr>
              <a:t>:(</a:t>
            </a:r>
            <a:r>
              <a:rPr lang="zh-CN" altLang="en-US" dirty="0">
                <a:solidFill>
                  <a:srgbClr val="DFBFFF"/>
                </a:solidFill>
                <a:latin typeface="Consolas" panose="020B0609020204030204" pitchFamily="49" charset="0"/>
                <a:sym typeface="Wingdings" panose="05000000000000000000" pitchFamily="2" charset="2"/>
              </a:rPr>
              <a:t>端口号</a:t>
            </a:r>
            <a:r>
              <a:rPr lang="en-US" altLang="zh-CN" dirty="0">
                <a:solidFill>
                  <a:srgbClr val="DFBFFF"/>
                </a:solidFill>
                <a:latin typeface="Consolas" panose="020B0609020204030204" pitchFamily="49" charset="0"/>
                <a:sym typeface="Wingdings" panose="05000000000000000000" pitchFamily="2" charset="2"/>
              </a:rPr>
              <a:t>)</a:t>
            </a:r>
            <a:r>
              <a:rPr lang="en-US" altLang="zh-CN" b="0" dirty="0">
                <a:solidFill>
                  <a:srgbClr val="CCCAC2"/>
                </a:solidFill>
                <a:effectLst/>
                <a:latin typeface="Consolas" panose="020B0609020204030204" pitchFamily="49" charset="0"/>
              </a:rPr>
              <a:t> </a:t>
            </a:r>
            <a:r>
              <a:rPr lang="en-US" altLang="zh-CN" b="0" dirty="0">
                <a:solidFill>
                  <a:schemeClr val="accent5"/>
                </a:solidFill>
                <a:effectLst/>
                <a:latin typeface="Consolas" panose="020B0609020204030204" pitchFamily="49" charset="0"/>
              </a:rPr>
              <a:t>/</a:t>
            </a:r>
            <a:r>
              <a:rPr lang="en-US" altLang="zh-CN" b="0" dirty="0" err="1">
                <a:solidFill>
                  <a:schemeClr val="accent5"/>
                </a:solidFill>
                <a:effectLst/>
                <a:latin typeface="Consolas" panose="020B0609020204030204" pitchFamily="49" charset="0"/>
              </a:rPr>
              <a:t>dist</a:t>
            </a:r>
            <a:r>
              <a:rPr lang="en-US" altLang="zh-CN" b="0" dirty="0">
                <a:solidFill>
                  <a:schemeClr val="accent5"/>
                </a:solidFill>
                <a:effectLst/>
                <a:latin typeface="Consolas" panose="020B0609020204030204" pitchFamily="49" charset="0"/>
              </a:rPr>
              <a:t> </a:t>
            </a:r>
            <a:r>
              <a:rPr lang="en-US" altLang="zh-CN" b="0" dirty="0" err="1">
                <a:solidFill>
                  <a:schemeClr val="accent5"/>
                </a:solidFill>
                <a:effectLst/>
                <a:latin typeface="Consolas" panose="020B0609020204030204" pitchFamily="49" charset="0"/>
              </a:rPr>
              <a:t>distfs</a:t>
            </a:r>
            <a:endParaRPr lang="en-US" altLang="zh-CN" b="0" dirty="0">
              <a:solidFill>
                <a:schemeClr val="accent5"/>
              </a:solidFill>
              <a:effectLst/>
              <a:latin typeface="Consolas" panose="020B0609020204030204" pitchFamily="49" charset="0"/>
            </a:endParaRPr>
          </a:p>
          <a:p>
            <a:pPr marL="629920" lvl="2" indent="0">
              <a:buNone/>
            </a:pPr>
            <a:endParaRPr lang="en-US" altLang="zh-CN" dirty="0"/>
          </a:p>
        </p:txBody>
      </p:sp>
      <p:sp>
        <p:nvSpPr>
          <p:cNvPr id="3" name="标题 2">
            <a:extLst>
              <a:ext uri="{FF2B5EF4-FFF2-40B4-BE49-F238E27FC236}">
                <a16:creationId xmlns:a16="http://schemas.microsoft.com/office/drawing/2014/main" id="{66FDE14B-8AE3-03C6-A858-82E9F970027A}"/>
              </a:ext>
            </a:extLst>
          </p:cNvPr>
          <p:cNvSpPr>
            <a:spLocks noGrp="1"/>
          </p:cNvSpPr>
          <p:nvPr>
            <p:ph type="title"/>
          </p:nvPr>
        </p:nvSpPr>
        <p:spPr/>
        <p:txBody>
          <a:bodyPr/>
          <a:lstStyle/>
          <a:p>
            <a:r>
              <a:rPr lang="zh-CN" altLang="en-US" dirty="0"/>
              <a:t>演示</a:t>
            </a:r>
          </a:p>
        </p:txBody>
      </p:sp>
    </p:spTree>
    <p:extLst>
      <p:ext uri="{BB962C8B-B14F-4D97-AF65-F5344CB8AC3E}">
        <p14:creationId xmlns:p14="http://schemas.microsoft.com/office/powerpoint/2010/main" val="75191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624E7EA-E0AA-2F2B-B1BA-E118B170A4C1}"/>
              </a:ext>
            </a:extLst>
          </p:cNvPr>
          <p:cNvSpPr>
            <a:spLocks noGrp="1"/>
          </p:cNvSpPr>
          <p:nvPr>
            <p:ph type="body" idx="1"/>
          </p:nvPr>
        </p:nvSpPr>
        <p:spPr>
          <a:xfrm>
            <a:off x="838200" y="1825624"/>
            <a:ext cx="10515600" cy="4270375"/>
          </a:xfrm>
        </p:spPr>
        <p:txBody>
          <a:bodyPr/>
          <a:lstStyle/>
          <a:p>
            <a:r>
              <a:rPr lang="zh-CN" altLang="en-US" dirty="0"/>
              <a:t>提高可用性</a:t>
            </a:r>
            <a:r>
              <a:rPr lang="en-US" altLang="zh-CN" dirty="0"/>
              <a:t>:</a:t>
            </a:r>
          </a:p>
          <a:p>
            <a:pPr lvl="1"/>
            <a:r>
              <a:rPr lang="zh-CN" altLang="en-US" dirty="0"/>
              <a:t>现在实现中 </a:t>
            </a:r>
            <a:r>
              <a:rPr lang="en-US" altLang="zh-CN" dirty="0"/>
              <a:t>peer (node-node) </a:t>
            </a:r>
            <a:r>
              <a:rPr lang="zh-CN" altLang="en-US" dirty="0"/>
              <a:t>之间为全连接</a:t>
            </a:r>
            <a:r>
              <a:rPr lang="en-US" altLang="zh-CN" dirty="0"/>
              <a:t>, </a:t>
            </a:r>
            <a:r>
              <a:rPr lang="zh-CN" altLang="en-US" dirty="0"/>
              <a:t>或可以引入类似路由的机制</a:t>
            </a:r>
            <a:r>
              <a:rPr lang="en-US" altLang="zh-CN" dirty="0"/>
              <a:t>; </a:t>
            </a:r>
            <a:r>
              <a:rPr lang="zh-CN" altLang="en-US" dirty="0"/>
              <a:t>这同时会降低加入集群的开销</a:t>
            </a:r>
            <a:r>
              <a:rPr lang="en-US" altLang="zh-CN" dirty="0"/>
              <a:t>.</a:t>
            </a:r>
          </a:p>
          <a:p>
            <a:pPr lvl="1"/>
            <a:r>
              <a:rPr lang="zh-CN" altLang="en-US" dirty="0"/>
              <a:t>现在对于每一个 </a:t>
            </a:r>
            <a:r>
              <a:rPr lang="en-US" altLang="zh-CN" dirty="0"/>
              <a:t>client/peer </a:t>
            </a:r>
            <a:r>
              <a:rPr lang="zh-CN" altLang="en-US" dirty="0"/>
              <a:t>连接都会创建对应的处理线程</a:t>
            </a:r>
            <a:r>
              <a:rPr lang="en-US" altLang="zh-CN" dirty="0"/>
              <a:t>, </a:t>
            </a:r>
            <a:r>
              <a:rPr lang="zh-CN" altLang="en-US" dirty="0"/>
              <a:t>或可引入类似 </a:t>
            </a:r>
            <a:r>
              <a:rPr lang="en-US" altLang="zh-CN" dirty="0"/>
              <a:t>IO multiplexing/async </a:t>
            </a:r>
            <a:r>
              <a:rPr lang="zh-CN" altLang="en-US" dirty="0"/>
              <a:t>的机制 </a:t>
            </a:r>
            <a:r>
              <a:rPr lang="en-US" altLang="zh-CN" dirty="0"/>
              <a:t>(</a:t>
            </a:r>
            <a:r>
              <a:rPr lang="en-US" altLang="zh-CN" dirty="0" err="1"/>
              <a:t>ArceOS</a:t>
            </a:r>
            <a:r>
              <a:rPr lang="en-US" altLang="zh-CN" dirty="0"/>
              <a:t> </a:t>
            </a:r>
            <a:r>
              <a:rPr lang="zh-CN" altLang="en-US" dirty="0"/>
              <a:t>中似乎尚不支持</a:t>
            </a:r>
            <a:r>
              <a:rPr lang="en-US" altLang="zh-CN" dirty="0"/>
              <a:t>).</a:t>
            </a:r>
          </a:p>
          <a:p>
            <a:pPr lvl="1"/>
            <a:r>
              <a:rPr lang="zh-CN" altLang="en-US" dirty="0"/>
              <a:t>现在每个文件的数据只会在一个 </a:t>
            </a:r>
            <a:r>
              <a:rPr lang="en-US" altLang="zh-CN" dirty="0"/>
              <a:t>node </a:t>
            </a:r>
            <a:r>
              <a:rPr lang="zh-CN" altLang="en-US" dirty="0"/>
              <a:t>上存在</a:t>
            </a:r>
            <a:r>
              <a:rPr lang="en-US" altLang="zh-CN" dirty="0"/>
              <a:t>, </a:t>
            </a:r>
            <a:r>
              <a:rPr lang="zh-CN" altLang="en-US" dirty="0"/>
              <a:t>或可将它们复制到不同 </a:t>
            </a:r>
            <a:r>
              <a:rPr lang="en-US" altLang="zh-CN" dirty="0"/>
              <a:t>node </a:t>
            </a:r>
            <a:r>
              <a:rPr lang="zh-CN" altLang="en-US" dirty="0"/>
              <a:t>上</a:t>
            </a:r>
            <a:r>
              <a:rPr lang="en-US" altLang="zh-CN" dirty="0"/>
              <a:t>; </a:t>
            </a:r>
            <a:r>
              <a:rPr lang="zh-CN" altLang="en-US" dirty="0"/>
              <a:t>需要设计进一步的同步机制以保持一致性</a:t>
            </a:r>
            <a:r>
              <a:rPr lang="en-US" altLang="zh-CN" dirty="0"/>
              <a:t>, </a:t>
            </a:r>
            <a:r>
              <a:rPr lang="zh-CN" altLang="en-US" dirty="0"/>
              <a:t>与提高一致性存在一定冲突</a:t>
            </a:r>
            <a:r>
              <a:rPr lang="en-US" altLang="zh-CN" dirty="0"/>
              <a:t>.</a:t>
            </a:r>
          </a:p>
          <a:p>
            <a:r>
              <a:rPr lang="zh-CN" altLang="en-US" dirty="0"/>
              <a:t>提高一致性</a:t>
            </a:r>
            <a:r>
              <a:rPr lang="en-US" altLang="zh-CN" dirty="0"/>
              <a:t>:</a:t>
            </a:r>
          </a:p>
          <a:p>
            <a:pPr lvl="1"/>
            <a:r>
              <a:rPr lang="zh-CN" altLang="en-US" dirty="0"/>
              <a:t>通过分布式共识协议 </a:t>
            </a:r>
            <a:r>
              <a:rPr lang="en-US" altLang="zh-CN" dirty="0"/>
              <a:t>(</a:t>
            </a:r>
            <a:r>
              <a:rPr lang="zh-CN" altLang="en-US" dirty="0"/>
              <a:t>如 </a:t>
            </a:r>
            <a:r>
              <a:rPr lang="en-US" altLang="zh-CN" dirty="0" err="1"/>
              <a:t>Paxos</a:t>
            </a:r>
            <a:r>
              <a:rPr lang="en-US" altLang="zh-CN" dirty="0"/>
              <a:t>/Raft) </a:t>
            </a:r>
            <a:r>
              <a:rPr lang="zh-CN" altLang="en-US" dirty="0"/>
              <a:t>保证 </a:t>
            </a:r>
            <a:r>
              <a:rPr lang="en-US" altLang="zh-CN" dirty="0"/>
              <a:t>node </a:t>
            </a:r>
            <a:r>
              <a:rPr lang="zh-CN" altLang="en-US" dirty="0"/>
              <a:t>之间能取得一致状态</a:t>
            </a:r>
            <a:r>
              <a:rPr lang="en-US" altLang="zh-CN" dirty="0"/>
              <a:t>, </a:t>
            </a:r>
            <a:r>
              <a:rPr lang="zh-CN" altLang="en-US" dirty="0"/>
              <a:t>通过 </a:t>
            </a:r>
            <a:r>
              <a:rPr lang="en-US" altLang="zh-CN" dirty="0"/>
              <a:t>WAL </a:t>
            </a:r>
            <a:r>
              <a:rPr lang="zh-CN" altLang="en-US" dirty="0"/>
              <a:t>等方式保证 </a:t>
            </a:r>
            <a:r>
              <a:rPr lang="en-US" altLang="zh-CN" dirty="0"/>
              <a:t>node </a:t>
            </a:r>
            <a:r>
              <a:rPr lang="zh-CN" altLang="en-US" dirty="0"/>
              <a:t>内部能取得一致状态</a:t>
            </a:r>
            <a:r>
              <a:rPr lang="en-US" altLang="zh-CN" dirty="0"/>
              <a:t>.</a:t>
            </a:r>
          </a:p>
          <a:p>
            <a:r>
              <a:rPr lang="zh-CN" altLang="en-US" dirty="0"/>
              <a:t>提高分区容灾性</a:t>
            </a:r>
            <a:r>
              <a:rPr lang="en-US" altLang="zh-CN" dirty="0"/>
              <a:t>:</a:t>
            </a:r>
          </a:p>
          <a:p>
            <a:pPr lvl="1"/>
            <a:r>
              <a:rPr lang="zh-CN" altLang="en-US" dirty="0"/>
              <a:t>与可用性第三条类似</a:t>
            </a:r>
            <a:r>
              <a:rPr lang="en-US" altLang="zh-CN" dirty="0"/>
              <a:t>.</a:t>
            </a:r>
            <a:endParaRPr lang="zh-CN" altLang="en-US" dirty="0"/>
          </a:p>
        </p:txBody>
      </p:sp>
      <p:sp>
        <p:nvSpPr>
          <p:cNvPr id="3" name="标题 2">
            <a:extLst>
              <a:ext uri="{FF2B5EF4-FFF2-40B4-BE49-F238E27FC236}">
                <a16:creationId xmlns:a16="http://schemas.microsoft.com/office/drawing/2014/main" id="{215889B1-6C86-91B0-1B31-64C1A0F24240}"/>
              </a:ext>
            </a:extLst>
          </p:cNvPr>
          <p:cNvSpPr>
            <a:spLocks noGrp="1"/>
          </p:cNvSpPr>
          <p:nvPr>
            <p:ph type="title"/>
          </p:nvPr>
        </p:nvSpPr>
        <p:spPr/>
        <p:txBody>
          <a:bodyPr/>
          <a:lstStyle/>
          <a:p>
            <a:r>
              <a:rPr lang="zh-CN" altLang="en-US" dirty="0"/>
              <a:t>展望</a:t>
            </a:r>
          </a:p>
        </p:txBody>
      </p:sp>
    </p:spTree>
    <p:extLst>
      <p:ext uri="{BB962C8B-B14F-4D97-AF65-F5344CB8AC3E}">
        <p14:creationId xmlns:p14="http://schemas.microsoft.com/office/powerpoint/2010/main" val="427087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010863E-BD0A-FBE0-9E7A-197103FADE6D}"/>
              </a:ext>
            </a:extLst>
          </p:cNvPr>
          <p:cNvSpPr>
            <a:spLocks noGrp="1"/>
          </p:cNvSpPr>
          <p:nvPr>
            <p:ph type="body" idx="1"/>
          </p:nvPr>
        </p:nvSpPr>
        <p:spPr/>
        <p:txBody>
          <a:bodyPr/>
          <a:lstStyle/>
          <a:p>
            <a:r>
              <a:rPr lang="zh-CN" altLang="en-US" dirty="0"/>
              <a:t>分布式文件系统 </a:t>
            </a:r>
            <a:r>
              <a:rPr lang="en-US" altLang="zh-CN" dirty="0"/>
              <a:t>(</a:t>
            </a:r>
            <a:r>
              <a:rPr lang="zh-CN" altLang="en-US" dirty="0"/>
              <a:t>Distributed File System</a:t>
            </a:r>
            <a:r>
              <a:rPr lang="en-US" altLang="zh-CN" dirty="0"/>
              <a:t>) </a:t>
            </a:r>
            <a:r>
              <a:rPr lang="zh-CN" altLang="en-US" dirty="0"/>
              <a:t>是一种计算机文件系统</a:t>
            </a:r>
            <a:r>
              <a:rPr lang="en-US" altLang="zh-CN" dirty="0"/>
              <a:t>, </a:t>
            </a:r>
            <a:r>
              <a:rPr lang="zh-CN" altLang="en-US" dirty="0"/>
              <a:t>它允许多台计算机之间共享和管理文件</a:t>
            </a:r>
            <a:r>
              <a:rPr lang="en-US" altLang="zh-CN" dirty="0"/>
              <a:t>.</a:t>
            </a:r>
            <a:endParaRPr lang="zh-CN" altLang="en-US" dirty="0"/>
          </a:p>
          <a:p>
            <a:endParaRPr lang="zh-CN" altLang="en-US" dirty="0"/>
          </a:p>
          <a:p>
            <a:r>
              <a:rPr lang="zh-CN" altLang="en-US" dirty="0"/>
              <a:t>数据拓展性</a:t>
            </a:r>
            <a:r>
              <a:rPr lang="en-US" altLang="zh-CN" dirty="0"/>
              <a:t>: </a:t>
            </a:r>
            <a:r>
              <a:rPr lang="zh-CN" altLang="en-US" dirty="0"/>
              <a:t>允许文件存储在多台计算机上</a:t>
            </a:r>
          </a:p>
          <a:p>
            <a:r>
              <a:rPr lang="zh-CN" altLang="en-US" dirty="0"/>
              <a:t>数据共享</a:t>
            </a:r>
          </a:p>
          <a:p>
            <a:r>
              <a:rPr lang="zh-CN" altLang="en-US" dirty="0"/>
              <a:t>性能提升</a:t>
            </a:r>
            <a:r>
              <a:rPr lang="en-US" altLang="zh-CN" dirty="0"/>
              <a:t>: </a:t>
            </a:r>
            <a:r>
              <a:rPr lang="zh-CN" altLang="en-US" dirty="0"/>
              <a:t>允许并行读取与写入</a:t>
            </a:r>
          </a:p>
          <a:p>
            <a:endParaRPr lang="zh-CN" altLang="en-US" dirty="0"/>
          </a:p>
        </p:txBody>
      </p:sp>
      <p:sp>
        <p:nvSpPr>
          <p:cNvPr id="3" name="标题 2">
            <a:extLst>
              <a:ext uri="{FF2B5EF4-FFF2-40B4-BE49-F238E27FC236}">
                <a16:creationId xmlns:a16="http://schemas.microsoft.com/office/drawing/2014/main" id="{27E61E66-B59F-5DB4-BA61-B9C439B21C52}"/>
              </a:ext>
            </a:extLst>
          </p:cNvPr>
          <p:cNvSpPr>
            <a:spLocks noGrp="1"/>
          </p:cNvSpPr>
          <p:nvPr>
            <p:ph type="title"/>
          </p:nvPr>
        </p:nvSpPr>
        <p:spPr/>
        <p:txBody>
          <a:bodyPr/>
          <a:lstStyle/>
          <a:p>
            <a:r>
              <a:rPr lang="zh-CN" altLang="en-US" dirty="0"/>
              <a:t>分布式文件系统</a:t>
            </a:r>
            <a:r>
              <a:rPr lang="en-US" altLang="zh-CN" dirty="0"/>
              <a:t>?</a:t>
            </a:r>
            <a:endParaRPr lang="zh-CN" altLang="en-US" dirty="0"/>
          </a:p>
        </p:txBody>
      </p:sp>
    </p:spTree>
    <p:extLst>
      <p:ext uri="{BB962C8B-B14F-4D97-AF65-F5344CB8AC3E}">
        <p14:creationId xmlns:p14="http://schemas.microsoft.com/office/powerpoint/2010/main" val="725835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现存的分布式文件系统</a:t>
            </a:r>
          </a:p>
        </p:txBody>
      </p:sp>
      <p:sp>
        <p:nvSpPr>
          <p:cNvPr id="3" name="内容占位符 2"/>
          <p:cNvSpPr>
            <a:spLocks noGrp="1"/>
          </p:cNvSpPr>
          <p:nvPr>
            <p:ph idx="1"/>
          </p:nvPr>
        </p:nvSpPr>
        <p:spPr>
          <a:xfrm>
            <a:off x="639445" y="1825625"/>
            <a:ext cx="10515600" cy="4351338"/>
          </a:xfrm>
        </p:spPr>
        <p:txBody>
          <a:bodyPr/>
          <a:lstStyle/>
          <a:p>
            <a:r>
              <a:rPr lang="zh-CN" altLang="en-US" dirty="0"/>
              <a:t>NFS (Network File System):</a:t>
            </a:r>
          </a:p>
          <a:p>
            <a:pPr lvl="1"/>
            <a:r>
              <a:rPr lang="en-US" altLang="zh-CN" dirty="0">
                <a:latin typeface="+mn-ea"/>
              </a:rPr>
              <a:t>最初是一种分布式文件系统协议, </a:t>
            </a:r>
            <a:r>
              <a:rPr lang="en-US" altLang="zh-CN" dirty="0" err="1">
                <a:latin typeface="+mn-ea"/>
              </a:rPr>
              <a:t>用于在</a:t>
            </a:r>
            <a:r>
              <a:rPr lang="en-US" altLang="zh-CN" dirty="0">
                <a:latin typeface="+mn-ea"/>
              </a:rPr>
              <a:t> </a:t>
            </a:r>
            <a:r>
              <a:rPr lang="en-US" altLang="zh-CN" dirty="0"/>
              <a:t>UNIX</a:t>
            </a:r>
            <a:r>
              <a:rPr lang="en-US" altLang="zh-CN" dirty="0">
                <a:latin typeface="+mn-ea"/>
              </a:rPr>
              <a:t> </a:t>
            </a:r>
            <a:r>
              <a:rPr lang="en-US" altLang="zh-CN" dirty="0" err="1">
                <a:latin typeface="+mn-ea"/>
              </a:rPr>
              <a:t>系统之间共享文件</a:t>
            </a:r>
            <a:endParaRPr lang="en-US" altLang="zh-CN" dirty="0">
              <a:latin typeface="+mn-ea"/>
            </a:endParaRPr>
          </a:p>
          <a:p>
            <a:pPr lvl="1"/>
            <a:r>
              <a:rPr lang="en-US" altLang="zh-CN" dirty="0" err="1">
                <a:latin typeface="+mn-ea"/>
              </a:rPr>
              <a:t>提供简单的文件共享</a:t>
            </a:r>
            <a:endParaRPr lang="en-US" altLang="zh-CN" dirty="0">
              <a:latin typeface="+mn-ea"/>
            </a:endParaRPr>
          </a:p>
          <a:p>
            <a:pPr lvl="1"/>
            <a:endParaRPr lang="en-US" altLang="zh-CN" dirty="0"/>
          </a:p>
          <a:p>
            <a:pPr lvl="0"/>
            <a:r>
              <a:rPr lang="en-US" altLang="zh-CN" dirty="0"/>
              <a:t>Hadoop HDFS (Hadoop Distributed File System)</a:t>
            </a:r>
          </a:p>
          <a:p>
            <a:pPr lvl="1"/>
            <a:r>
              <a:rPr lang="en-US" altLang="zh-CN" dirty="0" err="1">
                <a:latin typeface="+mn-ea"/>
              </a:rPr>
              <a:t>数据冗余和容错性</a:t>
            </a:r>
            <a:r>
              <a:rPr lang="en-US" altLang="zh-CN" dirty="0">
                <a:latin typeface="+mn-ea"/>
              </a:rPr>
              <a:t>, </a:t>
            </a:r>
            <a:r>
              <a:rPr lang="en-US" altLang="zh-CN" dirty="0" err="1">
                <a:latin typeface="+mn-ea"/>
              </a:rPr>
              <a:t>通过数据块复制来提高可靠性</a:t>
            </a:r>
            <a:endParaRPr lang="en-US" altLang="zh-CN" dirty="0">
              <a:latin typeface="+mn-ea"/>
            </a:endParaRPr>
          </a:p>
          <a:p>
            <a:pPr lvl="1"/>
            <a:r>
              <a:rPr lang="en-US" altLang="zh-CN" dirty="0" err="1">
                <a:latin typeface="+mn-ea"/>
              </a:rPr>
              <a:t>适用于大规模集群</a:t>
            </a:r>
            <a:r>
              <a:rPr lang="en-US" altLang="zh-CN" dirty="0">
                <a:latin typeface="+mn-ea"/>
              </a:rPr>
              <a:t>, </a:t>
            </a:r>
            <a:r>
              <a:rPr lang="en-US" altLang="zh-CN" dirty="0" err="1">
                <a:latin typeface="+mn-ea"/>
              </a:rPr>
              <a:t>具有高度的可伸缩性</a:t>
            </a:r>
            <a:endParaRPr lang="en-US" altLang="zh-CN" dirty="0">
              <a:latin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81EC2B7-A04E-D40A-AF09-BDFD9D875E06}"/>
              </a:ext>
            </a:extLst>
          </p:cNvPr>
          <p:cNvSpPr>
            <a:spLocks noGrp="1"/>
          </p:cNvSpPr>
          <p:nvPr>
            <p:ph type="body" idx="1"/>
          </p:nvPr>
        </p:nvSpPr>
        <p:spPr>
          <a:xfrm>
            <a:off x="838200" y="1825624"/>
            <a:ext cx="10515600" cy="4438015"/>
          </a:xfrm>
        </p:spPr>
        <p:txBody>
          <a:bodyPr/>
          <a:lstStyle/>
          <a:p>
            <a:r>
              <a:rPr lang="zh-CN" altLang="en-US" dirty="0"/>
              <a:t>在一个分布式存储系统中</a:t>
            </a:r>
            <a:r>
              <a:rPr lang="en-US" altLang="zh-CN" dirty="0"/>
              <a:t>, </a:t>
            </a:r>
            <a:r>
              <a:rPr lang="zh-CN" altLang="en-US" dirty="0"/>
              <a:t>以下三点最多只可能同时达成两个</a:t>
            </a:r>
            <a:r>
              <a:rPr lang="en-US" altLang="zh-CN" dirty="0"/>
              <a:t>:</a:t>
            </a:r>
          </a:p>
          <a:p>
            <a:pPr lvl="1"/>
            <a:r>
              <a:rPr lang="zh-CN" altLang="en-US" dirty="0"/>
              <a:t>一致性 </a:t>
            </a:r>
            <a:r>
              <a:rPr lang="en-US" altLang="zh-CN" dirty="0"/>
              <a:t>(Consistency): </a:t>
            </a:r>
            <a:r>
              <a:rPr lang="zh-CN" altLang="en-US" dirty="0"/>
              <a:t>系统保证对于任何读请求</a:t>
            </a:r>
            <a:r>
              <a:rPr lang="en-US" altLang="zh-CN" dirty="0"/>
              <a:t>, </a:t>
            </a:r>
            <a:r>
              <a:rPr lang="zh-CN" altLang="en-US" dirty="0"/>
              <a:t>返回最新的数据状态</a:t>
            </a:r>
            <a:r>
              <a:rPr lang="en-US" altLang="zh-CN" dirty="0"/>
              <a:t> (</a:t>
            </a:r>
            <a:r>
              <a:rPr lang="zh-CN" altLang="en-US" dirty="0"/>
              <a:t>或报告错误</a:t>
            </a:r>
            <a:r>
              <a:rPr lang="en-US" altLang="zh-CN" dirty="0"/>
              <a:t>).</a:t>
            </a:r>
          </a:p>
          <a:p>
            <a:pPr lvl="1"/>
            <a:r>
              <a:rPr lang="zh-CN" altLang="en-US" dirty="0"/>
              <a:t>可用性 </a:t>
            </a:r>
            <a:r>
              <a:rPr lang="en-US" altLang="zh-CN" dirty="0"/>
              <a:t>(Availability): </a:t>
            </a:r>
            <a:r>
              <a:rPr lang="zh-CN" altLang="en-US" dirty="0"/>
              <a:t>系统保证对任意请求</a:t>
            </a:r>
            <a:r>
              <a:rPr lang="en-US" altLang="zh-CN" dirty="0"/>
              <a:t>, </a:t>
            </a:r>
            <a:r>
              <a:rPr lang="zh-CN" altLang="en-US" dirty="0"/>
              <a:t>返回非错误的可用结果</a:t>
            </a:r>
            <a:r>
              <a:rPr lang="en-US" altLang="zh-CN" dirty="0"/>
              <a:t>.</a:t>
            </a:r>
          </a:p>
          <a:p>
            <a:pPr lvl="1"/>
            <a:r>
              <a:rPr lang="zh-CN" altLang="en-US" dirty="0"/>
              <a:t>分区容灾性 </a:t>
            </a:r>
            <a:r>
              <a:rPr lang="en-US" altLang="zh-CN" dirty="0"/>
              <a:t>(Partition tolerance): </a:t>
            </a:r>
            <a:r>
              <a:rPr lang="zh-CN" altLang="en-US" dirty="0"/>
              <a:t>系统保证在其一部分不能工作时</a:t>
            </a:r>
            <a:r>
              <a:rPr lang="en-US" altLang="zh-CN" dirty="0"/>
              <a:t>, </a:t>
            </a:r>
            <a:r>
              <a:rPr lang="zh-CN" altLang="en-US" dirty="0"/>
              <a:t>仍对外提供正常服务</a:t>
            </a:r>
            <a:r>
              <a:rPr lang="en-US" altLang="zh-CN" dirty="0"/>
              <a:t>.</a:t>
            </a:r>
          </a:p>
          <a:p>
            <a:pPr lvl="1"/>
            <a:endParaRPr lang="en-US" altLang="zh-CN" dirty="0"/>
          </a:p>
          <a:p>
            <a:r>
              <a:rPr lang="zh-CN" altLang="en-US" dirty="0"/>
              <a:t>传统的 </a:t>
            </a:r>
            <a:r>
              <a:rPr lang="en-US" altLang="zh-CN" dirty="0"/>
              <a:t>ACID </a:t>
            </a:r>
            <a:r>
              <a:rPr lang="zh-CN" altLang="en-US" dirty="0"/>
              <a:t>关系型数据库对其存储提供强一致性保证</a:t>
            </a:r>
            <a:r>
              <a:rPr lang="en-US" altLang="zh-CN" dirty="0"/>
              <a:t>, </a:t>
            </a:r>
            <a:r>
              <a:rPr lang="zh-CN" altLang="en-US" dirty="0"/>
              <a:t>即使在分区的情况下</a:t>
            </a:r>
            <a:r>
              <a:rPr lang="en-US" altLang="zh-CN" dirty="0"/>
              <a:t>.</a:t>
            </a:r>
          </a:p>
          <a:p>
            <a:pPr lvl="1"/>
            <a:r>
              <a:rPr lang="en-US" altLang="zh-CN" dirty="0"/>
              <a:t>ACID: Atomicity, Consistency, Isolation, Durability</a:t>
            </a:r>
          </a:p>
          <a:p>
            <a:pPr lvl="1"/>
            <a:endParaRPr lang="en-US" altLang="zh-CN" dirty="0"/>
          </a:p>
          <a:p>
            <a:r>
              <a:rPr lang="zh-CN" altLang="en-US" dirty="0"/>
              <a:t>按 </a:t>
            </a:r>
            <a:r>
              <a:rPr lang="en-US" altLang="zh-CN" dirty="0"/>
              <a:t>BASE </a:t>
            </a:r>
            <a:r>
              <a:rPr lang="zh-CN" altLang="en-US" dirty="0"/>
              <a:t>策略设计的 </a:t>
            </a:r>
            <a:r>
              <a:rPr lang="en-US" altLang="zh-CN" dirty="0"/>
              <a:t>NoSQL </a:t>
            </a:r>
            <a:r>
              <a:rPr lang="zh-CN" altLang="en-US" dirty="0"/>
              <a:t>数据库比起一致性更在意可用性</a:t>
            </a:r>
            <a:r>
              <a:rPr lang="en-US" altLang="zh-CN" dirty="0"/>
              <a:t>.</a:t>
            </a:r>
          </a:p>
          <a:p>
            <a:pPr lvl="1"/>
            <a:r>
              <a:rPr lang="en-US" altLang="zh-CN" dirty="0"/>
              <a:t>BASE: Basically-Available, Soft-state, Eventually-consistent</a:t>
            </a:r>
          </a:p>
        </p:txBody>
      </p:sp>
      <p:sp>
        <p:nvSpPr>
          <p:cNvPr id="3" name="标题 2">
            <a:extLst>
              <a:ext uri="{FF2B5EF4-FFF2-40B4-BE49-F238E27FC236}">
                <a16:creationId xmlns:a16="http://schemas.microsoft.com/office/drawing/2014/main" id="{24230A13-5883-FB20-CA9E-E34FE158BBF5}"/>
              </a:ext>
            </a:extLst>
          </p:cNvPr>
          <p:cNvSpPr>
            <a:spLocks noGrp="1"/>
          </p:cNvSpPr>
          <p:nvPr>
            <p:ph type="title"/>
          </p:nvPr>
        </p:nvSpPr>
        <p:spPr/>
        <p:txBody>
          <a:bodyPr/>
          <a:lstStyle/>
          <a:p>
            <a:r>
              <a:rPr lang="zh-CN" altLang="en-US" dirty="0"/>
              <a:t>核心问题</a:t>
            </a:r>
            <a:r>
              <a:rPr lang="en-US" altLang="zh-CN" dirty="0"/>
              <a:t>: </a:t>
            </a:r>
            <a:r>
              <a:rPr lang="zh-CN" altLang="en-US" dirty="0"/>
              <a:t>不可能三角 </a:t>
            </a:r>
            <a:r>
              <a:rPr lang="en-US" altLang="zh-CN" dirty="0"/>
              <a:t>(CAP Problem)</a:t>
            </a:r>
            <a:endParaRPr lang="zh-CN" altLang="en-US" dirty="0"/>
          </a:p>
        </p:txBody>
      </p:sp>
    </p:spTree>
    <p:extLst>
      <p:ext uri="{BB962C8B-B14F-4D97-AF65-F5344CB8AC3E}">
        <p14:creationId xmlns:p14="http://schemas.microsoft.com/office/powerpoint/2010/main" val="71646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9F741FA-95CB-F63B-31F3-2AA1DC9FA16B}"/>
              </a:ext>
            </a:extLst>
          </p:cNvPr>
          <p:cNvSpPr>
            <a:spLocks noGrp="1"/>
          </p:cNvSpPr>
          <p:nvPr>
            <p:ph type="body" idx="1"/>
          </p:nvPr>
        </p:nvSpPr>
        <p:spPr>
          <a:xfrm>
            <a:off x="838200" y="1825625"/>
            <a:ext cx="10515600" cy="4872355"/>
          </a:xfrm>
        </p:spPr>
        <p:txBody>
          <a:bodyPr/>
          <a:lstStyle/>
          <a:p>
            <a:r>
              <a:rPr lang="en-US" altLang="zh-CN" dirty="0"/>
              <a:t>ACID (RDBMS) </a:t>
            </a:r>
            <a:r>
              <a:rPr lang="zh-CN" altLang="en-US" dirty="0"/>
              <a:t>提供最强的一致性模型</a:t>
            </a:r>
            <a:r>
              <a:rPr lang="en-US" altLang="zh-CN" dirty="0"/>
              <a:t>: </a:t>
            </a:r>
            <a:r>
              <a:rPr lang="zh-CN" altLang="en-US" dirty="0"/>
              <a:t>强一致性 </a:t>
            </a:r>
            <a:r>
              <a:rPr lang="en-US" altLang="zh-CN" dirty="0"/>
              <a:t>Strict Consistency.</a:t>
            </a:r>
          </a:p>
          <a:p>
            <a:pPr lvl="1"/>
            <a:r>
              <a:rPr lang="en-US" altLang="zh-CN" b="0" i="1" dirty="0">
                <a:solidFill>
                  <a:srgbClr val="202122"/>
                </a:solidFill>
                <a:effectLst/>
                <a:latin typeface="Arial" panose="020B0604020202020204" pitchFamily="34" charset="0"/>
              </a:rPr>
              <a:t>“Strict consistency is the strongest consistency model. Under this model, a write to a variable by any processor needs to be seen instantaneously by all processors.” –Wikipedia</a:t>
            </a:r>
          </a:p>
          <a:p>
            <a:endParaRPr lang="en-US" altLang="zh-CN" i="1" dirty="0">
              <a:solidFill>
                <a:srgbClr val="202122"/>
              </a:solidFill>
              <a:latin typeface="Arial" panose="020B0604020202020204" pitchFamily="34" charset="0"/>
            </a:endParaRPr>
          </a:p>
          <a:p>
            <a:r>
              <a:rPr lang="en-US" altLang="zh-CN" dirty="0"/>
              <a:t>BASE (</a:t>
            </a:r>
            <a:r>
              <a:rPr lang="zh-CN" altLang="en-US" dirty="0"/>
              <a:t>许多 </a:t>
            </a:r>
            <a:r>
              <a:rPr lang="en-US" altLang="zh-CN" dirty="0"/>
              <a:t>NoSQL </a:t>
            </a:r>
            <a:r>
              <a:rPr lang="zh-CN" altLang="en-US" dirty="0"/>
              <a:t>系统</a:t>
            </a:r>
            <a:r>
              <a:rPr lang="en-US" altLang="zh-CN" dirty="0"/>
              <a:t>) </a:t>
            </a:r>
            <a:r>
              <a:rPr lang="zh-CN" altLang="en-US" dirty="0"/>
              <a:t>提供一个很弱的一致性保证</a:t>
            </a:r>
            <a:r>
              <a:rPr lang="en-US" altLang="zh-CN" dirty="0"/>
              <a:t>: </a:t>
            </a:r>
            <a:r>
              <a:rPr lang="zh-CN" altLang="en-US" dirty="0"/>
              <a:t>最终一致性 </a:t>
            </a:r>
            <a:r>
              <a:rPr lang="en-US" altLang="zh-CN" dirty="0"/>
              <a:t>Eventual Consistency.</a:t>
            </a:r>
          </a:p>
          <a:p>
            <a:pPr lvl="1"/>
            <a:r>
              <a:rPr lang="zh-CN" altLang="en-US" dirty="0"/>
              <a:t>在一段时间没有发生对一个数据项的写操作之后</a:t>
            </a:r>
            <a:r>
              <a:rPr lang="en-US" altLang="zh-CN" dirty="0"/>
              <a:t>, </a:t>
            </a:r>
            <a:r>
              <a:rPr lang="zh-CN" altLang="en-US" dirty="0"/>
              <a:t>保证对其的读一致</a:t>
            </a:r>
            <a:r>
              <a:rPr lang="en-US" altLang="zh-CN" dirty="0"/>
              <a:t>; </a:t>
            </a:r>
            <a:r>
              <a:rPr lang="zh-CN" altLang="en-US" dirty="0"/>
              <a:t>即 </a:t>
            </a:r>
            <a:r>
              <a:rPr lang="en-US" altLang="zh-CN" dirty="0"/>
              <a:t>“</a:t>
            </a:r>
            <a:r>
              <a:rPr lang="zh-CN" altLang="en-US" dirty="0"/>
              <a:t>最终</a:t>
            </a:r>
            <a:r>
              <a:rPr lang="en-US" altLang="zh-CN" dirty="0"/>
              <a:t>” </a:t>
            </a:r>
            <a:r>
              <a:rPr lang="zh-CN" altLang="en-US" dirty="0"/>
              <a:t>达到一个读一致的系统状态</a:t>
            </a:r>
            <a:r>
              <a:rPr lang="en-US" altLang="zh-CN" dirty="0"/>
              <a:t>.</a:t>
            </a:r>
          </a:p>
          <a:p>
            <a:pPr lvl="1"/>
            <a:r>
              <a:rPr lang="zh-CN" altLang="en-US" dirty="0"/>
              <a:t>此时称作该系统 </a:t>
            </a:r>
            <a:r>
              <a:rPr lang="en-US" altLang="zh-CN" dirty="0"/>
              <a:t>“</a:t>
            </a:r>
            <a:r>
              <a:rPr lang="zh-CN" altLang="en-US" dirty="0"/>
              <a:t>收敛</a:t>
            </a:r>
            <a:r>
              <a:rPr lang="en-US" altLang="zh-CN" dirty="0"/>
              <a:t>”.</a:t>
            </a:r>
          </a:p>
          <a:p>
            <a:pPr lvl="1"/>
            <a:endParaRPr lang="en-US" altLang="zh-CN" dirty="0"/>
          </a:p>
          <a:p>
            <a:r>
              <a:rPr lang="zh-CN" altLang="en-US" dirty="0"/>
              <a:t>单机上 </a:t>
            </a:r>
            <a:r>
              <a:rPr lang="en-US" altLang="zh-CN" dirty="0"/>
              <a:t>Linux </a:t>
            </a:r>
            <a:r>
              <a:rPr lang="zh-CN" altLang="en-US" dirty="0"/>
              <a:t>文件系统操作的一致性被期望介于二者之间</a:t>
            </a:r>
            <a:r>
              <a:rPr lang="en-US" altLang="zh-CN" dirty="0"/>
              <a:t>: </a:t>
            </a:r>
            <a:r>
              <a:rPr lang="zh-CN" altLang="en-US" dirty="0"/>
              <a:t>顺序一致性 </a:t>
            </a:r>
            <a:r>
              <a:rPr lang="en-US" altLang="zh-CN" dirty="0"/>
              <a:t>Sequential Consistency</a:t>
            </a:r>
            <a:r>
              <a:rPr lang="en-US" altLang="zh-CN" baseline="30000" dirty="0"/>
              <a:t>[1]</a:t>
            </a:r>
            <a:r>
              <a:rPr lang="en-US" altLang="zh-CN" dirty="0"/>
              <a:t>.</a:t>
            </a:r>
          </a:p>
          <a:p>
            <a:pPr lvl="1"/>
            <a:r>
              <a:rPr lang="zh-CN" altLang="en-US" dirty="0"/>
              <a:t>写顺序对所有观测者一致</a:t>
            </a:r>
            <a:r>
              <a:rPr lang="en-US" altLang="zh-CN" dirty="0"/>
              <a:t>, </a:t>
            </a:r>
            <a:r>
              <a:rPr lang="zh-CN" altLang="en-US" dirty="0"/>
              <a:t>所有读得到该顺序下的某个结果</a:t>
            </a:r>
            <a:r>
              <a:rPr lang="en-US" altLang="zh-CN" dirty="0"/>
              <a:t>.</a:t>
            </a:r>
          </a:p>
          <a:p>
            <a:pPr lvl="1"/>
            <a:r>
              <a:rPr lang="zh-CN" altLang="en-US" dirty="0"/>
              <a:t>写操作是原子的</a:t>
            </a:r>
            <a:r>
              <a:rPr lang="en-US" altLang="zh-CN" dirty="0"/>
              <a:t>.</a:t>
            </a:r>
          </a:p>
          <a:p>
            <a:pPr lvl="1"/>
            <a:r>
              <a:rPr lang="zh-CN" altLang="en-US" dirty="0"/>
              <a:t>在 </a:t>
            </a:r>
            <a:r>
              <a:rPr lang="en-US" altLang="zh-CN" dirty="0"/>
              <a:t>Linux </a:t>
            </a:r>
            <a:r>
              <a:rPr lang="zh-CN" altLang="en-US" dirty="0"/>
              <a:t>上可能需要 </a:t>
            </a:r>
            <a:r>
              <a:rPr lang="en-US" altLang="zh-CN" dirty="0">
                <a:latin typeface="Consolas" panose="020B0609020204030204" pitchFamily="49" charset="0"/>
              </a:rPr>
              <a:t>O_DSYNC</a:t>
            </a:r>
            <a:r>
              <a:rPr lang="en-US" altLang="zh-CN" dirty="0"/>
              <a:t> &amp;</a:t>
            </a:r>
            <a:r>
              <a:rPr lang="zh-CN" altLang="en-US" dirty="0"/>
              <a:t> </a:t>
            </a:r>
            <a:r>
              <a:rPr lang="en-US" altLang="zh-CN" dirty="0">
                <a:latin typeface="Consolas" panose="020B0609020204030204" pitchFamily="49" charset="0"/>
              </a:rPr>
              <a:t>O_RSYNC</a:t>
            </a:r>
            <a:r>
              <a:rPr lang="en-US" altLang="zh-CN" dirty="0"/>
              <a:t>.</a:t>
            </a:r>
          </a:p>
          <a:p>
            <a:pPr lvl="1"/>
            <a:endParaRPr lang="en-US" altLang="zh-CN" dirty="0"/>
          </a:p>
          <a:p>
            <a:pPr lvl="1"/>
            <a:endParaRPr lang="zh-CN" altLang="en-US" dirty="0"/>
          </a:p>
        </p:txBody>
      </p:sp>
      <p:sp>
        <p:nvSpPr>
          <p:cNvPr id="3" name="标题 2">
            <a:extLst>
              <a:ext uri="{FF2B5EF4-FFF2-40B4-BE49-F238E27FC236}">
                <a16:creationId xmlns:a16="http://schemas.microsoft.com/office/drawing/2014/main" id="{5CB3CD4D-6E6F-24AB-03EB-ACCFE2D065FE}"/>
              </a:ext>
            </a:extLst>
          </p:cNvPr>
          <p:cNvSpPr>
            <a:spLocks noGrp="1"/>
          </p:cNvSpPr>
          <p:nvPr>
            <p:ph type="title"/>
          </p:nvPr>
        </p:nvSpPr>
        <p:spPr/>
        <p:txBody>
          <a:bodyPr/>
          <a:lstStyle/>
          <a:p>
            <a:r>
              <a:rPr lang="zh-CN" altLang="en-US" dirty="0"/>
              <a:t>核心问题</a:t>
            </a:r>
            <a:r>
              <a:rPr lang="en-US" altLang="zh-CN" dirty="0"/>
              <a:t>: </a:t>
            </a:r>
            <a:r>
              <a:rPr lang="zh-CN" altLang="en-US" dirty="0"/>
              <a:t>分布式存储系统中的一致性</a:t>
            </a:r>
          </a:p>
        </p:txBody>
      </p:sp>
      <p:sp>
        <p:nvSpPr>
          <p:cNvPr id="4" name="页脚占位符 3">
            <a:extLst>
              <a:ext uri="{FF2B5EF4-FFF2-40B4-BE49-F238E27FC236}">
                <a16:creationId xmlns:a16="http://schemas.microsoft.com/office/drawing/2014/main" id="{C551B5FE-98C1-E4E6-1B05-2448D309B4C8}"/>
              </a:ext>
            </a:extLst>
          </p:cNvPr>
          <p:cNvSpPr>
            <a:spLocks noGrp="1"/>
          </p:cNvSpPr>
          <p:nvPr>
            <p:ph type="ftr" sz="quarter" idx="11"/>
          </p:nvPr>
        </p:nvSpPr>
        <p:spPr>
          <a:xfrm>
            <a:off x="837235" y="6321223"/>
            <a:ext cx="6581641" cy="360799"/>
          </a:xfrm>
        </p:spPr>
        <p:txBody>
          <a:bodyPr/>
          <a:lstStyle/>
          <a:p>
            <a:r>
              <a:rPr kumimoji="1" lang="en-US" altLang="zh-CN" cap="none" dirty="0"/>
              <a:t>[1]: https://pubs.opengroup.org/onlinepubs/9699919799/functions/v2_chap02.html#tag_15_09_07</a:t>
            </a:r>
            <a:endParaRPr kumimoji="1" lang="zh-CN" altLang="en-US" cap="none" dirty="0"/>
          </a:p>
        </p:txBody>
      </p:sp>
    </p:spTree>
    <p:extLst>
      <p:ext uri="{BB962C8B-B14F-4D97-AF65-F5344CB8AC3E}">
        <p14:creationId xmlns:p14="http://schemas.microsoft.com/office/powerpoint/2010/main" val="2051351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示&#10;&#10;描述已自动生成">
            <a:extLst>
              <a:ext uri="{FF2B5EF4-FFF2-40B4-BE49-F238E27FC236}">
                <a16:creationId xmlns:a16="http://schemas.microsoft.com/office/drawing/2014/main" id="{E08170E8-BFD1-3FEB-DE22-A8D4660DDAF0}"/>
              </a:ext>
            </a:extLst>
          </p:cNvPr>
          <p:cNvPicPr>
            <a:picLocks noChangeAspect="1"/>
          </p:cNvPicPr>
          <p:nvPr/>
        </p:nvPicPr>
        <p:blipFill rotWithShape="1">
          <a:blip r:embed="rId2"/>
          <a:srcRect l="9097" r="10202"/>
          <a:stretch/>
        </p:blipFill>
        <p:spPr>
          <a:xfrm>
            <a:off x="6842760" y="2490170"/>
            <a:ext cx="5349240" cy="3529789"/>
          </a:xfrm>
          <a:prstGeom prst="rect">
            <a:avLst/>
          </a:prstGeom>
        </p:spPr>
      </p:pic>
      <p:sp>
        <p:nvSpPr>
          <p:cNvPr id="2" name="文本占位符 1">
            <a:extLst>
              <a:ext uri="{FF2B5EF4-FFF2-40B4-BE49-F238E27FC236}">
                <a16:creationId xmlns:a16="http://schemas.microsoft.com/office/drawing/2014/main" id="{8429FFE5-94EB-20A4-D242-C79534E43148}"/>
              </a:ext>
            </a:extLst>
          </p:cNvPr>
          <p:cNvSpPr>
            <a:spLocks noGrp="1"/>
          </p:cNvSpPr>
          <p:nvPr>
            <p:ph type="body" idx="1"/>
          </p:nvPr>
        </p:nvSpPr>
        <p:spPr>
          <a:xfrm>
            <a:off x="838200" y="1825625"/>
            <a:ext cx="6004560" cy="4430396"/>
          </a:xfrm>
        </p:spPr>
        <p:txBody>
          <a:bodyPr>
            <a:normAutofit lnSpcReduction="10000"/>
          </a:bodyPr>
          <a:lstStyle/>
          <a:p>
            <a:pPr marL="363220" indent="-285750" defTabSz="914400">
              <a:lnSpc>
                <a:spcPct val="110000"/>
              </a:lnSpc>
            </a:pPr>
            <a:r>
              <a:rPr lang="en-US" altLang="zh-CN" dirty="0">
                <a:solidFill>
                  <a:schemeClr val="tx1"/>
                </a:solidFill>
              </a:rPr>
              <a:t>client </a:t>
            </a:r>
            <a:r>
              <a:rPr lang="zh-CN" altLang="en-US" dirty="0">
                <a:solidFill>
                  <a:schemeClr val="tx1"/>
                </a:solidFill>
              </a:rPr>
              <a:t>运行在 </a:t>
            </a:r>
            <a:r>
              <a:rPr lang="en-US" altLang="zh-CN" dirty="0" err="1">
                <a:solidFill>
                  <a:schemeClr val="tx1"/>
                </a:solidFill>
              </a:rPr>
              <a:t>ArceOS</a:t>
            </a:r>
            <a:r>
              <a:rPr lang="en-US" altLang="zh-CN" dirty="0">
                <a:solidFill>
                  <a:schemeClr val="tx1"/>
                </a:solidFill>
              </a:rPr>
              <a:t> </a:t>
            </a:r>
            <a:r>
              <a:rPr lang="zh-CN" altLang="en-US" dirty="0">
                <a:solidFill>
                  <a:schemeClr val="tx1"/>
                </a:solidFill>
              </a:rPr>
              <a:t>的 </a:t>
            </a:r>
            <a:r>
              <a:rPr lang="en-US" altLang="zh-CN" dirty="0">
                <a:solidFill>
                  <a:schemeClr val="tx1"/>
                </a:solidFill>
              </a:rPr>
              <a:t>VFS </a:t>
            </a:r>
            <a:r>
              <a:rPr lang="zh-CN" altLang="en-US" dirty="0">
                <a:solidFill>
                  <a:schemeClr val="tx1"/>
                </a:solidFill>
              </a:rPr>
              <a:t>层</a:t>
            </a:r>
            <a:r>
              <a:rPr lang="en-US" altLang="zh-CN" dirty="0">
                <a:solidFill>
                  <a:schemeClr val="tx1"/>
                </a:solidFill>
              </a:rPr>
              <a:t>, </a:t>
            </a:r>
            <a:r>
              <a:rPr lang="zh-CN" altLang="en-US" dirty="0">
                <a:solidFill>
                  <a:schemeClr val="tx1"/>
                </a:solidFill>
              </a:rPr>
              <a:t>通过 </a:t>
            </a:r>
            <a:r>
              <a:rPr lang="en-US" altLang="zh-CN" dirty="0">
                <a:solidFill>
                  <a:schemeClr val="tx1"/>
                </a:solidFill>
              </a:rPr>
              <a:t>mount </a:t>
            </a:r>
            <a:r>
              <a:rPr lang="zh-CN" altLang="en-US" dirty="0">
                <a:solidFill>
                  <a:schemeClr val="tx1"/>
                </a:solidFill>
              </a:rPr>
              <a:t>建立 </a:t>
            </a:r>
            <a:r>
              <a:rPr lang="en-US" altLang="zh-CN" dirty="0">
                <a:solidFill>
                  <a:schemeClr val="tx1"/>
                </a:solidFill>
              </a:rPr>
              <a:t>client </a:t>
            </a:r>
            <a:r>
              <a:rPr lang="zh-CN" altLang="en-US" dirty="0">
                <a:solidFill>
                  <a:schemeClr val="tx1"/>
                </a:solidFill>
              </a:rPr>
              <a:t>并连接至数据节点</a:t>
            </a:r>
            <a:r>
              <a:rPr lang="en-US" altLang="zh-CN" dirty="0">
                <a:solidFill>
                  <a:schemeClr val="tx1"/>
                </a:solidFill>
              </a:rPr>
              <a:t> (</a:t>
            </a:r>
            <a:r>
              <a:rPr lang="zh-CN" altLang="en-US" dirty="0">
                <a:solidFill>
                  <a:schemeClr val="tx1"/>
                </a:solidFill>
              </a:rPr>
              <a:t>称作 </a:t>
            </a:r>
            <a:r>
              <a:rPr lang="en-US" altLang="zh-CN" dirty="0">
                <a:solidFill>
                  <a:schemeClr val="tx1"/>
                </a:solidFill>
              </a:rPr>
              <a:t>node).</a:t>
            </a:r>
          </a:p>
          <a:p>
            <a:pPr marL="363220" indent="-285750" defTabSz="914400">
              <a:lnSpc>
                <a:spcPct val="110000"/>
              </a:lnSpc>
            </a:pPr>
            <a:r>
              <a:rPr lang="en-US" altLang="zh-CN" dirty="0">
                <a:solidFill>
                  <a:schemeClr val="tx1"/>
                </a:solidFill>
              </a:rPr>
              <a:t>node </a:t>
            </a:r>
            <a:r>
              <a:rPr lang="zh-CN" altLang="en-US" dirty="0">
                <a:solidFill>
                  <a:schemeClr val="tx1"/>
                </a:solidFill>
              </a:rPr>
              <a:t>存储数据内容与文件索引</a:t>
            </a:r>
            <a:r>
              <a:rPr lang="en-US" altLang="zh-CN" dirty="0">
                <a:solidFill>
                  <a:schemeClr val="tx1"/>
                </a:solidFill>
              </a:rPr>
              <a:t>, </a:t>
            </a:r>
            <a:r>
              <a:rPr lang="zh-CN" altLang="en-US" dirty="0">
                <a:solidFill>
                  <a:schemeClr val="tx1"/>
                </a:solidFill>
              </a:rPr>
              <a:t>一个新 </a:t>
            </a:r>
            <a:r>
              <a:rPr lang="en-US" altLang="zh-CN" dirty="0">
                <a:solidFill>
                  <a:schemeClr val="tx1"/>
                </a:solidFill>
              </a:rPr>
              <a:t>node </a:t>
            </a:r>
            <a:r>
              <a:rPr lang="zh-CN" altLang="en-US" dirty="0">
                <a:solidFill>
                  <a:schemeClr val="tx1"/>
                </a:solidFill>
              </a:rPr>
              <a:t>可以随时加入一群已有 </a:t>
            </a:r>
            <a:r>
              <a:rPr lang="en-US" altLang="zh-CN" dirty="0">
                <a:solidFill>
                  <a:schemeClr val="tx1"/>
                </a:solidFill>
              </a:rPr>
              <a:t>node </a:t>
            </a:r>
            <a:r>
              <a:rPr lang="zh-CN" altLang="en-US" dirty="0">
                <a:solidFill>
                  <a:schemeClr val="tx1"/>
                </a:solidFill>
              </a:rPr>
              <a:t>构成的分布式集群</a:t>
            </a:r>
            <a:r>
              <a:rPr lang="en-US" altLang="zh-CN" dirty="0">
                <a:solidFill>
                  <a:schemeClr val="tx1"/>
                </a:solidFill>
              </a:rPr>
              <a:t>.</a:t>
            </a:r>
          </a:p>
          <a:p>
            <a:pPr marL="363220" indent="-285750" defTabSz="914400">
              <a:lnSpc>
                <a:spcPct val="110000"/>
              </a:lnSpc>
            </a:pPr>
            <a:r>
              <a:rPr lang="zh-CN" altLang="en-US" dirty="0">
                <a:solidFill>
                  <a:schemeClr val="tx1"/>
                </a:solidFill>
              </a:rPr>
              <a:t>一个 </a:t>
            </a:r>
            <a:r>
              <a:rPr lang="en-US" altLang="zh-CN" dirty="0">
                <a:solidFill>
                  <a:schemeClr val="tx1"/>
                </a:solidFill>
              </a:rPr>
              <a:t>node </a:t>
            </a:r>
            <a:r>
              <a:rPr lang="zh-CN" altLang="en-US" dirty="0">
                <a:solidFill>
                  <a:schemeClr val="tx1"/>
                </a:solidFill>
              </a:rPr>
              <a:t>能同时建立多个和 </a:t>
            </a:r>
            <a:r>
              <a:rPr lang="en-US" altLang="zh-CN" dirty="0">
                <a:solidFill>
                  <a:schemeClr val="tx1"/>
                </a:solidFill>
              </a:rPr>
              <a:t>client </a:t>
            </a:r>
            <a:r>
              <a:rPr lang="zh-CN" altLang="en-US" dirty="0">
                <a:solidFill>
                  <a:schemeClr val="tx1"/>
                </a:solidFill>
              </a:rPr>
              <a:t>的连接并处理来自多个 </a:t>
            </a:r>
            <a:r>
              <a:rPr lang="en-US" altLang="zh-CN" dirty="0">
                <a:solidFill>
                  <a:schemeClr val="tx1"/>
                </a:solidFill>
              </a:rPr>
              <a:t>client </a:t>
            </a:r>
            <a:r>
              <a:rPr lang="zh-CN" altLang="en-US" dirty="0">
                <a:solidFill>
                  <a:schemeClr val="tx1"/>
                </a:solidFill>
              </a:rPr>
              <a:t>的请求</a:t>
            </a:r>
            <a:r>
              <a:rPr lang="en-US" altLang="zh-CN" dirty="0">
                <a:solidFill>
                  <a:schemeClr val="tx1"/>
                </a:solidFill>
              </a:rPr>
              <a:t>.</a:t>
            </a:r>
          </a:p>
          <a:p>
            <a:pPr marL="363220" indent="-285750" defTabSz="914400">
              <a:lnSpc>
                <a:spcPct val="110000"/>
              </a:lnSpc>
            </a:pPr>
            <a:endParaRPr lang="en-US" altLang="zh-CN" dirty="0">
              <a:solidFill>
                <a:schemeClr val="tx1"/>
              </a:solidFill>
            </a:endParaRPr>
          </a:p>
          <a:p>
            <a:pPr marL="363220" indent="-285750" defTabSz="914400">
              <a:lnSpc>
                <a:spcPct val="110000"/>
              </a:lnSpc>
            </a:pPr>
            <a:r>
              <a:rPr lang="en-US" altLang="zh-CN" dirty="0">
                <a:solidFill>
                  <a:schemeClr val="tx1"/>
                </a:solidFill>
              </a:rPr>
              <a:t>client </a:t>
            </a:r>
            <a:r>
              <a:rPr lang="zh-CN" altLang="en-US" dirty="0">
                <a:solidFill>
                  <a:schemeClr val="tx1"/>
                </a:solidFill>
              </a:rPr>
              <a:t>无状态</a:t>
            </a:r>
            <a:r>
              <a:rPr lang="en-US" altLang="zh-CN" dirty="0">
                <a:solidFill>
                  <a:schemeClr val="tx1"/>
                </a:solidFill>
              </a:rPr>
              <a:t>, </a:t>
            </a:r>
            <a:r>
              <a:rPr lang="zh-CN" altLang="en-US" dirty="0">
                <a:solidFill>
                  <a:schemeClr val="tx1"/>
                </a:solidFill>
              </a:rPr>
              <a:t>允许在 </a:t>
            </a:r>
            <a:r>
              <a:rPr lang="en-US" altLang="zh-CN" dirty="0" err="1">
                <a:solidFill>
                  <a:schemeClr val="tx1"/>
                </a:solidFill>
              </a:rPr>
              <a:t>ArceOS</a:t>
            </a:r>
            <a:r>
              <a:rPr lang="en-US" altLang="zh-CN" dirty="0">
                <a:solidFill>
                  <a:schemeClr val="tx1"/>
                </a:solidFill>
              </a:rPr>
              <a:t> </a:t>
            </a:r>
            <a:r>
              <a:rPr lang="zh-CN" altLang="en-US" dirty="0">
                <a:solidFill>
                  <a:schemeClr val="tx1"/>
                </a:solidFill>
              </a:rPr>
              <a:t>中自由地 </a:t>
            </a:r>
            <a:r>
              <a:rPr lang="en-US" altLang="zh-CN" dirty="0">
                <a:solidFill>
                  <a:schemeClr val="tx1"/>
                </a:solidFill>
              </a:rPr>
              <a:t>mount/</a:t>
            </a:r>
            <a:r>
              <a:rPr lang="en-US" altLang="zh-CN" dirty="0" err="1">
                <a:solidFill>
                  <a:schemeClr val="tx1"/>
                </a:solidFill>
              </a:rPr>
              <a:t>umount</a:t>
            </a:r>
            <a:r>
              <a:rPr lang="en-US" altLang="zh-CN" dirty="0">
                <a:solidFill>
                  <a:schemeClr val="tx1"/>
                </a:solidFill>
              </a:rPr>
              <a:t> </a:t>
            </a:r>
            <a:r>
              <a:rPr lang="zh-CN" altLang="en-US" dirty="0">
                <a:solidFill>
                  <a:schemeClr val="tx1"/>
                </a:solidFill>
              </a:rPr>
              <a:t>一个 </a:t>
            </a:r>
            <a:r>
              <a:rPr lang="en-US" altLang="zh-CN" dirty="0">
                <a:solidFill>
                  <a:schemeClr val="tx1"/>
                </a:solidFill>
              </a:rPr>
              <a:t>client.</a:t>
            </a:r>
          </a:p>
          <a:p>
            <a:pPr marL="363220" indent="-285750" defTabSz="914400">
              <a:lnSpc>
                <a:spcPct val="110000"/>
              </a:lnSpc>
            </a:pPr>
            <a:r>
              <a:rPr lang="en-US" altLang="zh-CN" dirty="0">
                <a:solidFill>
                  <a:schemeClr val="tx1"/>
                </a:solidFill>
              </a:rPr>
              <a:t>node </a:t>
            </a:r>
            <a:r>
              <a:rPr lang="zh-CN" altLang="en-US" dirty="0">
                <a:solidFill>
                  <a:schemeClr val="tx1"/>
                </a:solidFill>
              </a:rPr>
              <a:t>可作为一个应用在某个 </a:t>
            </a:r>
            <a:r>
              <a:rPr lang="en-US" altLang="zh-CN" dirty="0">
                <a:solidFill>
                  <a:schemeClr val="tx1"/>
                </a:solidFill>
              </a:rPr>
              <a:t>host </a:t>
            </a:r>
            <a:r>
              <a:rPr lang="zh-CN" altLang="en-US" dirty="0">
                <a:solidFill>
                  <a:schemeClr val="tx1"/>
                </a:solidFill>
              </a:rPr>
              <a:t>上运行</a:t>
            </a:r>
            <a:r>
              <a:rPr lang="en-US" altLang="zh-CN" dirty="0">
                <a:solidFill>
                  <a:schemeClr val="tx1"/>
                </a:solidFill>
              </a:rPr>
              <a:t>, </a:t>
            </a:r>
            <a:r>
              <a:rPr lang="zh-CN" altLang="en-US" dirty="0">
                <a:solidFill>
                  <a:schemeClr val="tx1"/>
                </a:solidFill>
              </a:rPr>
              <a:t>目前支持 </a:t>
            </a:r>
            <a:r>
              <a:rPr lang="en-US" altLang="zh-CN" dirty="0">
                <a:solidFill>
                  <a:schemeClr val="tx1"/>
                </a:solidFill>
              </a:rPr>
              <a:t>host </a:t>
            </a:r>
            <a:r>
              <a:rPr lang="zh-CN" altLang="en-US" dirty="0">
                <a:solidFill>
                  <a:schemeClr val="tx1"/>
                </a:solidFill>
              </a:rPr>
              <a:t>为</a:t>
            </a:r>
            <a:r>
              <a:rPr lang="en-US" altLang="zh-CN" dirty="0" err="1">
                <a:solidFill>
                  <a:schemeClr val="tx1"/>
                </a:solidFill>
              </a:rPr>
              <a:t>ArceOS</a:t>
            </a:r>
            <a:r>
              <a:rPr lang="en-US" altLang="zh-CN" dirty="0">
                <a:solidFill>
                  <a:schemeClr val="tx1"/>
                </a:solidFill>
              </a:rPr>
              <a:t>/Linux, </a:t>
            </a:r>
            <a:r>
              <a:rPr lang="zh-CN" altLang="en-US" dirty="0">
                <a:solidFill>
                  <a:schemeClr val="tx1"/>
                </a:solidFill>
              </a:rPr>
              <a:t>通过类似 </a:t>
            </a:r>
            <a:r>
              <a:rPr lang="en-US" altLang="zh-CN" dirty="0">
                <a:solidFill>
                  <a:schemeClr val="tx1"/>
                </a:solidFill>
              </a:rPr>
              <a:t>Docker </a:t>
            </a:r>
            <a:r>
              <a:rPr lang="zh-CN" altLang="en-US" dirty="0">
                <a:solidFill>
                  <a:schemeClr val="tx1"/>
                </a:solidFill>
              </a:rPr>
              <a:t>中 </a:t>
            </a:r>
            <a:r>
              <a:rPr lang="en-US" altLang="zh-CN" dirty="0">
                <a:solidFill>
                  <a:schemeClr val="tx1"/>
                </a:solidFill>
              </a:rPr>
              <a:t>bind mount </a:t>
            </a:r>
            <a:r>
              <a:rPr lang="zh-CN" altLang="en-US" dirty="0">
                <a:solidFill>
                  <a:schemeClr val="tx1"/>
                </a:solidFill>
              </a:rPr>
              <a:t>的方式实现存储</a:t>
            </a:r>
            <a:r>
              <a:rPr lang="en-US" altLang="zh-CN" dirty="0">
                <a:solidFill>
                  <a:schemeClr val="tx1"/>
                </a:solidFill>
              </a:rPr>
              <a:t>.</a:t>
            </a:r>
          </a:p>
          <a:p>
            <a:pPr>
              <a:lnSpc>
                <a:spcPct val="110000"/>
              </a:lnSpc>
            </a:pPr>
            <a:endParaRPr lang="zh-CN" altLang="en-US" dirty="0"/>
          </a:p>
        </p:txBody>
      </p:sp>
      <p:sp>
        <p:nvSpPr>
          <p:cNvPr id="3" name="标题 2">
            <a:extLst>
              <a:ext uri="{FF2B5EF4-FFF2-40B4-BE49-F238E27FC236}">
                <a16:creationId xmlns:a16="http://schemas.microsoft.com/office/drawing/2014/main" id="{49A6E1F3-C0FD-CD51-3AF4-C5C7160A16BA}"/>
              </a:ext>
            </a:extLst>
          </p:cNvPr>
          <p:cNvSpPr>
            <a:spLocks noGrp="1"/>
          </p:cNvSpPr>
          <p:nvPr>
            <p:ph type="title"/>
          </p:nvPr>
        </p:nvSpPr>
        <p:spPr/>
        <p:txBody>
          <a:bodyPr/>
          <a:lstStyle/>
          <a:p>
            <a:r>
              <a:rPr lang="en-US" altLang="zh-CN" dirty="0"/>
              <a:t>DFS </a:t>
            </a:r>
            <a:r>
              <a:rPr lang="zh-CN" altLang="en-US" dirty="0"/>
              <a:t>的架构设计</a:t>
            </a:r>
          </a:p>
        </p:txBody>
      </p:sp>
    </p:spTree>
    <p:extLst>
      <p:ext uri="{BB962C8B-B14F-4D97-AF65-F5344CB8AC3E}">
        <p14:creationId xmlns:p14="http://schemas.microsoft.com/office/powerpoint/2010/main" val="918637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D6472B3-D455-F5AC-1BEA-E4E1BA0F8BFA}"/>
              </a:ext>
            </a:extLst>
          </p:cNvPr>
          <p:cNvSpPr>
            <a:spLocks noGrp="1"/>
          </p:cNvSpPr>
          <p:nvPr>
            <p:ph type="body" idx="1"/>
          </p:nvPr>
        </p:nvSpPr>
        <p:spPr/>
        <p:txBody>
          <a:bodyPr/>
          <a:lstStyle/>
          <a:p>
            <a:r>
              <a:rPr lang="zh-CN" altLang="en-US" dirty="0"/>
              <a:t>实现并发支持</a:t>
            </a:r>
            <a:r>
              <a:rPr lang="en-US" altLang="zh-CN" dirty="0"/>
              <a:t>: </a:t>
            </a:r>
            <a:r>
              <a:rPr lang="zh-CN" altLang="en-US" dirty="0"/>
              <a:t>不同 </a:t>
            </a:r>
            <a:r>
              <a:rPr lang="en-US" altLang="zh-CN" dirty="0"/>
              <a:t>client </a:t>
            </a:r>
            <a:r>
              <a:rPr lang="zh-CN" altLang="en-US" dirty="0"/>
              <a:t>上的读</a:t>
            </a:r>
            <a:r>
              <a:rPr lang="en-US" altLang="zh-CN" dirty="0"/>
              <a:t>/</a:t>
            </a:r>
            <a:r>
              <a:rPr lang="zh-CN" altLang="en-US" dirty="0"/>
              <a:t>写不应总是相互阻塞</a:t>
            </a:r>
            <a:r>
              <a:rPr lang="en-US" altLang="zh-CN" dirty="0"/>
              <a:t>.</a:t>
            </a:r>
          </a:p>
          <a:p>
            <a:r>
              <a:rPr lang="zh-CN" altLang="en-US" dirty="0"/>
              <a:t>实现基本的分区容灾</a:t>
            </a:r>
            <a:r>
              <a:rPr lang="en-US" altLang="zh-CN" dirty="0"/>
              <a:t>: </a:t>
            </a:r>
            <a:r>
              <a:rPr lang="zh-CN" altLang="en-US" dirty="0"/>
              <a:t>某个数据节点失效不会造成整个系统失效</a:t>
            </a:r>
            <a:r>
              <a:rPr lang="en-US" altLang="zh-CN" dirty="0"/>
              <a:t>, </a:t>
            </a:r>
            <a:r>
              <a:rPr lang="zh-CN" altLang="en-US" dirty="0"/>
              <a:t>但可能造成部分数据不可用</a:t>
            </a:r>
            <a:r>
              <a:rPr lang="en-US" altLang="zh-CN" dirty="0"/>
              <a:t>.</a:t>
            </a:r>
          </a:p>
          <a:p>
            <a:r>
              <a:rPr lang="zh-CN" altLang="en-US" dirty="0"/>
              <a:t>实现类 </a:t>
            </a:r>
            <a:r>
              <a:rPr lang="en-US" altLang="zh-CN" dirty="0"/>
              <a:t>Linux File IO </a:t>
            </a:r>
            <a:r>
              <a:rPr lang="zh-CN" altLang="en-US" dirty="0"/>
              <a:t>的顺序一致性</a:t>
            </a:r>
            <a:r>
              <a:rPr lang="en-US" altLang="zh-CN" dirty="0"/>
              <a:t>.</a:t>
            </a:r>
          </a:p>
          <a:p>
            <a:endParaRPr lang="en-US" altLang="zh-CN" dirty="0"/>
          </a:p>
          <a:p>
            <a:r>
              <a:rPr lang="zh-CN" altLang="en-US" dirty="0"/>
              <a:t>一致性考虑</a:t>
            </a:r>
            <a:r>
              <a:rPr lang="en-US" altLang="zh-CN" dirty="0"/>
              <a:t>: client </a:t>
            </a:r>
            <a:r>
              <a:rPr lang="zh-CN" altLang="en-US" dirty="0"/>
              <a:t>和别的文件系统一样运行在 </a:t>
            </a:r>
            <a:r>
              <a:rPr lang="en-US" altLang="zh-CN" dirty="0" err="1"/>
              <a:t>ArceOS</a:t>
            </a:r>
            <a:r>
              <a:rPr lang="en-US" altLang="zh-CN" dirty="0"/>
              <a:t> </a:t>
            </a:r>
            <a:r>
              <a:rPr lang="zh-CN" altLang="en-US" dirty="0"/>
              <a:t>的 </a:t>
            </a:r>
            <a:r>
              <a:rPr lang="en-US" altLang="zh-CN" dirty="0"/>
              <a:t>VFS </a:t>
            </a:r>
            <a:r>
              <a:rPr lang="zh-CN" altLang="en-US" dirty="0"/>
              <a:t>层</a:t>
            </a:r>
            <a:r>
              <a:rPr lang="en-US" altLang="zh-CN" dirty="0"/>
              <a:t>, </a:t>
            </a:r>
            <a:r>
              <a:rPr lang="zh-CN" altLang="en-US" dirty="0"/>
              <a:t>上层应用对于它操作的是哪个 </a:t>
            </a:r>
            <a:r>
              <a:rPr lang="en-US" altLang="zh-CN" dirty="0"/>
              <a:t>mount </a:t>
            </a:r>
            <a:r>
              <a:rPr lang="zh-CN" altLang="en-US" dirty="0"/>
              <a:t>中的文件不应有太多感知</a:t>
            </a:r>
            <a:r>
              <a:rPr lang="en-US" altLang="zh-CN" dirty="0"/>
              <a:t>, </a:t>
            </a:r>
            <a:r>
              <a:rPr lang="zh-CN" altLang="en-US" dirty="0"/>
              <a:t>故应当保证至少和一般文件操作相同的一致性</a:t>
            </a:r>
            <a:r>
              <a:rPr lang="en-US" altLang="zh-CN" dirty="0"/>
              <a:t>, </a:t>
            </a:r>
            <a:r>
              <a:rPr lang="zh-CN" altLang="en-US" dirty="0"/>
              <a:t>刻板印象里也即顺序一致性</a:t>
            </a:r>
            <a:r>
              <a:rPr lang="en-US" altLang="zh-CN" dirty="0"/>
              <a:t>.</a:t>
            </a:r>
            <a:endParaRPr lang="zh-CN" altLang="en-US" dirty="0"/>
          </a:p>
        </p:txBody>
      </p:sp>
      <p:sp>
        <p:nvSpPr>
          <p:cNvPr id="3" name="标题 2">
            <a:extLst>
              <a:ext uri="{FF2B5EF4-FFF2-40B4-BE49-F238E27FC236}">
                <a16:creationId xmlns:a16="http://schemas.microsoft.com/office/drawing/2014/main" id="{B0A1FFCA-5AAD-B7A1-C3F4-26A595F93178}"/>
              </a:ext>
            </a:extLst>
          </p:cNvPr>
          <p:cNvSpPr>
            <a:spLocks noGrp="1"/>
          </p:cNvSpPr>
          <p:nvPr>
            <p:ph type="title"/>
          </p:nvPr>
        </p:nvSpPr>
        <p:spPr/>
        <p:txBody>
          <a:bodyPr/>
          <a:lstStyle/>
          <a:p>
            <a:r>
              <a:rPr lang="en-US" altLang="zh-CN" dirty="0"/>
              <a:t>DFS </a:t>
            </a:r>
            <a:r>
              <a:rPr lang="zh-CN" altLang="en-US" dirty="0"/>
              <a:t>的设计目标</a:t>
            </a:r>
          </a:p>
        </p:txBody>
      </p:sp>
    </p:spTree>
    <p:extLst>
      <p:ext uri="{BB962C8B-B14F-4D97-AF65-F5344CB8AC3E}">
        <p14:creationId xmlns:p14="http://schemas.microsoft.com/office/powerpoint/2010/main" val="3390939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5093D2C-CF2A-CB16-338C-4E53E9F7C1E3}"/>
              </a:ext>
            </a:extLst>
          </p:cNvPr>
          <p:cNvSpPr>
            <a:spLocks noGrp="1"/>
          </p:cNvSpPr>
          <p:nvPr>
            <p:ph type="body" idx="1"/>
          </p:nvPr>
        </p:nvSpPr>
        <p:spPr>
          <a:xfrm>
            <a:off x="838200" y="1825624"/>
            <a:ext cx="10515600" cy="4506596"/>
          </a:xfrm>
        </p:spPr>
        <p:txBody>
          <a:bodyPr>
            <a:normAutofit/>
          </a:bodyPr>
          <a:lstStyle/>
          <a:p>
            <a:r>
              <a:rPr lang="zh-CN" altLang="en-US" dirty="0"/>
              <a:t>新 </a:t>
            </a:r>
            <a:r>
              <a:rPr lang="en-US" altLang="zh-CN" dirty="0"/>
              <a:t>node </a:t>
            </a:r>
            <a:r>
              <a:rPr lang="zh-CN" altLang="en-US" dirty="0"/>
              <a:t>加入集群时</a:t>
            </a:r>
            <a:r>
              <a:rPr lang="en-US" altLang="zh-CN" dirty="0"/>
              <a:t>, </a:t>
            </a:r>
            <a:r>
              <a:rPr lang="zh-CN" altLang="en-US" dirty="0"/>
              <a:t>会与已经存在的 </a:t>
            </a:r>
            <a:r>
              <a:rPr lang="en-US" altLang="zh-CN" dirty="0"/>
              <a:t>node </a:t>
            </a:r>
            <a:r>
              <a:rPr lang="zh-CN" altLang="en-US" dirty="0"/>
              <a:t>建立链接</a:t>
            </a:r>
            <a:r>
              <a:rPr lang="en-US" altLang="zh-CN" dirty="0"/>
              <a:t>, </a:t>
            </a:r>
            <a:r>
              <a:rPr lang="zh-CN" altLang="en-US" dirty="0"/>
              <a:t>并监听其他 </a:t>
            </a:r>
            <a:r>
              <a:rPr lang="en-US" altLang="zh-CN" dirty="0"/>
              <a:t>client </a:t>
            </a:r>
            <a:r>
              <a:rPr lang="zh-CN" altLang="en-US" dirty="0"/>
              <a:t>的接入</a:t>
            </a:r>
            <a:r>
              <a:rPr lang="en-US" altLang="zh-CN" dirty="0"/>
              <a:t>.</a:t>
            </a:r>
            <a:endParaRPr lang="zh-CN" altLang="en-US" dirty="0"/>
          </a:p>
          <a:p>
            <a:r>
              <a:rPr lang="zh-CN" altLang="en-US" dirty="0"/>
              <a:t>每个 </a:t>
            </a:r>
            <a:r>
              <a:rPr lang="en-US" altLang="zh-CN" dirty="0"/>
              <a:t>node </a:t>
            </a:r>
            <a:r>
              <a:rPr lang="zh-CN" altLang="en-US" dirty="0"/>
              <a:t>上保存有完整的文件名索引</a:t>
            </a:r>
            <a:r>
              <a:rPr lang="en-US" altLang="zh-CN" dirty="0"/>
              <a:t>, </a:t>
            </a:r>
            <a:r>
              <a:rPr lang="zh-CN" altLang="en-US" dirty="0"/>
              <a:t>用于指示文件数据内容存在的 </a:t>
            </a:r>
            <a:r>
              <a:rPr lang="en-US" altLang="zh-CN" dirty="0"/>
              <a:t>node id,</a:t>
            </a:r>
            <a:r>
              <a:rPr lang="zh-CN" altLang="en-US" dirty="0"/>
              <a:t> 新 </a:t>
            </a:r>
            <a:r>
              <a:rPr lang="en-US" altLang="zh-CN" dirty="0"/>
              <a:t>node </a:t>
            </a:r>
            <a:r>
              <a:rPr lang="zh-CN" altLang="en-US" dirty="0"/>
              <a:t>接入集群时</a:t>
            </a:r>
            <a:r>
              <a:rPr lang="en-US" altLang="zh-CN" dirty="0"/>
              <a:t>, </a:t>
            </a:r>
            <a:r>
              <a:rPr lang="zh-CN" altLang="en-US" dirty="0"/>
              <a:t>会从集群中获得完整的文件索引副本</a:t>
            </a:r>
            <a:r>
              <a:rPr lang="en-US" altLang="zh-CN" dirty="0"/>
              <a:t>.</a:t>
            </a:r>
            <a:endParaRPr lang="zh-CN" altLang="en-US" dirty="0"/>
          </a:p>
          <a:p>
            <a:r>
              <a:rPr lang="zh-CN" altLang="en-US" dirty="0"/>
              <a:t>收到来自 </a:t>
            </a:r>
            <a:r>
              <a:rPr lang="en-US" altLang="zh-CN" dirty="0"/>
              <a:t>client </a:t>
            </a:r>
            <a:r>
              <a:rPr lang="zh-CN" altLang="en-US" dirty="0"/>
              <a:t>的文件操作时</a:t>
            </a:r>
            <a:r>
              <a:rPr lang="en-US" altLang="zh-CN" dirty="0"/>
              <a:t>, </a:t>
            </a:r>
            <a:r>
              <a:rPr lang="zh-CN" altLang="en-US" dirty="0"/>
              <a:t>收到请求的 </a:t>
            </a:r>
            <a:r>
              <a:rPr lang="en-US" altLang="zh-CN" dirty="0"/>
              <a:t>node </a:t>
            </a:r>
            <a:r>
              <a:rPr lang="zh-CN" altLang="en-US" dirty="0"/>
              <a:t>会通过上述索引查找文件所处的 </a:t>
            </a:r>
            <a:r>
              <a:rPr lang="en-US" altLang="zh-CN" dirty="0"/>
              <a:t>node,</a:t>
            </a:r>
            <a:r>
              <a:rPr lang="zh-CN" altLang="en-US" dirty="0"/>
              <a:t> 如果存在于本地则直接进行本地操作</a:t>
            </a:r>
            <a:r>
              <a:rPr lang="en-US" altLang="zh-CN" dirty="0"/>
              <a:t>; </a:t>
            </a:r>
            <a:r>
              <a:rPr lang="zh-CN" altLang="en-US" dirty="0"/>
              <a:t>如果存在其他 </a:t>
            </a:r>
            <a:r>
              <a:rPr lang="en-US" altLang="zh-CN" dirty="0"/>
              <a:t>node </a:t>
            </a:r>
            <a:r>
              <a:rPr lang="zh-CN" altLang="en-US" dirty="0"/>
              <a:t>则将操作转交给其他 </a:t>
            </a:r>
            <a:r>
              <a:rPr lang="en-US" altLang="zh-CN" dirty="0"/>
              <a:t>node.</a:t>
            </a:r>
          </a:p>
          <a:p>
            <a:pPr marL="0" indent="0">
              <a:buNone/>
            </a:pPr>
            <a:endParaRPr lang="en-US" altLang="zh-CN" dirty="0"/>
          </a:p>
          <a:p>
            <a:r>
              <a:rPr lang="zh-CN" altLang="en-US" dirty="0"/>
              <a:t>时间原因采用了以下简化实现</a:t>
            </a:r>
            <a:r>
              <a:rPr lang="en-US" altLang="zh-CN" dirty="0"/>
              <a:t>: </a:t>
            </a:r>
            <a:r>
              <a:rPr lang="zh-CN" altLang="en-US" dirty="0"/>
              <a:t>每个 </a:t>
            </a:r>
            <a:r>
              <a:rPr lang="en-US" altLang="zh-CN" dirty="0"/>
              <a:t>node </a:t>
            </a:r>
            <a:r>
              <a:rPr lang="zh-CN" altLang="en-US" dirty="0"/>
              <a:t>在本地仅存储属于本 </a:t>
            </a:r>
            <a:r>
              <a:rPr lang="en-US" altLang="zh-CN" dirty="0"/>
              <a:t>node </a:t>
            </a:r>
            <a:r>
              <a:rPr lang="zh-CN" altLang="en-US" dirty="0"/>
              <a:t>的文件数据 </a:t>
            </a:r>
            <a:r>
              <a:rPr lang="en-US" altLang="zh-CN" dirty="0"/>
              <a:t>(</a:t>
            </a:r>
            <a:r>
              <a:rPr lang="zh-CN" altLang="en-US" dirty="0"/>
              <a:t>包括 </a:t>
            </a:r>
            <a:r>
              <a:rPr lang="en-US" altLang="zh-CN" dirty="0"/>
              <a:t>metadata); </a:t>
            </a:r>
            <a:r>
              <a:rPr lang="zh-CN" altLang="en-US" dirty="0"/>
              <a:t>如文件属于其它 </a:t>
            </a:r>
            <a:r>
              <a:rPr lang="en-US" altLang="zh-CN" dirty="0"/>
              <a:t>node </a:t>
            </a:r>
            <a:r>
              <a:rPr lang="zh-CN" altLang="en-US" dirty="0"/>
              <a:t>则本地不可能存在该文件的数据</a:t>
            </a:r>
            <a:r>
              <a:rPr lang="en-US" altLang="zh-CN" dirty="0"/>
              <a:t>.</a:t>
            </a:r>
          </a:p>
          <a:p>
            <a:r>
              <a:rPr lang="zh-CN" altLang="en-US" dirty="0"/>
              <a:t>这将分布式系统中的一致性转化为了某个 </a:t>
            </a:r>
            <a:r>
              <a:rPr lang="en-US" altLang="zh-CN" dirty="0"/>
              <a:t>node </a:t>
            </a:r>
            <a:r>
              <a:rPr lang="zh-CN" altLang="en-US" dirty="0"/>
              <a:t>节点中对 </a:t>
            </a:r>
            <a:r>
              <a:rPr lang="en-US" altLang="zh-CN" dirty="0"/>
              <a:t>host fs </a:t>
            </a:r>
            <a:r>
              <a:rPr lang="zh-CN" altLang="en-US" dirty="0"/>
              <a:t>并发操作的一致性</a:t>
            </a:r>
            <a:r>
              <a:rPr lang="en-US" altLang="zh-CN" dirty="0"/>
              <a:t>, </a:t>
            </a:r>
            <a:r>
              <a:rPr lang="zh-CN" altLang="en-US" dirty="0"/>
              <a:t>从而自然是顺序一致的</a:t>
            </a:r>
            <a:r>
              <a:rPr lang="en-US" altLang="zh-CN" dirty="0"/>
              <a:t>.</a:t>
            </a:r>
          </a:p>
          <a:p>
            <a:endParaRPr lang="en-US" altLang="zh-CN" dirty="0"/>
          </a:p>
          <a:p>
            <a:r>
              <a:rPr lang="zh-CN" altLang="en-US" dirty="0"/>
              <a:t>为简化实现</a:t>
            </a:r>
            <a:r>
              <a:rPr lang="en-US" altLang="zh-CN" dirty="0"/>
              <a:t>, node </a:t>
            </a:r>
            <a:r>
              <a:rPr lang="zh-CN" altLang="en-US" dirty="0"/>
              <a:t>之间的连接为全连接</a:t>
            </a:r>
            <a:r>
              <a:rPr lang="en-US" altLang="zh-CN" dirty="0"/>
              <a:t>.</a:t>
            </a:r>
          </a:p>
          <a:p>
            <a:endParaRPr lang="zh-CN" altLang="en-US" dirty="0"/>
          </a:p>
        </p:txBody>
      </p:sp>
      <p:sp>
        <p:nvSpPr>
          <p:cNvPr id="3" name="标题 2">
            <a:extLst>
              <a:ext uri="{FF2B5EF4-FFF2-40B4-BE49-F238E27FC236}">
                <a16:creationId xmlns:a16="http://schemas.microsoft.com/office/drawing/2014/main" id="{F5FD6E0D-6F01-4DB9-2A67-A90CA4B921E6}"/>
              </a:ext>
            </a:extLst>
          </p:cNvPr>
          <p:cNvSpPr>
            <a:spLocks noGrp="1"/>
          </p:cNvSpPr>
          <p:nvPr>
            <p:ph type="title"/>
          </p:nvPr>
        </p:nvSpPr>
        <p:spPr/>
        <p:txBody>
          <a:bodyPr/>
          <a:lstStyle/>
          <a:p>
            <a:r>
              <a:rPr lang="en-US" altLang="zh-CN" dirty="0"/>
              <a:t>DFS </a:t>
            </a:r>
            <a:r>
              <a:rPr lang="zh-CN" altLang="en-US" dirty="0"/>
              <a:t>的实现</a:t>
            </a:r>
          </a:p>
        </p:txBody>
      </p:sp>
    </p:spTree>
    <p:extLst>
      <p:ext uri="{BB962C8B-B14F-4D97-AF65-F5344CB8AC3E}">
        <p14:creationId xmlns:p14="http://schemas.microsoft.com/office/powerpoint/2010/main" val="1154049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99DFB76-2D86-5DB1-3F08-9CE3D567C206}"/>
              </a:ext>
            </a:extLst>
          </p:cNvPr>
          <p:cNvPicPr>
            <a:picLocks noChangeAspect="1"/>
          </p:cNvPicPr>
          <p:nvPr/>
        </p:nvPicPr>
        <p:blipFill>
          <a:blip r:embed="rId2"/>
          <a:stretch>
            <a:fillRect/>
          </a:stretch>
        </p:blipFill>
        <p:spPr>
          <a:xfrm>
            <a:off x="838200" y="1299586"/>
            <a:ext cx="7363474" cy="2751614"/>
          </a:xfrm>
          <a:prstGeom prst="rect">
            <a:avLst/>
          </a:prstGeom>
        </p:spPr>
      </p:pic>
      <p:sp>
        <p:nvSpPr>
          <p:cNvPr id="2" name="文本占位符 1">
            <a:extLst>
              <a:ext uri="{FF2B5EF4-FFF2-40B4-BE49-F238E27FC236}">
                <a16:creationId xmlns:a16="http://schemas.microsoft.com/office/drawing/2014/main" id="{C0831AC7-E786-0014-8142-74E0433B84E9}"/>
              </a:ext>
            </a:extLst>
          </p:cNvPr>
          <p:cNvSpPr>
            <a:spLocks noGrp="1"/>
          </p:cNvSpPr>
          <p:nvPr>
            <p:ph type="body" idx="1"/>
          </p:nvPr>
        </p:nvSpPr>
        <p:spPr>
          <a:xfrm>
            <a:off x="838200" y="4182607"/>
            <a:ext cx="10515600" cy="1325564"/>
          </a:xfrm>
        </p:spPr>
        <p:txBody>
          <a:bodyPr/>
          <a:lstStyle/>
          <a:p>
            <a:r>
              <a:rPr lang="zh-CN" altLang="en-US" dirty="0"/>
              <a:t>这个结构表示客户端到服务器的链接</a:t>
            </a:r>
            <a:r>
              <a:rPr lang="en-US" altLang="zh-CN" dirty="0"/>
              <a:t>. </a:t>
            </a:r>
            <a:r>
              <a:rPr lang="zh-CN" altLang="en-US" dirty="0"/>
              <a:t>在客户端处理线程中</a:t>
            </a:r>
            <a:r>
              <a:rPr lang="en-US" altLang="zh-CN" dirty="0"/>
              <a:t>, </a:t>
            </a:r>
            <a:r>
              <a:rPr lang="zh-CN" altLang="en-US" dirty="0"/>
              <a:t>客户端监听来自 </a:t>
            </a:r>
            <a:r>
              <a:rPr lang="en-US" altLang="zh-CN" dirty="0">
                <a:latin typeface="Consolas" panose="020B0609020204030204" pitchFamily="49" charset="0"/>
              </a:rPr>
              <a:t>conn</a:t>
            </a:r>
            <a:r>
              <a:rPr lang="en-US" altLang="zh-CN" dirty="0"/>
              <a:t> </a:t>
            </a:r>
            <a:r>
              <a:rPr lang="zh-CN" altLang="en-US" dirty="0"/>
              <a:t>的数据</a:t>
            </a:r>
            <a:r>
              <a:rPr lang="en-US" altLang="zh-CN" dirty="0"/>
              <a:t>; </a:t>
            </a:r>
            <a:r>
              <a:rPr lang="zh-CN" altLang="en-US" dirty="0"/>
              <a:t>根据</a:t>
            </a:r>
            <a:r>
              <a:rPr lang="en-US" altLang="zh-CN" dirty="0" err="1">
                <a:latin typeface="Consolas" panose="020B0609020204030204" pitchFamily="49" charset="0"/>
              </a:rPr>
              <a:t>file_index</a:t>
            </a:r>
            <a:r>
              <a:rPr lang="en-US" altLang="zh-CN" dirty="0"/>
              <a:t> </a:t>
            </a:r>
            <a:r>
              <a:rPr lang="zh-CN" altLang="en-US" dirty="0"/>
              <a:t>中指示的文件位置</a:t>
            </a:r>
            <a:r>
              <a:rPr lang="en-US" altLang="zh-CN" dirty="0"/>
              <a:t>, </a:t>
            </a:r>
            <a:r>
              <a:rPr lang="zh-CN" altLang="en-US" dirty="0"/>
              <a:t>进行本地文件操作或将文件操作转发给 </a:t>
            </a:r>
            <a:r>
              <a:rPr lang="en-US" altLang="zh-CN" dirty="0">
                <a:latin typeface="Consolas" panose="020B0609020204030204" pitchFamily="49" charset="0"/>
              </a:rPr>
              <a:t>peers</a:t>
            </a:r>
            <a:r>
              <a:rPr lang="en-US" altLang="zh-CN" dirty="0"/>
              <a:t> </a:t>
            </a:r>
            <a:r>
              <a:rPr lang="zh-CN" altLang="en-US" dirty="0"/>
              <a:t>中的消息队列</a:t>
            </a:r>
            <a:r>
              <a:rPr lang="en-US" altLang="zh-CN" dirty="0"/>
              <a:t>, </a:t>
            </a:r>
            <a:r>
              <a:rPr lang="zh-CN" altLang="en-US" dirty="0"/>
              <a:t>这个消息队列将被服务器链接线程读取</a:t>
            </a:r>
            <a:r>
              <a:rPr lang="en-US" altLang="zh-CN" dirty="0"/>
              <a:t>.</a:t>
            </a:r>
            <a:endParaRPr lang="zh-CN" altLang="en-US" dirty="0"/>
          </a:p>
          <a:p>
            <a:endParaRPr lang="en-US" altLang="zh-CN" dirty="0"/>
          </a:p>
        </p:txBody>
      </p:sp>
      <p:sp>
        <p:nvSpPr>
          <p:cNvPr id="3" name="标题 2">
            <a:extLst>
              <a:ext uri="{FF2B5EF4-FFF2-40B4-BE49-F238E27FC236}">
                <a16:creationId xmlns:a16="http://schemas.microsoft.com/office/drawing/2014/main" id="{2254686D-5AB9-ABC6-6EEF-F192BD261E65}"/>
              </a:ext>
            </a:extLst>
          </p:cNvPr>
          <p:cNvSpPr>
            <a:spLocks noGrp="1"/>
          </p:cNvSpPr>
          <p:nvPr>
            <p:ph type="title"/>
          </p:nvPr>
        </p:nvSpPr>
        <p:spPr/>
        <p:txBody>
          <a:bodyPr/>
          <a:lstStyle/>
          <a:p>
            <a:r>
              <a:rPr lang="en-US" altLang="zh-CN" dirty="0"/>
              <a:t>DFS </a:t>
            </a:r>
            <a:r>
              <a:rPr lang="zh-CN" altLang="en-US" dirty="0"/>
              <a:t>的实现细节</a:t>
            </a:r>
          </a:p>
        </p:txBody>
      </p:sp>
    </p:spTree>
    <p:extLst>
      <p:ext uri="{BB962C8B-B14F-4D97-AF65-F5344CB8AC3E}">
        <p14:creationId xmlns:p14="http://schemas.microsoft.com/office/powerpoint/2010/main" val="1967026583"/>
      </p:ext>
    </p:extLst>
  </p:cSld>
  <p:clrMapOvr>
    <a:masterClrMapping/>
  </p:clrMapOvr>
</p:sld>
</file>

<file path=ppt/theme/theme1.xml><?xml version="1.0" encoding="utf-8"?>
<a:theme xmlns:a="http://schemas.openxmlformats.org/drawingml/2006/main" name="清华简约主题-扁平-16:9">
  <a:themeElements>
    <a:clrScheme name="清华紫主题">
      <a:dk1>
        <a:srgbClr val="000000"/>
      </a:dk1>
      <a:lt1>
        <a:srgbClr val="FFFFFF"/>
      </a:lt1>
      <a:dk2>
        <a:srgbClr val="3D3D3D"/>
      </a:dk2>
      <a:lt2>
        <a:srgbClr val="EBEBEB"/>
      </a:lt2>
      <a:accent1>
        <a:srgbClr val="660874"/>
      </a:accent1>
      <a:accent2>
        <a:srgbClr val="660874"/>
      </a:accent2>
      <a:accent3>
        <a:srgbClr val="E6C46D"/>
      </a:accent3>
      <a:accent4>
        <a:srgbClr val="969FA7"/>
      </a:accent4>
      <a:accent5>
        <a:srgbClr val="A9C37C"/>
      </a:accent5>
      <a:accent6>
        <a:srgbClr val="5A8071"/>
      </a:accent6>
      <a:hlink>
        <a:srgbClr val="007698"/>
      </a:hlink>
      <a:folHlink>
        <a:srgbClr val="43064C"/>
      </a:folHlink>
    </a:clrScheme>
    <a:fontScheme name="红利">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12709</TotalTime>
  <Words>1401</Words>
  <Application>Microsoft Office PowerPoint</Application>
  <PresentationFormat>宽屏</PresentationFormat>
  <Paragraphs>93</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华文中宋</vt:lpstr>
      <vt:lpstr>Arial</vt:lpstr>
      <vt:lpstr>Consolas</vt:lpstr>
      <vt:lpstr>Gill Sans MT</vt:lpstr>
      <vt:lpstr>Wingdings 2</vt:lpstr>
      <vt:lpstr>清华简约主题-扁平-16:9</vt:lpstr>
      <vt:lpstr>基于 ArceOS 的分布式文件系统设计: DFS</vt:lpstr>
      <vt:lpstr>分布式文件系统?</vt:lpstr>
      <vt:lpstr>现存的分布式文件系统</vt:lpstr>
      <vt:lpstr>核心问题: 不可能三角 (CAP Problem)</vt:lpstr>
      <vt:lpstr>核心问题: 分布式存储系统中的一致性</vt:lpstr>
      <vt:lpstr>DFS 的架构设计</vt:lpstr>
      <vt:lpstr>DFS 的设计目标</vt:lpstr>
      <vt:lpstr>DFS 的实现</vt:lpstr>
      <vt:lpstr>DFS 的实现细节</vt:lpstr>
      <vt:lpstr>DFS 的实现细节</vt:lpstr>
      <vt:lpstr>DFS 的实现细节</vt:lpstr>
      <vt:lpstr>DFS 的实现细节: 文件索引的维护</vt:lpstr>
      <vt:lpstr>演示</vt:lpstr>
      <vt:lpstr>展望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 ArceOS 的分布式文件系统设计: DFS</dc:title>
  <dc:creator>IgnaZhou</dc:creator>
  <cp:lastModifiedBy>T165707</cp:lastModifiedBy>
  <cp:revision>145</cp:revision>
  <cp:lastPrinted>2022-12-20T06:27:06Z</cp:lastPrinted>
  <dcterms:created xsi:type="dcterms:W3CDTF">2022-12-20T06:27:06Z</dcterms:created>
  <dcterms:modified xsi:type="dcterms:W3CDTF">2023-11-21T18:01:13Z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2052-0.0.0.0</vt:lpwstr>
  </property>
</Properties>
</file>