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8" r:id="rId4"/>
    <p:sldId id="269" r:id="rId5"/>
    <p:sldId id="270" r:id="rId6"/>
    <p:sldId id="271" r:id="rId7"/>
    <p:sldId id="259" r:id="rId8"/>
    <p:sldId id="260" r:id="rId9"/>
    <p:sldId id="282" r:id="rId10"/>
    <p:sldId id="283" r:id="rId11"/>
    <p:sldId id="284" r:id="rId12"/>
    <p:sldId id="285" r:id="rId13"/>
    <p:sldId id="286" r:id="rId14"/>
    <p:sldId id="287" r:id="rId15"/>
    <p:sldId id="288" r:id="rId16"/>
    <p:sldId id="272" r:id="rId17"/>
    <p:sldId id="273" r:id="rId18"/>
    <p:sldId id="274" r:id="rId19"/>
    <p:sldId id="277" r:id="rId20"/>
    <p:sldId id="278" r:id="rId21"/>
    <p:sldId id="279" r:id="rId22"/>
    <p:sldId id="281" r:id="rId23"/>
    <p:sldId id="280" r:id="rId24"/>
    <p:sldId id="257" r:id="rId25"/>
    <p:sldId id="275" r:id="rId26"/>
    <p:sldId id="262" r:id="rId27"/>
    <p:sldId id="26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9CC194D-3670-49F3-8633-5412B71E0102}"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AE677E-33D5-476F-B1BD-F40C7C547C3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4D-3670-49F3-8633-5412B71E0102}" type="datetimeFigureOut">
              <a:rPr lang="zh-CN" altLang="en-US" smtClean="0"/>
              <a:t>2018/6/26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E677E-33D5-476F-B1BD-F40C7C547C3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4%BA%BA%E5%B7%A5%E6%99%BA%E8%83%BD/9180" TargetMode="External"/><Relationship Id="rId2" Type="http://schemas.openxmlformats.org/officeDocument/2006/relationships/hyperlink" Target="https://baike.baidu.com/item/%E8%AE%A1%E7%AE%97%E8%AF%AD%E8%A8%80%E5%AD%A6/103665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7200" b="1"/>
              <a:t>Python </a:t>
            </a:r>
            <a:r>
              <a:rPr lang="zh-CN" altLang="en-US" sz="7200" b="1"/>
              <a:t>期末汇报</a:t>
            </a:r>
          </a:p>
        </p:txBody>
      </p:sp>
      <p:sp>
        <p:nvSpPr>
          <p:cNvPr id="3" name="副标题 2"/>
          <p:cNvSpPr>
            <a:spLocks noGrp="1"/>
          </p:cNvSpPr>
          <p:nvPr>
            <p:ph type="subTitle" idx="1"/>
          </p:nvPr>
        </p:nvSpPr>
        <p:spPr/>
        <p:txBody>
          <a:bodyPr/>
          <a:lstStyle/>
          <a:p>
            <a:r>
              <a:rPr lang="zh-CN" altLang="en-US"/>
              <a:t>苏珊 杨若瑶 朱莹 徐林源 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pic>
        <p:nvPicPr>
          <p:cNvPr id="7" name="内容占位符 6"/>
          <p:cNvPicPr>
            <a:picLocks noGrp="1" noChangeAspect="1"/>
          </p:cNvPicPr>
          <p:nvPr>
            <p:ph idx="1"/>
          </p:nvPr>
        </p:nvPicPr>
        <p:blipFill>
          <a:blip r:embed="rId2"/>
          <a:stretch>
            <a:fillRect/>
          </a:stretch>
        </p:blipFill>
        <p:spPr>
          <a:xfrm>
            <a:off x="160655" y="1297940"/>
            <a:ext cx="8272145" cy="5356225"/>
          </a:xfrm>
          <a:prstGeom prst="rect">
            <a:avLst/>
          </a:prstGeom>
          <a:ln w="28575" cmpd="sng">
            <a:solidFill>
              <a:schemeClr val="accent1">
                <a:shade val="50000"/>
              </a:schemeClr>
            </a:solidFill>
            <a:prstDash val="solid"/>
          </a:ln>
        </p:spPr>
      </p:pic>
      <p:pic>
        <p:nvPicPr>
          <p:cNvPr id="8" name="图片 7"/>
          <p:cNvPicPr>
            <a:picLocks noChangeAspect="1"/>
          </p:cNvPicPr>
          <p:nvPr/>
        </p:nvPicPr>
        <p:blipFill>
          <a:blip r:embed="rId3"/>
          <a:stretch>
            <a:fillRect/>
          </a:stretch>
        </p:blipFill>
        <p:spPr>
          <a:xfrm>
            <a:off x="5553075" y="1297940"/>
            <a:ext cx="6527165" cy="5356225"/>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1770583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sp>
        <p:nvSpPr>
          <p:cNvPr id="3" name="内容占位符 2"/>
          <p:cNvSpPr>
            <a:spLocks noGrp="1"/>
          </p:cNvSpPr>
          <p:nvPr>
            <p:ph idx="1"/>
          </p:nvPr>
        </p:nvSpPr>
        <p:spPr/>
        <p:txBody>
          <a:bodyPr/>
          <a:lstStyle/>
          <a:p>
            <a:r>
              <a:rPr lang="zh-CN" altLang="en-US"/>
              <a:t>得到麦克风输入或外部音频输入</a:t>
            </a:r>
          </a:p>
        </p:txBody>
      </p:sp>
      <p:pic>
        <p:nvPicPr>
          <p:cNvPr id="5" name="图片 4"/>
          <p:cNvPicPr>
            <a:picLocks noChangeAspect="1"/>
          </p:cNvPicPr>
          <p:nvPr/>
        </p:nvPicPr>
        <p:blipFill>
          <a:blip r:embed="rId2"/>
          <a:stretch>
            <a:fillRect/>
          </a:stretch>
        </p:blipFill>
        <p:spPr>
          <a:xfrm>
            <a:off x="275590" y="2271395"/>
            <a:ext cx="8257540" cy="4149090"/>
          </a:xfrm>
          <a:prstGeom prst="rect">
            <a:avLst/>
          </a:prstGeom>
          <a:ln w="28575" cmpd="sng">
            <a:solidFill>
              <a:schemeClr val="accent1">
                <a:shade val="50000"/>
              </a:schemeClr>
            </a:solidFill>
            <a:prstDash val="solid"/>
          </a:ln>
        </p:spPr>
      </p:pic>
      <p:pic>
        <p:nvPicPr>
          <p:cNvPr id="7" name="图片 6"/>
          <p:cNvPicPr>
            <a:picLocks noChangeAspect="1"/>
          </p:cNvPicPr>
          <p:nvPr/>
        </p:nvPicPr>
        <p:blipFill>
          <a:blip r:embed="rId3"/>
          <a:stretch>
            <a:fillRect/>
          </a:stretch>
        </p:blipFill>
        <p:spPr>
          <a:xfrm>
            <a:off x="5243195" y="172085"/>
            <a:ext cx="6746240" cy="998220"/>
          </a:xfrm>
          <a:prstGeom prst="rect">
            <a:avLst/>
          </a:prstGeom>
          <a:noFill/>
          <a:ln w="28575" cmpd="sng">
            <a:solidFill>
              <a:schemeClr val="accent1">
                <a:shade val="50000"/>
              </a:schemeClr>
            </a:solidFill>
            <a:prstDash val="solid"/>
          </a:ln>
        </p:spPr>
      </p:pic>
      <p:pic>
        <p:nvPicPr>
          <p:cNvPr id="8" name="图片 7"/>
          <p:cNvPicPr>
            <a:picLocks noChangeAspect="1"/>
          </p:cNvPicPr>
          <p:nvPr/>
        </p:nvPicPr>
        <p:blipFill>
          <a:blip r:embed="rId4"/>
          <a:srcRect r="31137"/>
          <a:stretch>
            <a:fillRect/>
          </a:stretch>
        </p:blipFill>
        <p:spPr>
          <a:xfrm>
            <a:off x="5243195" y="1297305"/>
            <a:ext cx="6901180" cy="3222625"/>
          </a:xfrm>
          <a:prstGeom prst="rect">
            <a:avLst/>
          </a:prstGeom>
          <a:ln w="28575" cmpd="sng">
            <a:solidFill>
              <a:schemeClr val="accent1">
                <a:shade val="50000"/>
              </a:schemeClr>
            </a:solidFill>
            <a:prstDash val="solid"/>
          </a:ln>
        </p:spPr>
      </p:pic>
      <p:pic>
        <p:nvPicPr>
          <p:cNvPr id="10" name="图片 9"/>
          <p:cNvPicPr>
            <a:picLocks noChangeAspect="1"/>
          </p:cNvPicPr>
          <p:nvPr/>
        </p:nvPicPr>
        <p:blipFill>
          <a:blip r:embed="rId5"/>
          <a:stretch>
            <a:fillRect/>
          </a:stretch>
        </p:blipFill>
        <p:spPr>
          <a:xfrm>
            <a:off x="5243195" y="1924685"/>
            <a:ext cx="5652770" cy="4867275"/>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375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pic>
        <p:nvPicPr>
          <p:cNvPr id="7" name="内容占位符 6"/>
          <p:cNvPicPr>
            <a:picLocks noGrp="1" noChangeAspect="1"/>
          </p:cNvPicPr>
          <p:nvPr>
            <p:ph idx="1"/>
          </p:nvPr>
        </p:nvPicPr>
        <p:blipFill>
          <a:blip r:embed="rId2"/>
          <a:stretch>
            <a:fillRect/>
          </a:stretch>
        </p:blipFill>
        <p:spPr>
          <a:xfrm>
            <a:off x="160655" y="1297940"/>
            <a:ext cx="8272145" cy="5356225"/>
          </a:xfrm>
          <a:prstGeom prst="rect">
            <a:avLst/>
          </a:prstGeom>
          <a:ln w="28575" cmpd="sng">
            <a:solidFill>
              <a:schemeClr val="accent1">
                <a:shade val="50000"/>
              </a:schemeClr>
            </a:solidFill>
            <a:prstDash val="solid"/>
          </a:ln>
        </p:spPr>
      </p:pic>
      <p:pic>
        <p:nvPicPr>
          <p:cNvPr id="8" name="图片 7"/>
          <p:cNvPicPr>
            <a:picLocks noChangeAspect="1"/>
          </p:cNvPicPr>
          <p:nvPr/>
        </p:nvPicPr>
        <p:blipFill>
          <a:blip r:embed="rId3"/>
          <a:stretch>
            <a:fillRect/>
          </a:stretch>
        </p:blipFill>
        <p:spPr>
          <a:xfrm>
            <a:off x="5553075" y="1297940"/>
            <a:ext cx="6527165" cy="5356225"/>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2788468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pic>
        <p:nvPicPr>
          <p:cNvPr id="4" name="内容占位符 3"/>
          <p:cNvPicPr>
            <a:picLocks noGrp="1" noChangeAspect="1"/>
          </p:cNvPicPr>
          <p:nvPr>
            <p:ph idx="1"/>
          </p:nvPr>
        </p:nvPicPr>
        <p:blipFill>
          <a:blip r:embed="rId2"/>
          <a:stretch>
            <a:fillRect/>
          </a:stretch>
        </p:blipFill>
        <p:spPr>
          <a:xfrm>
            <a:off x="942340" y="1345565"/>
            <a:ext cx="8526780" cy="5136515"/>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1407162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pic>
        <p:nvPicPr>
          <p:cNvPr id="5" name="图片 4"/>
          <p:cNvPicPr>
            <a:picLocks noChangeAspect="1"/>
          </p:cNvPicPr>
          <p:nvPr/>
        </p:nvPicPr>
        <p:blipFill>
          <a:blip r:embed="rId2"/>
          <a:stretch>
            <a:fillRect/>
          </a:stretch>
        </p:blipFill>
        <p:spPr>
          <a:xfrm>
            <a:off x="100965" y="13970"/>
            <a:ext cx="8525510" cy="2028190"/>
          </a:xfrm>
          <a:prstGeom prst="rect">
            <a:avLst/>
          </a:prstGeom>
          <a:ln w="28575" cmpd="sng">
            <a:solidFill>
              <a:schemeClr val="accent1">
                <a:shade val="50000"/>
              </a:schemeClr>
            </a:solidFill>
            <a:prstDash val="solid"/>
          </a:ln>
        </p:spPr>
      </p:pic>
      <p:pic>
        <p:nvPicPr>
          <p:cNvPr id="6" name="图片 5"/>
          <p:cNvPicPr>
            <a:picLocks noChangeAspect="1"/>
          </p:cNvPicPr>
          <p:nvPr/>
        </p:nvPicPr>
        <p:blipFill>
          <a:blip r:embed="rId3"/>
          <a:stretch>
            <a:fillRect/>
          </a:stretch>
        </p:blipFill>
        <p:spPr>
          <a:xfrm>
            <a:off x="100965" y="2190750"/>
            <a:ext cx="6531610" cy="3956050"/>
          </a:xfrm>
          <a:prstGeom prst="rect">
            <a:avLst/>
          </a:prstGeom>
          <a:ln w="28575" cmpd="sng">
            <a:solidFill>
              <a:schemeClr val="accent1">
                <a:shade val="50000"/>
              </a:schemeClr>
            </a:solidFill>
            <a:prstDash val="solid"/>
          </a:ln>
        </p:spPr>
      </p:pic>
      <p:pic>
        <p:nvPicPr>
          <p:cNvPr id="7" name="图片 6"/>
          <p:cNvPicPr>
            <a:picLocks noChangeAspect="1"/>
          </p:cNvPicPr>
          <p:nvPr/>
        </p:nvPicPr>
        <p:blipFill>
          <a:blip r:embed="rId4"/>
          <a:stretch>
            <a:fillRect/>
          </a:stretch>
        </p:blipFill>
        <p:spPr>
          <a:xfrm>
            <a:off x="3932555" y="1172210"/>
            <a:ext cx="8141970" cy="4974590"/>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25851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IV. </a:t>
            </a:r>
            <a:r>
              <a:rPr lang="zh-CN" altLang="en-US">
                <a:sym typeface="+mn-ea"/>
              </a:rPr>
              <a:t>程序重点解释 </a:t>
            </a:r>
            <a:r>
              <a:rPr lang="en-US" altLang="zh-CN">
                <a:sym typeface="+mn-ea"/>
              </a:rPr>
              <a:t>—— </a:t>
            </a:r>
            <a:r>
              <a:rPr lang="zh-CN" altLang="en-US">
                <a:sym typeface="+mn-ea"/>
              </a:rPr>
              <a:t>语音识别</a:t>
            </a:r>
            <a:endParaRPr lang="zh-CN" altLang="en-US"/>
          </a:p>
        </p:txBody>
      </p:sp>
      <p:pic>
        <p:nvPicPr>
          <p:cNvPr id="5" name="图片 4"/>
          <p:cNvPicPr>
            <a:picLocks noChangeAspect="1"/>
          </p:cNvPicPr>
          <p:nvPr/>
        </p:nvPicPr>
        <p:blipFill>
          <a:blip r:embed="rId2"/>
          <a:stretch>
            <a:fillRect/>
          </a:stretch>
        </p:blipFill>
        <p:spPr>
          <a:xfrm>
            <a:off x="292735" y="1320800"/>
            <a:ext cx="6330315" cy="5133340"/>
          </a:xfrm>
          <a:prstGeom prst="rect">
            <a:avLst/>
          </a:prstGeom>
          <a:ln w="28575" cmpd="sng">
            <a:solidFill>
              <a:schemeClr val="accent1">
                <a:shade val="50000"/>
              </a:schemeClr>
            </a:solidFill>
            <a:prstDash val="solid"/>
          </a:ln>
        </p:spPr>
      </p:pic>
      <p:pic>
        <p:nvPicPr>
          <p:cNvPr id="4" name="内容占位符 3"/>
          <p:cNvPicPr>
            <a:picLocks noGrp="1" noChangeAspect="1"/>
          </p:cNvPicPr>
          <p:nvPr>
            <p:ph idx="1"/>
          </p:nvPr>
        </p:nvPicPr>
        <p:blipFill>
          <a:blip r:embed="rId3"/>
          <a:stretch>
            <a:fillRect/>
          </a:stretch>
        </p:blipFill>
        <p:spPr>
          <a:xfrm>
            <a:off x="4857115" y="58420"/>
            <a:ext cx="7193280" cy="4364990"/>
          </a:xfrm>
          <a:prstGeom prst="rect">
            <a:avLst/>
          </a:prstGeom>
          <a:ln w="28575" cmpd="sng">
            <a:solidFill>
              <a:schemeClr val="accent1">
                <a:shade val="50000"/>
              </a:schemeClr>
            </a:solidFill>
            <a:prstDash val="solid"/>
          </a:ln>
        </p:spPr>
      </p:pic>
      <p:pic>
        <p:nvPicPr>
          <p:cNvPr id="6" name="图片 5"/>
          <p:cNvPicPr>
            <a:picLocks noChangeAspect="1"/>
          </p:cNvPicPr>
          <p:nvPr/>
        </p:nvPicPr>
        <p:blipFill>
          <a:blip r:embed="rId4"/>
          <a:stretch>
            <a:fillRect/>
          </a:stretch>
        </p:blipFill>
        <p:spPr>
          <a:xfrm>
            <a:off x="5236845" y="2898140"/>
            <a:ext cx="6486525" cy="3956050"/>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378278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机器翻译</a:t>
            </a:r>
          </a:p>
        </p:txBody>
      </p:sp>
      <p:sp>
        <p:nvSpPr>
          <p:cNvPr id="3" name="内容占位符 2"/>
          <p:cNvSpPr>
            <a:spLocks noGrp="1"/>
          </p:cNvSpPr>
          <p:nvPr>
            <p:ph idx="1"/>
          </p:nvPr>
        </p:nvSpPr>
        <p:spPr>
          <a:xfrm>
            <a:off x="838200" y="1478153"/>
            <a:ext cx="10515600" cy="4351338"/>
          </a:xfrm>
        </p:spPr>
        <p:txBody>
          <a:bodyPr/>
          <a:lstStyle/>
          <a:p>
            <a:r>
              <a:rPr lang="zh-CN" altLang="en-US" dirty="0"/>
              <a:t>有道、百度翻译</a:t>
            </a:r>
            <a:r>
              <a:rPr lang="en-US" altLang="zh-CN" dirty="0"/>
              <a:t>API</a:t>
            </a:r>
            <a:r>
              <a:rPr lang="zh-CN" altLang="en-US" dirty="0"/>
              <a:t>调用</a:t>
            </a:r>
          </a:p>
        </p:txBody>
      </p:sp>
      <p:pic>
        <p:nvPicPr>
          <p:cNvPr id="5" name="图片 4">
            <a:extLst>
              <a:ext uri="{FF2B5EF4-FFF2-40B4-BE49-F238E27FC236}">
                <a16:creationId xmlns="" xmlns:a16="http://schemas.microsoft.com/office/drawing/2014/main" id="{18959F9F-312B-49E2-B1C8-1B82A3BF7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68" y="2131090"/>
            <a:ext cx="8063264" cy="4150838"/>
          </a:xfrm>
          <a:prstGeom prst="rect">
            <a:avLst/>
          </a:prstGeom>
        </p:spPr>
      </p:pic>
      <p:sp>
        <p:nvSpPr>
          <p:cNvPr id="6" name="文本框 5">
            <a:extLst>
              <a:ext uri="{FF2B5EF4-FFF2-40B4-BE49-F238E27FC236}">
                <a16:creationId xmlns="" xmlns:a16="http://schemas.microsoft.com/office/drawing/2014/main" id="{17AFAB25-8225-4273-979D-65799096269F}"/>
              </a:ext>
            </a:extLst>
          </p:cNvPr>
          <p:cNvSpPr txBox="1"/>
          <p:nvPr/>
        </p:nvSpPr>
        <p:spPr>
          <a:xfrm>
            <a:off x="7251192" y="2953512"/>
            <a:ext cx="2157984" cy="400110"/>
          </a:xfrm>
          <a:prstGeom prst="rect">
            <a:avLst/>
          </a:prstGeom>
          <a:noFill/>
        </p:spPr>
        <p:txBody>
          <a:bodyPr wrap="square" rtlCol="0">
            <a:spAutoFit/>
          </a:bodyPr>
          <a:lstStyle/>
          <a:p>
            <a:r>
              <a:rPr lang="zh-CN" altLang="en-US" sz="2000" dirty="0"/>
              <a:t>构造函数</a:t>
            </a:r>
          </a:p>
        </p:txBody>
      </p:sp>
    </p:spTree>
    <p:extLst>
      <p:ext uri="{BB962C8B-B14F-4D97-AF65-F5344CB8AC3E}">
        <p14:creationId xmlns:p14="http://schemas.microsoft.com/office/powerpoint/2010/main" val="2917269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524" y="847217"/>
            <a:ext cx="10515600" cy="4351338"/>
          </a:xfrm>
        </p:spPr>
        <p:txBody>
          <a:bodyPr/>
          <a:lstStyle/>
          <a:p>
            <a:r>
              <a:rPr lang="zh-CN" altLang="en-US" dirty="0"/>
              <a:t>有道、百度翻译</a:t>
            </a:r>
            <a:r>
              <a:rPr lang="en-US" altLang="zh-CN" dirty="0"/>
              <a:t>API</a:t>
            </a:r>
            <a:r>
              <a:rPr lang="zh-CN" altLang="en-US" dirty="0"/>
              <a:t>调用</a:t>
            </a:r>
          </a:p>
        </p:txBody>
      </p:sp>
      <p:sp>
        <p:nvSpPr>
          <p:cNvPr id="6" name="文本框 5">
            <a:extLst>
              <a:ext uri="{FF2B5EF4-FFF2-40B4-BE49-F238E27FC236}">
                <a16:creationId xmlns="" xmlns:a16="http://schemas.microsoft.com/office/drawing/2014/main" id="{17AFAB25-8225-4273-979D-65799096269F}"/>
              </a:ext>
            </a:extLst>
          </p:cNvPr>
          <p:cNvSpPr txBox="1"/>
          <p:nvPr/>
        </p:nvSpPr>
        <p:spPr>
          <a:xfrm>
            <a:off x="871980" y="1978970"/>
            <a:ext cx="4979926" cy="1938992"/>
          </a:xfrm>
          <a:prstGeom prst="rect">
            <a:avLst/>
          </a:prstGeom>
          <a:noFill/>
        </p:spPr>
        <p:txBody>
          <a:bodyPr wrap="square" rtlCol="0">
            <a:spAutoFit/>
          </a:bodyPr>
          <a:lstStyle/>
          <a:p>
            <a:pPr marL="342900" indent="-342900">
              <a:buAutoNum type="arabicPeriod"/>
            </a:pPr>
            <a:r>
              <a:rPr lang="en-US" altLang="zh-CN" sz="2000" dirty="0" err="1"/>
              <a:t>getUrlEncodedData</a:t>
            </a:r>
            <a:r>
              <a:rPr lang="zh-CN" altLang="en-US" sz="2000" dirty="0"/>
              <a:t>：发送请求前进行编码</a:t>
            </a:r>
            <a:endParaRPr lang="en-US" altLang="zh-CN" sz="2000" dirty="0"/>
          </a:p>
          <a:p>
            <a:pPr marL="342900" indent="-342900">
              <a:buAutoNum type="arabicPeriod"/>
            </a:pPr>
            <a:r>
              <a:rPr lang="en-US" altLang="zh-CN" sz="2000" dirty="0" err="1"/>
              <a:t>parseHtml</a:t>
            </a:r>
            <a:r>
              <a:rPr lang="zh-CN" altLang="en-US" sz="2000" dirty="0"/>
              <a:t>：解析返回结果</a:t>
            </a:r>
            <a:endParaRPr lang="en-US" altLang="zh-CN" sz="2000" dirty="0"/>
          </a:p>
          <a:p>
            <a:pPr marL="342900" indent="-342900">
              <a:buAutoNum type="arabicPeriod"/>
            </a:pPr>
            <a:r>
              <a:rPr lang="en-US" altLang="zh-CN" sz="2000" dirty="0"/>
              <a:t>translate</a:t>
            </a:r>
            <a:r>
              <a:rPr lang="zh-CN" altLang="en-US" sz="2000" dirty="0"/>
              <a:t>：输入要翻译的内容，串通编码、发送、返回、解析整个过程</a:t>
            </a:r>
            <a:endParaRPr lang="en-US" altLang="zh-CN" sz="2000" dirty="0"/>
          </a:p>
          <a:p>
            <a:pPr marL="342900" indent="-342900">
              <a:buAutoNum type="arabicPeriod"/>
            </a:pPr>
            <a:endParaRPr lang="zh-CN" altLang="en-US" sz="2000" dirty="0"/>
          </a:p>
        </p:txBody>
      </p:sp>
      <p:pic>
        <p:nvPicPr>
          <p:cNvPr id="7" name="图片 6">
            <a:extLst>
              <a:ext uri="{FF2B5EF4-FFF2-40B4-BE49-F238E27FC236}">
                <a16:creationId xmlns="" xmlns:a16="http://schemas.microsoft.com/office/drawing/2014/main" id="{4B23B5CA-72B6-45B2-A7AB-73001CA88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550" y="0"/>
            <a:ext cx="4979926" cy="6858000"/>
          </a:xfrm>
          <a:prstGeom prst="rect">
            <a:avLst/>
          </a:prstGeom>
        </p:spPr>
      </p:pic>
    </p:spTree>
    <p:extLst>
      <p:ext uri="{BB962C8B-B14F-4D97-AF65-F5344CB8AC3E}">
        <p14:creationId xmlns:p14="http://schemas.microsoft.com/office/powerpoint/2010/main" val="3381350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机器翻译</a:t>
            </a:r>
          </a:p>
        </p:txBody>
      </p:sp>
      <p:pic>
        <p:nvPicPr>
          <p:cNvPr id="5" name="内容占位符 4">
            <a:extLst>
              <a:ext uri="{FF2B5EF4-FFF2-40B4-BE49-F238E27FC236}">
                <a16:creationId xmlns="" xmlns:a16="http://schemas.microsoft.com/office/drawing/2014/main" id="{C5FDA54D-9EE6-4AAF-9189-32F8604FF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534329"/>
            <a:ext cx="5608806" cy="2659610"/>
          </a:xfrm>
        </p:spPr>
      </p:pic>
      <p:sp>
        <p:nvSpPr>
          <p:cNvPr id="6" name="文本框 5">
            <a:extLst>
              <a:ext uri="{FF2B5EF4-FFF2-40B4-BE49-F238E27FC236}">
                <a16:creationId xmlns="" xmlns:a16="http://schemas.microsoft.com/office/drawing/2014/main" id="{9370FFFE-5B55-4540-9955-4FA37D8CD595}"/>
              </a:ext>
            </a:extLst>
          </p:cNvPr>
          <p:cNvSpPr txBox="1"/>
          <p:nvPr/>
        </p:nvSpPr>
        <p:spPr>
          <a:xfrm>
            <a:off x="1188720" y="3244334"/>
            <a:ext cx="5065776" cy="1754326"/>
          </a:xfrm>
          <a:prstGeom prst="rect">
            <a:avLst/>
          </a:prstGeom>
          <a:noFill/>
        </p:spPr>
        <p:txBody>
          <a:bodyPr wrap="square" rtlCol="0">
            <a:spAutoFit/>
          </a:bodyPr>
          <a:lstStyle/>
          <a:p>
            <a:pPr marL="342900" indent="-342900">
              <a:buAutoNum type="arabicPeriod"/>
            </a:pPr>
            <a:r>
              <a:rPr lang="zh-CN" altLang="en-US" dirty="0"/>
              <a:t>分别封装两个</a:t>
            </a:r>
            <a:r>
              <a:rPr lang="en-US" altLang="zh-CN" dirty="0"/>
              <a:t>API</a:t>
            </a:r>
            <a:r>
              <a:rPr lang="zh-CN" altLang="en-US" dirty="0"/>
              <a:t>，在外部定义一个</a:t>
            </a:r>
            <a:r>
              <a:rPr lang="en-US" altLang="zh-CN" dirty="0" err="1"/>
              <a:t>Fanyi</a:t>
            </a:r>
            <a:r>
              <a:rPr lang="zh-CN" altLang="en-US" dirty="0"/>
              <a:t>类</a:t>
            </a:r>
            <a:endParaRPr lang="en-US" altLang="zh-CN" dirty="0"/>
          </a:p>
          <a:p>
            <a:pPr marL="342900" indent="-342900">
              <a:buAutoNum type="arabicPeriod"/>
            </a:pPr>
            <a:r>
              <a:rPr lang="zh-CN" altLang="en-US" dirty="0"/>
              <a:t>引入两个</a:t>
            </a:r>
            <a:r>
              <a:rPr lang="en-US" altLang="zh-CN" dirty="0"/>
              <a:t>API</a:t>
            </a:r>
            <a:r>
              <a:rPr lang="zh-CN" altLang="en-US" dirty="0"/>
              <a:t>，在</a:t>
            </a:r>
            <a:r>
              <a:rPr lang="en-US" altLang="zh-CN" dirty="0" err="1"/>
              <a:t>Fanyi</a:t>
            </a:r>
            <a:r>
              <a:rPr lang="zh-CN" altLang="en-US" dirty="0"/>
              <a:t>类中建立两个</a:t>
            </a:r>
            <a:r>
              <a:rPr lang="en-US" altLang="zh-CN" dirty="0"/>
              <a:t>API</a:t>
            </a:r>
            <a:r>
              <a:rPr lang="zh-CN" altLang="en-US" dirty="0"/>
              <a:t>的实体，以引用</a:t>
            </a:r>
            <a:r>
              <a:rPr lang="en-US" altLang="zh-CN" dirty="0"/>
              <a:t>API</a:t>
            </a:r>
          </a:p>
          <a:p>
            <a:pPr marL="342900" indent="-342900">
              <a:buAutoNum type="arabicPeriod"/>
            </a:pPr>
            <a:r>
              <a:rPr lang="zh-CN" altLang="en-US" dirty="0"/>
              <a:t>设定调用</a:t>
            </a:r>
            <a:r>
              <a:rPr lang="en-US" altLang="zh-CN" dirty="0"/>
              <a:t>API</a:t>
            </a:r>
            <a:r>
              <a:rPr lang="zh-CN" altLang="en-US" dirty="0"/>
              <a:t>的条件，即如果有道</a:t>
            </a:r>
            <a:r>
              <a:rPr lang="en-US" altLang="zh-CN" dirty="0"/>
              <a:t>API</a:t>
            </a:r>
            <a:r>
              <a:rPr lang="zh-CN" altLang="en-US" dirty="0"/>
              <a:t>无返回结果，则调用百度</a:t>
            </a:r>
            <a:r>
              <a:rPr lang="en-US" altLang="zh-CN" dirty="0"/>
              <a:t>API</a:t>
            </a:r>
          </a:p>
          <a:p>
            <a:pPr marL="342900" indent="-342900">
              <a:buAutoNum type="arabicPeriod"/>
            </a:pPr>
            <a:r>
              <a:rPr lang="en-US" altLang="zh-CN" dirty="0" err="1"/>
              <a:t>Fanyi</a:t>
            </a:r>
            <a:r>
              <a:rPr lang="zh-CN" altLang="en-US" dirty="0"/>
              <a:t>类仅返回翻译结果，在主函数中打印</a:t>
            </a:r>
            <a:endParaRPr lang="en-US" altLang="zh-CN" dirty="0"/>
          </a:p>
        </p:txBody>
      </p:sp>
    </p:spTree>
    <p:extLst>
      <p:ext uri="{BB962C8B-B14F-4D97-AF65-F5344CB8AC3E}">
        <p14:creationId xmlns:p14="http://schemas.microsoft.com/office/powerpoint/2010/main" val="3966646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IV. </a:t>
            </a:r>
            <a:r>
              <a:rPr lang="zh-CN" altLang="en-US" dirty="0"/>
              <a:t>程序重点解释 </a:t>
            </a:r>
            <a:r>
              <a:rPr lang="en-US" altLang="zh-CN" dirty="0"/>
              <a:t>—— </a:t>
            </a:r>
            <a:r>
              <a:rPr lang="zh-CN" altLang="en-US" dirty="0" smtClean="0"/>
              <a:t>整合</a:t>
            </a:r>
            <a:endParaRPr lang="zh-CN" altLang="en-US" dirty="0"/>
          </a:p>
        </p:txBody>
      </p:sp>
      <p:pic>
        <p:nvPicPr>
          <p:cNvPr id="7" name="图片 6"/>
          <p:cNvPicPr>
            <a:picLocks noChangeAspect="1"/>
          </p:cNvPicPr>
          <p:nvPr/>
        </p:nvPicPr>
        <p:blipFill>
          <a:blip r:embed="rId2"/>
          <a:stretch>
            <a:fillRect/>
          </a:stretch>
        </p:blipFill>
        <p:spPr>
          <a:xfrm>
            <a:off x="721661" y="1370759"/>
            <a:ext cx="6302188" cy="5129492"/>
          </a:xfrm>
          <a:prstGeom prst="rect">
            <a:avLst/>
          </a:prstGeom>
        </p:spPr>
      </p:pic>
      <p:sp>
        <p:nvSpPr>
          <p:cNvPr id="6" name="文本框 5">
            <a:extLst>
              <a:ext uri="{FF2B5EF4-FFF2-40B4-BE49-F238E27FC236}">
                <a16:creationId xmlns="" xmlns:a16="http://schemas.microsoft.com/office/drawing/2014/main" id="{9370FFFE-5B55-4540-9955-4FA37D8CD595}"/>
              </a:ext>
            </a:extLst>
          </p:cNvPr>
          <p:cNvSpPr txBox="1"/>
          <p:nvPr/>
        </p:nvSpPr>
        <p:spPr>
          <a:xfrm>
            <a:off x="6530790" y="1541089"/>
            <a:ext cx="5065776" cy="923330"/>
          </a:xfrm>
          <a:prstGeom prst="rect">
            <a:avLst/>
          </a:prstGeom>
          <a:noFill/>
        </p:spPr>
        <p:txBody>
          <a:bodyPr wrap="square" rtlCol="0">
            <a:spAutoFit/>
          </a:bodyPr>
          <a:lstStyle/>
          <a:p>
            <a:r>
              <a:rPr lang="en-US" altLang="zh-CN" dirty="0" smtClean="0"/>
              <a:t>1. </a:t>
            </a:r>
            <a:r>
              <a:rPr lang="zh-CN" altLang="en-US" dirty="0" smtClean="0"/>
              <a:t>一个语音合成假模块：</a:t>
            </a:r>
            <a:endParaRPr lang="en-US" altLang="zh-CN" dirty="0" smtClean="0"/>
          </a:p>
          <a:p>
            <a:r>
              <a:rPr lang="en-US" altLang="zh-CN" dirty="0" smtClean="0"/>
              <a:t>    </a:t>
            </a:r>
            <a:r>
              <a:rPr lang="zh-CN" altLang="en-US" dirty="0" smtClean="0"/>
              <a:t>输入：机器翻译结果</a:t>
            </a:r>
            <a:endParaRPr lang="en-US" altLang="zh-CN" dirty="0" smtClean="0"/>
          </a:p>
          <a:p>
            <a:r>
              <a:rPr lang="en-US" altLang="zh-CN" dirty="0"/>
              <a:t> </a:t>
            </a:r>
            <a:r>
              <a:rPr lang="en-US" altLang="zh-CN" dirty="0" smtClean="0"/>
              <a:t>   </a:t>
            </a:r>
            <a:r>
              <a:rPr lang="zh-CN" altLang="en-US" dirty="0" smtClean="0"/>
              <a:t>返回：语音合成的音频文件路径、音频语言</a:t>
            </a:r>
            <a:endParaRPr lang="en-US" altLang="zh-CN" dirty="0" smtClean="0"/>
          </a:p>
        </p:txBody>
      </p:sp>
    </p:spTree>
    <p:extLst>
      <p:ext uri="{BB962C8B-B14F-4D97-AF65-F5344CB8AC3E}">
        <p14:creationId xmlns:p14="http://schemas.microsoft.com/office/powerpoint/2010/main" val="923028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a:t>
            </a:r>
            <a:r>
              <a:rPr lang="zh-CN" altLang="en-US" dirty="0"/>
              <a:t>选题说明 </a:t>
            </a:r>
            <a:r>
              <a:rPr lang="en-US" altLang="zh-CN" dirty="0"/>
              <a:t>—— </a:t>
            </a:r>
            <a:r>
              <a:rPr lang="zh-CN" altLang="en-US" dirty="0"/>
              <a:t>语音识别</a:t>
            </a:r>
          </a:p>
        </p:txBody>
      </p:sp>
      <p:sp>
        <p:nvSpPr>
          <p:cNvPr id="3" name="内容占位符 2"/>
          <p:cNvSpPr>
            <a:spLocks noGrp="1"/>
          </p:cNvSpPr>
          <p:nvPr>
            <p:ph idx="1"/>
          </p:nvPr>
        </p:nvSpPr>
        <p:spPr/>
        <p:txBody>
          <a:bodyPr>
            <a:normAutofit/>
          </a:bodyPr>
          <a:lstStyle/>
          <a:p>
            <a:pPr marL="0" indent="0">
              <a:buNone/>
            </a:pPr>
            <a:r>
              <a:rPr lang="zh-CN" altLang="en-US" dirty="0"/>
              <a:t>▌语言识别工作原理概述</a:t>
            </a:r>
            <a:endParaRPr lang="en-US" altLang="zh-CN" dirty="0" smtClean="0"/>
          </a:p>
          <a:p>
            <a:r>
              <a:rPr lang="zh-CN" altLang="en-US" dirty="0"/>
              <a:t>语音识别源于 </a:t>
            </a:r>
            <a:r>
              <a:rPr lang="en-US" altLang="zh-CN" dirty="0"/>
              <a:t>20 </a:t>
            </a:r>
            <a:r>
              <a:rPr lang="zh-CN" altLang="en-US" dirty="0"/>
              <a:t>世纪 </a:t>
            </a:r>
            <a:r>
              <a:rPr lang="en-US" altLang="zh-CN" dirty="0"/>
              <a:t>50 </a:t>
            </a:r>
            <a:r>
              <a:rPr lang="zh-CN" altLang="en-US" dirty="0"/>
              <a:t>年代早期在贝尔实验室所做的研究。早期语音识别系统仅能识别单个讲话者以及只有约十几个单词的词汇量。现代语音识别系统已经取得了很大进步，可以识别多个讲话者，并且拥有识别多种语言的庞大词汇表</a:t>
            </a:r>
            <a:r>
              <a:rPr lang="zh-CN" altLang="en-US" dirty="0" smtClean="0"/>
              <a:t>。</a:t>
            </a:r>
            <a:endParaRPr lang="en-US" altLang="zh-CN" dirty="0" smtClean="0"/>
          </a:p>
          <a:p>
            <a:endParaRPr lang="zh-CN" altLang="en-US" dirty="0"/>
          </a:p>
          <a:p>
            <a:r>
              <a:rPr lang="zh-CN" altLang="en-US" dirty="0"/>
              <a:t>语音识别的首要</a:t>
            </a:r>
            <a:r>
              <a:rPr lang="zh-CN" altLang="en-US" dirty="0" smtClean="0"/>
              <a:t>部分是</a:t>
            </a:r>
            <a:r>
              <a:rPr lang="zh-CN" altLang="en-US" dirty="0"/>
              <a:t>语音。通过麦克风，</a:t>
            </a:r>
            <a:r>
              <a:rPr lang="zh-CN" altLang="en-US" dirty="0" smtClean="0"/>
              <a:t>语音从</a:t>
            </a:r>
            <a:r>
              <a:rPr lang="zh-CN" altLang="en-US" dirty="0"/>
              <a:t>物理</a:t>
            </a:r>
            <a:r>
              <a:rPr lang="zh-CN" altLang="en-US" dirty="0" smtClean="0"/>
              <a:t>声音转换</a:t>
            </a:r>
            <a:r>
              <a:rPr lang="zh-CN" altLang="en-US" dirty="0"/>
              <a:t>为电信号，然后通过模数转换器转换为数据。一旦被数字化，就可适用若干种模型，将音频转录为文本。</a:t>
            </a:r>
          </a:p>
          <a:p>
            <a:endParaRPr lang="en-US" altLang="zh-CN" dirty="0"/>
          </a:p>
          <a:p>
            <a:endParaRPr lang="zh-CN" altLang="en-US" dirty="0"/>
          </a:p>
        </p:txBody>
      </p:sp>
      <p:sp>
        <p:nvSpPr>
          <p:cNvPr id="5" name="文本框 4"/>
          <p:cNvSpPr txBox="1"/>
          <p:nvPr/>
        </p:nvSpPr>
        <p:spPr>
          <a:xfrm>
            <a:off x="959223" y="6176963"/>
            <a:ext cx="9341224" cy="646331"/>
          </a:xfrm>
          <a:prstGeom prst="rect">
            <a:avLst/>
          </a:prstGeom>
          <a:noFill/>
        </p:spPr>
        <p:txBody>
          <a:bodyPr wrap="square" rtlCol="0">
            <a:spAutoFit/>
          </a:bodyPr>
          <a:lstStyle/>
          <a:p>
            <a:r>
              <a:rPr lang="en-US" altLang="zh-CN" dirty="0"/>
              <a:t>Reference: https://blog.csdn.net/dQCFKyQDXYm3F8rB0/article/details/79832700</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IV. </a:t>
            </a:r>
            <a:r>
              <a:rPr lang="zh-CN" altLang="en-US" dirty="0"/>
              <a:t>程序重点解释 </a:t>
            </a:r>
            <a:r>
              <a:rPr lang="en-US" altLang="zh-CN" dirty="0"/>
              <a:t>—— </a:t>
            </a:r>
            <a:r>
              <a:rPr lang="zh-CN" altLang="en-US" dirty="0" smtClean="0"/>
              <a:t>整合</a:t>
            </a:r>
            <a:endParaRPr lang="zh-CN" altLang="en-US" dirty="0"/>
          </a:p>
        </p:txBody>
      </p:sp>
      <p:pic>
        <p:nvPicPr>
          <p:cNvPr id="3" name="图片 2"/>
          <p:cNvPicPr>
            <a:picLocks noChangeAspect="1"/>
          </p:cNvPicPr>
          <p:nvPr/>
        </p:nvPicPr>
        <p:blipFill>
          <a:blip r:embed="rId2"/>
          <a:stretch>
            <a:fillRect/>
          </a:stretch>
        </p:blipFill>
        <p:spPr>
          <a:xfrm>
            <a:off x="633973" y="1736537"/>
            <a:ext cx="6867525" cy="2457450"/>
          </a:xfrm>
          <a:prstGeom prst="rect">
            <a:avLst/>
          </a:prstGeom>
        </p:spPr>
      </p:pic>
      <p:pic>
        <p:nvPicPr>
          <p:cNvPr id="4" name="图片 3"/>
          <p:cNvPicPr>
            <a:picLocks noChangeAspect="1"/>
          </p:cNvPicPr>
          <p:nvPr/>
        </p:nvPicPr>
        <p:blipFill>
          <a:blip r:embed="rId3"/>
          <a:stretch>
            <a:fillRect/>
          </a:stretch>
        </p:blipFill>
        <p:spPr>
          <a:xfrm>
            <a:off x="633973" y="4116578"/>
            <a:ext cx="6943725" cy="2447925"/>
          </a:xfrm>
          <a:prstGeom prst="rect">
            <a:avLst/>
          </a:prstGeom>
        </p:spPr>
      </p:pic>
      <p:sp>
        <p:nvSpPr>
          <p:cNvPr id="6" name="文本框 5">
            <a:extLst>
              <a:ext uri="{FF2B5EF4-FFF2-40B4-BE49-F238E27FC236}">
                <a16:creationId xmlns="" xmlns:a16="http://schemas.microsoft.com/office/drawing/2014/main" id="{9370FFFE-5B55-4540-9955-4FA37D8CD595}"/>
              </a:ext>
            </a:extLst>
          </p:cNvPr>
          <p:cNvSpPr txBox="1"/>
          <p:nvPr/>
        </p:nvSpPr>
        <p:spPr>
          <a:xfrm>
            <a:off x="8219918" y="2141725"/>
            <a:ext cx="2887353" cy="2585323"/>
          </a:xfrm>
          <a:prstGeom prst="rect">
            <a:avLst/>
          </a:prstGeom>
          <a:noFill/>
        </p:spPr>
        <p:txBody>
          <a:bodyPr wrap="square" rtlCol="0">
            <a:spAutoFit/>
          </a:bodyPr>
          <a:lstStyle/>
          <a:p>
            <a:r>
              <a:rPr lang="en-US" altLang="zh-CN" dirty="0" smtClean="0"/>
              <a:t>2. </a:t>
            </a:r>
            <a:r>
              <a:rPr lang="zh-CN" altLang="en-US" dirty="0" smtClean="0"/>
              <a:t>整合三个模块为一大类：</a:t>
            </a:r>
            <a:endParaRPr lang="en-US" altLang="zh-CN" dirty="0" smtClean="0"/>
          </a:p>
          <a:p>
            <a:endParaRPr lang="en-US" altLang="zh-CN" dirty="0" smtClean="0"/>
          </a:p>
          <a:p>
            <a:r>
              <a:rPr lang="en-US" altLang="zh-CN" dirty="0" smtClean="0"/>
              <a:t>    </a:t>
            </a:r>
            <a:r>
              <a:rPr lang="zh-CN" altLang="en-US" dirty="0"/>
              <a:t>输入</a:t>
            </a:r>
            <a:r>
              <a:rPr lang="zh-CN" altLang="en-US" dirty="0" smtClean="0"/>
              <a:t>：</a:t>
            </a:r>
            <a:endParaRPr lang="en-US" altLang="zh-CN" dirty="0"/>
          </a:p>
          <a:p>
            <a:r>
              <a:rPr lang="zh-CN" altLang="en-US" dirty="0" smtClean="0"/>
              <a:t>源语言、目标语言、</a:t>
            </a:r>
            <a:r>
              <a:rPr lang="en-US" altLang="zh-CN" dirty="0" err="1" smtClean="0"/>
              <a:t>Houndify</a:t>
            </a:r>
            <a:r>
              <a:rPr lang="en-US" altLang="zh-CN" dirty="0" smtClean="0"/>
              <a:t> ID</a:t>
            </a:r>
            <a:r>
              <a:rPr lang="zh-CN" altLang="en-US" dirty="0" smtClean="0"/>
              <a:t>及密钥、     </a:t>
            </a:r>
            <a:r>
              <a:rPr lang="en-US" altLang="zh-CN" dirty="0" smtClean="0"/>
              <a:t>Bing</a:t>
            </a:r>
            <a:r>
              <a:rPr lang="zh-CN" altLang="en-US" dirty="0" smtClean="0"/>
              <a:t>密钥</a:t>
            </a:r>
            <a:endParaRPr lang="en-US" altLang="zh-CN" dirty="0" smtClean="0"/>
          </a:p>
          <a:p>
            <a:endParaRPr lang="en-US" altLang="zh-CN" dirty="0" smtClean="0"/>
          </a:p>
          <a:p>
            <a:r>
              <a:rPr lang="en-US" altLang="zh-CN" dirty="0"/>
              <a:t> </a:t>
            </a:r>
            <a:r>
              <a:rPr lang="en-US" altLang="zh-CN" dirty="0" smtClean="0"/>
              <a:t>   </a:t>
            </a:r>
            <a:r>
              <a:rPr lang="zh-CN" altLang="en-US" dirty="0" smtClean="0"/>
              <a:t>返回：</a:t>
            </a:r>
            <a:endParaRPr lang="en-US" altLang="zh-CN" dirty="0" smtClean="0"/>
          </a:p>
          <a:p>
            <a:r>
              <a:rPr lang="zh-CN" altLang="en-US" dirty="0" smtClean="0"/>
              <a:t>三个模块输出结果</a:t>
            </a:r>
            <a:endParaRPr lang="en-US" altLang="zh-CN" dirty="0" smtClean="0"/>
          </a:p>
        </p:txBody>
      </p:sp>
    </p:spTree>
    <p:extLst>
      <p:ext uri="{BB962C8B-B14F-4D97-AF65-F5344CB8AC3E}">
        <p14:creationId xmlns:p14="http://schemas.microsoft.com/office/powerpoint/2010/main" val="2953146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IV. </a:t>
            </a:r>
            <a:r>
              <a:rPr lang="zh-CN" altLang="en-US" dirty="0"/>
              <a:t>程序重点解释 </a:t>
            </a:r>
            <a:r>
              <a:rPr lang="en-US" altLang="zh-CN" dirty="0"/>
              <a:t>—— </a:t>
            </a:r>
            <a:r>
              <a:rPr lang="zh-CN" altLang="en-US" dirty="0" smtClean="0"/>
              <a:t>整合</a:t>
            </a:r>
            <a:endParaRPr lang="zh-CN" altLang="en-US" dirty="0"/>
          </a:p>
        </p:txBody>
      </p:sp>
      <p:sp>
        <p:nvSpPr>
          <p:cNvPr id="6" name="文本框 5">
            <a:extLst>
              <a:ext uri="{FF2B5EF4-FFF2-40B4-BE49-F238E27FC236}">
                <a16:creationId xmlns="" xmlns:a16="http://schemas.microsoft.com/office/drawing/2014/main" id="{9370FFFE-5B55-4540-9955-4FA37D8CD595}"/>
              </a:ext>
            </a:extLst>
          </p:cNvPr>
          <p:cNvSpPr txBox="1"/>
          <p:nvPr/>
        </p:nvSpPr>
        <p:spPr>
          <a:xfrm>
            <a:off x="9058837" y="1263183"/>
            <a:ext cx="5065776" cy="646331"/>
          </a:xfrm>
          <a:prstGeom prst="rect">
            <a:avLst/>
          </a:prstGeom>
          <a:noFill/>
        </p:spPr>
        <p:txBody>
          <a:bodyPr wrap="square" rtlCol="0">
            <a:spAutoFit/>
          </a:bodyPr>
          <a:lstStyle/>
          <a:p>
            <a:endParaRPr lang="en-US" altLang="zh-CN" dirty="0"/>
          </a:p>
          <a:p>
            <a:r>
              <a:rPr lang="en-US" altLang="zh-CN" dirty="0" smtClean="0"/>
              <a:t>3. Main</a:t>
            </a:r>
            <a:r>
              <a:rPr lang="zh-CN" altLang="en-US" dirty="0" smtClean="0"/>
              <a:t>函数（测试代码）</a:t>
            </a:r>
            <a:endParaRPr lang="en-US" altLang="zh-CN" dirty="0" smtClean="0"/>
          </a:p>
        </p:txBody>
      </p:sp>
      <p:pic>
        <p:nvPicPr>
          <p:cNvPr id="4" name="图片 3"/>
          <p:cNvPicPr>
            <a:picLocks noChangeAspect="1"/>
          </p:cNvPicPr>
          <p:nvPr/>
        </p:nvPicPr>
        <p:blipFill>
          <a:blip r:embed="rId2"/>
          <a:stretch>
            <a:fillRect/>
          </a:stretch>
        </p:blipFill>
        <p:spPr>
          <a:xfrm>
            <a:off x="663969" y="1999161"/>
            <a:ext cx="9797848" cy="4200400"/>
          </a:xfrm>
          <a:prstGeom prst="rect">
            <a:avLst/>
          </a:prstGeom>
        </p:spPr>
      </p:pic>
    </p:spTree>
    <p:extLst>
      <p:ext uri="{BB962C8B-B14F-4D97-AF65-F5344CB8AC3E}">
        <p14:creationId xmlns:p14="http://schemas.microsoft.com/office/powerpoint/2010/main" val="411171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IV. </a:t>
            </a:r>
            <a:r>
              <a:rPr lang="zh-CN" altLang="en-US" dirty="0"/>
              <a:t>程序重点解释 </a:t>
            </a:r>
            <a:r>
              <a:rPr lang="en-US" altLang="zh-CN" dirty="0"/>
              <a:t>—— </a:t>
            </a:r>
            <a:r>
              <a:rPr lang="zh-CN" altLang="en-US" dirty="0" smtClean="0"/>
              <a:t>整合</a:t>
            </a:r>
            <a:endParaRPr lang="zh-CN" altLang="en-US" dirty="0"/>
          </a:p>
        </p:txBody>
      </p:sp>
      <p:sp>
        <p:nvSpPr>
          <p:cNvPr id="6" name="文本框 5">
            <a:extLst>
              <a:ext uri="{FF2B5EF4-FFF2-40B4-BE49-F238E27FC236}">
                <a16:creationId xmlns="" xmlns:a16="http://schemas.microsoft.com/office/drawing/2014/main" id="{9370FFFE-5B55-4540-9955-4FA37D8CD595}"/>
              </a:ext>
            </a:extLst>
          </p:cNvPr>
          <p:cNvSpPr txBox="1"/>
          <p:nvPr/>
        </p:nvSpPr>
        <p:spPr>
          <a:xfrm>
            <a:off x="9058837" y="1263183"/>
            <a:ext cx="5065776" cy="646331"/>
          </a:xfrm>
          <a:prstGeom prst="rect">
            <a:avLst/>
          </a:prstGeom>
          <a:noFill/>
        </p:spPr>
        <p:txBody>
          <a:bodyPr wrap="square" rtlCol="0">
            <a:spAutoFit/>
          </a:bodyPr>
          <a:lstStyle/>
          <a:p>
            <a:endParaRPr lang="en-US" altLang="zh-CN" dirty="0"/>
          </a:p>
          <a:p>
            <a:r>
              <a:rPr lang="en-US" altLang="zh-CN" dirty="0" smtClean="0"/>
              <a:t>3. Main</a:t>
            </a:r>
            <a:r>
              <a:rPr lang="zh-CN" altLang="en-US" dirty="0" smtClean="0"/>
              <a:t>函数（测试代码）</a:t>
            </a:r>
            <a:endParaRPr lang="en-US" altLang="zh-CN" dirty="0" smtClean="0"/>
          </a:p>
        </p:txBody>
      </p:sp>
      <p:pic>
        <p:nvPicPr>
          <p:cNvPr id="3" name="图片 2"/>
          <p:cNvPicPr>
            <a:picLocks noChangeAspect="1"/>
          </p:cNvPicPr>
          <p:nvPr/>
        </p:nvPicPr>
        <p:blipFill>
          <a:blip r:embed="rId2"/>
          <a:stretch>
            <a:fillRect/>
          </a:stretch>
        </p:blipFill>
        <p:spPr>
          <a:xfrm>
            <a:off x="923364" y="1690688"/>
            <a:ext cx="7620000" cy="4876800"/>
          </a:xfrm>
          <a:prstGeom prst="rect">
            <a:avLst/>
          </a:prstGeom>
        </p:spPr>
      </p:pic>
    </p:spTree>
    <p:extLst>
      <p:ext uri="{BB962C8B-B14F-4D97-AF65-F5344CB8AC3E}">
        <p14:creationId xmlns:p14="http://schemas.microsoft.com/office/powerpoint/2010/main" val="1421195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IV. </a:t>
            </a:r>
            <a:r>
              <a:rPr lang="zh-CN" altLang="en-US" dirty="0"/>
              <a:t>程序重点解释 </a:t>
            </a:r>
            <a:r>
              <a:rPr lang="en-US" altLang="zh-CN" dirty="0"/>
              <a:t>—— </a:t>
            </a:r>
            <a:r>
              <a:rPr lang="zh-CN" altLang="en-US" dirty="0" smtClean="0"/>
              <a:t>整合</a:t>
            </a:r>
            <a:endParaRPr lang="zh-CN" altLang="en-US" dirty="0"/>
          </a:p>
        </p:txBody>
      </p:sp>
      <p:sp>
        <p:nvSpPr>
          <p:cNvPr id="6" name="文本框 5">
            <a:extLst>
              <a:ext uri="{FF2B5EF4-FFF2-40B4-BE49-F238E27FC236}">
                <a16:creationId xmlns="" xmlns:a16="http://schemas.microsoft.com/office/drawing/2014/main" id="{9370FFFE-5B55-4540-9955-4FA37D8CD595}"/>
              </a:ext>
            </a:extLst>
          </p:cNvPr>
          <p:cNvSpPr txBox="1"/>
          <p:nvPr/>
        </p:nvSpPr>
        <p:spPr>
          <a:xfrm>
            <a:off x="9058837" y="1263183"/>
            <a:ext cx="5065776" cy="646331"/>
          </a:xfrm>
          <a:prstGeom prst="rect">
            <a:avLst/>
          </a:prstGeom>
          <a:noFill/>
        </p:spPr>
        <p:txBody>
          <a:bodyPr wrap="square" rtlCol="0">
            <a:spAutoFit/>
          </a:bodyPr>
          <a:lstStyle/>
          <a:p>
            <a:endParaRPr lang="en-US" altLang="zh-CN" dirty="0"/>
          </a:p>
          <a:p>
            <a:r>
              <a:rPr lang="en-US" altLang="zh-CN" dirty="0" smtClean="0"/>
              <a:t>3. Main</a:t>
            </a:r>
            <a:r>
              <a:rPr lang="zh-CN" altLang="en-US" dirty="0" smtClean="0"/>
              <a:t>函数（测试代码）</a:t>
            </a:r>
            <a:endParaRPr lang="en-US" altLang="zh-CN" dirty="0" smtClean="0"/>
          </a:p>
        </p:txBody>
      </p:sp>
      <p:pic>
        <p:nvPicPr>
          <p:cNvPr id="3" name="图片 2"/>
          <p:cNvPicPr>
            <a:picLocks noChangeAspect="1"/>
          </p:cNvPicPr>
          <p:nvPr/>
        </p:nvPicPr>
        <p:blipFill>
          <a:blip r:embed="rId2"/>
          <a:stretch>
            <a:fillRect/>
          </a:stretch>
        </p:blipFill>
        <p:spPr>
          <a:xfrm>
            <a:off x="591673" y="2664192"/>
            <a:ext cx="10596280" cy="3096264"/>
          </a:xfrm>
          <a:prstGeom prst="rect">
            <a:avLst/>
          </a:prstGeom>
        </p:spPr>
      </p:pic>
    </p:spTree>
    <p:extLst>
      <p:ext uri="{BB962C8B-B14F-4D97-AF65-F5344CB8AC3E}">
        <p14:creationId xmlns:p14="http://schemas.microsoft.com/office/powerpoint/2010/main" val="499093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 </a:t>
            </a:r>
            <a:r>
              <a:rPr lang="zh-CN" altLang="en-US" dirty="0" smtClean="0"/>
              <a:t>问题 </a:t>
            </a:r>
            <a:r>
              <a:rPr lang="en-US" altLang="zh-CN" dirty="0" smtClean="0"/>
              <a:t>&amp; </a:t>
            </a:r>
            <a:r>
              <a:rPr lang="zh-CN" altLang="en-US" dirty="0" smtClean="0"/>
              <a:t>解决方案</a:t>
            </a:r>
            <a:r>
              <a:rPr lang="en-US" altLang="zh-CN" dirty="0" smtClean="0"/>
              <a:t>/</a:t>
            </a:r>
            <a:r>
              <a:rPr lang="zh-CN" altLang="en-US" dirty="0" smtClean="0"/>
              <a:t>展望 </a:t>
            </a:r>
            <a:r>
              <a:rPr lang="en-US" altLang="zh-CN" dirty="0" smtClean="0"/>
              <a:t>—— </a:t>
            </a:r>
            <a:r>
              <a:rPr lang="zh-CN" altLang="en-US" dirty="0" smtClean="0"/>
              <a:t>语音识别</a:t>
            </a:r>
          </a:p>
        </p:txBody>
      </p:sp>
      <p:sp>
        <p:nvSpPr>
          <p:cNvPr id="3" name="内容占位符 2"/>
          <p:cNvSpPr>
            <a:spLocks noGrp="1"/>
          </p:cNvSpPr>
          <p:nvPr>
            <p:ph idx="1"/>
          </p:nvPr>
        </p:nvSpPr>
        <p:spPr/>
        <p:txBody>
          <a:bodyPr>
            <a:normAutofit/>
          </a:bodyPr>
          <a:lstStyle/>
          <a:p>
            <a:r>
              <a:rPr lang="en-US" altLang="zh-CN" dirty="0" smtClean="0"/>
              <a:t>1. </a:t>
            </a:r>
            <a:r>
              <a:rPr lang="zh-CN" altLang="en-US" dirty="0" smtClean="0"/>
              <a:t>必应语音识别</a:t>
            </a:r>
            <a:r>
              <a:rPr lang="en-US" altLang="zh-CN" dirty="0" smtClean="0"/>
              <a:t>API</a:t>
            </a:r>
            <a:r>
              <a:rPr lang="zh-CN" altLang="en-US" dirty="0" smtClean="0"/>
              <a:t>只识别到第一个停顿处，后面的语音输入被忽略。</a:t>
            </a:r>
            <a:endParaRPr lang="en-US" altLang="zh-CN" dirty="0" smtClean="0"/>
          </a:p>
          <a:p>
            <a:r>
              <a:rPr lang="zh-CN" altLang="en-US" dirty="0" smtClean="0"/>
              <a:t>解决方案：在识别前向前端用户提示该信息，如此处与前端有交互，用户可选择暂停此次语音识别过程，断句后重新分别输入。</a:t>
            </a:r>
            <a:endParaRPr lang="en-US" altLang="zh-CN" dirty="0" smtClean="0"/>
          </a:p>
          <a:p>
            <a:r>
              <a:rPr lang="en-US" altLang="zh-CN" dirty="0" smtClean="0"/>
              <a:t>2. </a:t>
            </a:r>
            <a:r>
              <a:rPr lang="zh-CN" altLang="en-US" dirty="0" smtClean="0"/>
              <a:t>不同文件的互相调用。</a:t>
            </a:r>
            <a:endParaRPr lang="en-US" altLang="zh-CN" dirty="0" smtClean="0"/>
          </a:p>
          <a:p>
            <a:r>
              <a:rPr lang="zh-CN" altLang="en-US" dirty="0"/>
              <a:t>解决</a:t>
            </a:r>
            <a:r>
              <a:rPr lang="zh-CN" altLang="en-US" dirty="0" smtClean="0"/>
              <a:t>方案：</a:t>
            </a:r>
            <a:endParaRPr lang="en-US" altLang="zh-CN" dirty="0" smtClean="0"/>
          </a:p>
          <a:p>
            <a:r>
              <a:rPr lang="en-US" altLang="zh-CN" dirty="0" smtClean="0"/>
              <a:t>3. </a:t>
            </a:r>
            <a:r>
              <a:rPr lang="en-US" altLang="zh-CN" dirty="0" err="1" smtClean="0"/>
              <a:t>Houndify</a:t>
            </a:r>
            <a:r>
              <a:rPr lang="zh-CN" altLang="en-US" dirty="0" smtClean="0"/>
              <a:t>语音识别能识别整个句子，但即使有意停顿，识别结果中也无标点。</a:t>
            </a:r>
            <a:endParaRPr lang="en-US" altLang="zh-CN" dirty="0" smtClean="0"/>
          </a:p>
          <a:p>
            <a:r>
              <a:rPr lang="en-US" altLang="zh-CN" dirty="0" smtClean="0"/>
              <a:t>4. </a:t>
            </a:r>
            <a:r>
              <a:rPr lang="zh-CN" altLang="en-US" dirty="0" smtClean="0"/>
              <a:t>麦克风输入模块未调通</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1271705" y="120073"/>
            <a:ext cx="8905875" cy="655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xit" presetSubtype="4" fill="hold" nodeType="clickEffect">
                                  <p:stCondLst>
                                    <p:cond delay="0"/>
                                  </p:stCondLst>
                                  <p:childTnLst>
                                    <p:anim calcmode="lin" valueType="num">
                                      <p:cBhvr additive="base">
                                        <p:cTn id="10" dur="500"/>
                                        <p:tgtEl>
                                          <p:spTgt spid="4"/>
                                        </p:tgtEl>
                                        <p:attrNameLst>
                                          <p:attrName>ppt_y</p:attrName>
                                        </p:attrNameLst>
                                      </p:cBhvr>
                                      <p:tavLst>
                                        <p:tav tm="0">
                                          <p:val>
                                            <p:strVal val="#ppt_y"/>
                                          </p:val>
                                        </p:tav>
                                        <p:tav tm="100000">
                                          <p:val>
                                            <p:strVal val="#ppt_y+#ppt_h*1.125000"/>
                                          </p:val>
                                        </p:tav>
                                      </p:tavLst>
                                    </p:anim>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 </a:t>
            </a:r>
            <a:r>
              <a:rPr lang="zh-CN" altLang="en-US" dirty="0"/>
              <a:t>问题 </a:t>
            </a:r>
            <a:r>
              <a:rPr lang="en-US" altLang="zh-CN" dirty="0"/>
              <a:t>&amp; </a:t>
            </a:r>
            <a:r>
              <a:rPr lang="zh-CN" altLang="en-US" dirty="0"/>
              <a:t>解决方案</a:t>
            </a:r>
            <a:r>
              <a:rPr lang="en-US" altLang="zh-CN" dirty="0"/>
              <a:t>/</a:t>
            </a:r>
            <a:r>
              <a:rPr lang="zh-CN" altLang="en-US" dirty="0"/>
              <a:t>展望 </a:t>
            </a:r>
            <a:r>
              <a:rPr lang="en-US" altLang="zh-CN" dirty="0"/>
              <a:t>—— </a:t>
            </a:r>
            <a:r>
              <a:rPr lang="zh-CN" altLang="en-US" dirty="0"/>
              <a:t>机器翻译</a:t>
            </a:r>
          </a:p>
        </p:txBody>
      </p:sp>
      <p:sp>
        <p:nvSpPr>
          <p:cNvPr id="3" name="内容占位符 2"/>
          <p:cNvSpPr>
            <a:spLocks noGrp="1"/>
          </p:cNvSpPr>
          <p:nvPr>
            <p:ph idx="1"/>
          </p:nvPr>
        </p:nvSpPr>
        <p:spPr/>
        <p:txBody>
          <a:bodyPr/>
          <a:lstStyle/>
          <a:p>
            <a:r>
              <a:rPr lang="en-US" altLang="zh-CN" dirty="0"/>
              <a:t>1. </a:t>
            </a:r>
            <a:r>
              <a:rPr lang="zh-CN" altLang="en-US" dirty="0"/>
              <a:t>每个 </a:t>
            </a:r>
            <a:r>
              <a:rPr lang="en-US" altLang="zh-CN" dirty="0" err="1"/>
              <a:t>api</a:t>
            </a:r>
            <a:r>
              <a:rPr lang="en-US" altLang="zh-CN" dirty="0"/>
              <a:t> </a:t>
            </a:r>
            <a:r>
              <a:rPr lang="zh-CN" altLang="en-US" dirty="0"/>
              <a:t>支持的语言对格式不同</a:t>
            </a:r>
            <a:endParaRPr lang="en-US" altLang="zh-CN" dirty="0"/>
          </a:p>
          <a:p>
            <a:r>
              <a:rPr lang="zh-CN" altLang="en-US" dirty="0"/>
              <a:t>解决方案：在每个 </a:t>
            </a:r>
            <a:r>
              <a:rPr lang="en-US" altLang="zh-CN" dirty="0" err="1"/>
              <a:t>api</a:t>
            </a:r>
            <a:r>
              <a:rPr lang="en-US" altLang="zh-CN" dirty="0"/>
              <a:t> </a:t>
            </a:r>
            <a:r>
              <a:rPr lang="zh-CN" altLang="en-US" dirty="0"/>
              <a:t>中设置语言对转换</a:t>
            </a:r>
            <a:endParaRPr lang="en-US" altLang="zh-CN" dirty="0"/>
          </a:p>
          <a:p>
            <a:r>
              <a:rPr lang="en-US" altLang="zh-CN" dirty="0"/>
              <a:t>2. </a:t>
            </a:r>
            <a:r>
              <a:rPr lang="zh-CN" altLang="en-US" dirty="0"/>
              <a:t>两个 </a:t>
            </a:r>
            <a:r>
              <a:rPr lang="en-US" altLang="zh-CN" dirty="0" err="1"/>
              <a:t>api</a:t>
            </a:r>
            <a:r>
              <a:rPr lang="en-US" altLang="zh-CN" dirty="0"/>
              <a:t> </a:t>
            </a:r>
            <a:r>
              <a:rPr lang="zh-CN" altLang="en-US" dirty="0"/>
              <a:t>的结构不同，无法合在一起</a:t>
            </a:r>
            <a:endParaRPr lang="en-US" altLang="zh-CN" dirty="0"/>
          </a:p>
          <a:p>
            <a:r>
              <a:rPr lang="zh-CN" altLang="en-US" dirty="0"/>
              <a:t>解决方案：独自作为一个类，在外部进行封装</a:t>
            </a:r>
            <a:endParaRPr lang="en-US" altLang="zh-CN" dirty="0"/>
          </a:p>
          <a:p>
            <a:r>
              <a:rPr lang="en-US" altLang="zh-CN" dirty="0"/>
              <a:t>3.</a:t>
            </a:r>
            <a:r>
              <a:rPr lang="zh-CN" altLang="en-US" dirty="0"/>
              <a:t>在主函数中如何调用函数</a:t>
            </a:r>
            <a:endParaRPr lang="en-US" altLang="zh-CN" dirty="0"/>
          </a:p>
          <a:p>
            <a:r>
              <a:rPr lang="zh-CN" altLang="en-US" dirty="0"/>
              <a:t>解决方案：在两个</a:t>
            </a:r>
            <a:r>
              <a:rPr lang="en-US" altLang="zh-CN" dirty="0"/>
              <a:t>API</a:t>
            </a:r>
            <a:r>
              <a:rPr lang="zh-CN" altLang="en-US" dirty="0"/>
              <a:t>中设置</a:t>
            </a:r>
            <a:r>
              <a:rPr lang="en-US" altLang="zh-CN" dirty="0"/>
              <a:t>__</a:t>
            </a:r>
            <a:r>
              <a:rPr lang="en-US" altLang="zh-CN" dirty="0" err="1"/>
              <a:t>init</a:t>
            </a:r>
            <a:r>
              <a:rPr lang="en-US" altLang="zh-CN" dirty="0"/>
              <a:t>__</a:t>
            </a:r>
            <a:r>
              <a:rPr lang="zh-CN" altLang="en-US" dirty="0"/>
              <a:t>构造函数，统一形参，设定返回值；在主函数中调用时传入实参，并打印返回结果。</a:t>
            </a:r>
            <a:endParaRPr lang="en-US" altLang="zh-CN" dirty="0"/>
          </a:p>
          <a:p>
            <a:endParaRPr lang="en-US" altLang="zh-CN" dirty="0"/>
          </a:p>
        </p:txBody>
      </p:sp>
    </p:spTree>
    <p:extLst>
      <p:ext uri="{BB962C8B-B14F-4D97-AF65-F5344CB8AC3E}">
        <p14:creationId xmlns:p14="http://schemas.microsoft.com/office/powerpoint/2010/main" val="3602130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VI. </a:t>
            </a:r>
            <a:r>
              <a:rPr lang="zh-CN" altLang="en-US"/>
              <a:t>现场演示</a:t>
            </a:r>
          </a:p>
        </p:txBody>
      </p:sp>
      <p:sp>
        <p:nvSpPr>
          <p:cNvPr id="3" name="内容占位符 2"/>
          <p:cNvSpPr>
            <a:spLocks noGrp="1"/>
          </p:cNvSpPr>
          <p:nvPr>
            <p:ph idx="1"/>
          </p:nvPr>
        </p:nvSpPr>
        <p:spPr/>
        <p:txBody>
          <a:bodyPr/>
          <a:lstStyle/>
          <a:p>
            <a:r>
              <a:rPr lang="zh-CN" altLang="en-US"/>
              <a:t>代码展示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sz="8000" b="1"/>
              <a:t>谢谢！</a:t>
            </a:r>
          </a:p>
        </p:txBody>
      </p:sp>
      <p:sp>
        <p:nvSpPr>
          <p:cNvPr id="6" name="副标题 5"/>
          <p:cNvSpPr>
            <a:spLocks noGrp="1"/>
          </p:cNvSpPr>
          <p:nvPr>
            <p:ph type="subTitle" idx="1"/>
          </p:nvPr>
        </p:nvSpPr>
        <p:spPr/>
        <p:txBody>
          <a:bodyPr/>
          <a:lstStyle/>
          <a:p>
            <a:r>
              <a:rPr lang="zh-CN" altLang="en-US">
                <a:sym typeface="+mn-ea"/>
              </a:rPr>
              <a:t>苏珊 杨若瑶 朱莹 徐林源 组</a:t>
            </a:r>
            <a:endParaRPr lang="zh-CN" altLang="en-US"/>
          </a:p>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a:t>
            </a:r>
            <a:r>
              <a:rPr lang="zh-CN" altLang="en-US" dirty="0"/>
              <a:t>选题说明 </a:t>
            </a:r>
            <a:r>
              <a:rPr lang="en-US" altLang="zh-CN" dirty="0"/>
              <a:t>—— </a:t>
            </a:r>
            <a:r>
              <a:rPr lang="zh-CN" altLang="en-US" dirty="0"/>
              <a:t>语音识别</a:t>
            </a:r>
          </a:p>
        </p:txBody>
      </p:sp>
      <p:sp>
        <p:nvSpPr>
          <p:cNvPr id="3" name="内容占位符 2"/>
          <p:cNvSpPr>
            <a:spLocks noGrp="1"/>
          </p:cNvSpPr>
          <p:nvPr>
            <p:ph idx="1"/>
          </p:nvPr>
        </p:nvSpPr>
        <p:spPr/>
        <p:txBody>
          <a:bodyPr/>
          <a:lstStyle/>
          <a:p>
            <a:pPr marL="0" indent="0">
              <a:buNone/>
            </a:pPr>
            <a:r>
              <a:rPr lang="zh-CN" altLang="en-US" dirty="0"/>
              <a:t>▌语言识别工作原理概述</a:t>
            </a:r>
            <a:endParaRPr lang="en-US" altLang="zh-CN" dirty="0" smtClean="0"/>
          </a:p>
          <a:p>
            <a:r>
              <a:rPr lang="zh-CN" altLang="en-US" dirty="0"/>
              <a:t>多数现代语音识别系统都依赖于隐马尔可夫模型（</a:t>
            </a:r>
            <a:r>
              <a:rPr lang="en-US" altLang="zh-CN" dirty="0"/>
              <a:t>HMM</a:t>
            </a:r>
            <a:r>
              <a:rPr lang="zh-CN" altLang="en-US" dirty="0"/>
              <a:t>）。其工作原理为：语音信号在非常短的时间尺度上（比如 </a:t>
            </a:r>
            <a:r>
              <a:rPr lang="en-US" altLang="zh-CN" dirty="0"/>
              <a:t>10 </a:t>
            </a:r>
            <a:r>
              <a:rPr lang="zh-CN" altLang="en-US" dirty="0"/>
              <a:t>毫秒）可被近似为静止过程，即一个其统计特性不随时间变化的过程</a:t>
            </a:r>
            <a:r>
              <a:rPr lang="zh-CN" altLang="en-US" dirty="0" smtClean="0"/>
              <a:t>。</a:t>
            </a:r>
            <a:endParaRPr lang="en-US" altLang="zh-CN" dirty="0" smtClean="0"/>
          </a:p>
          <a:p>
            <a:endParaRPr lang="zh-CN" altLang="en-US" dirty="0"/>
          </a:p>
          <a:p>
            <a:r>
              <a:rPr lang="zh-CN" altLang="en-US" dirty="0"/>
              <a:t>许多现代语音识别系统会在 </a:t>
            </a:r>
            <a:r>
              <a:rPr lang="en-US" altLang="zh-CN" dirty="0"/>
              <a:t>HMM </a:t>
            </a:r>
            <a:r>
              <a:rPr lang="zh-CN" altLang="en-US" dirty="0"/>
              <a:t>识别之前使用神经网络，通过特征变换和降维的技术来简化语音信号。也可以使用语音活动检测器（</a:t>
            </a:r>
            <a:r>
              <a:rPr lang="en-US" altLang="zh-CN" dirty="0"/>
              <a:t>VAD</a:t>
            </a:r>
            <a:r>
              <a:rPr lang="zh-CN" altLang="en-US" dirty="0"/>
              <a:t>）将音频信号减少到可能仅包含语音的部分。</a:t>
            </a:r>
          </a:p>
          <a:p>
            <a:endParaRPr lang="en-US" altLang="zh-CN" dirty="0"/>
          </a:p>
          <a:p>
            <a:endParaRPr lang="en-US" altLang="zh-CN" dirty="0" smtClean="0"/>
          </a:p>
          <a:p>
            <a:endParaRPr lang="en-US" altLang="zh-CN" dirty="0"/>
          </a:p>
          <a:p>
            <a:endParaRPr lang="zh-CN" altLang="en-US" dirty="0"/>
          </a:p>
        </p:txBody>
      </p:sp>
      <p:sp>
        <p:nvSpPr>
          <p:cNvPr id="5" name="文本框 4"/>
          <p:cNvSpPr txBox="1"/>
          <p:nvPr/>
        </p:nvSpPr>
        <p:spPr>
          <a:xfrm>
            <a:off x="959223" y="6176963"/>
            <a:ext cx="9341224" cy="646331"/>
          </a:xfrm>
          <a:prstGeom prst="rect">
            <a:avLst/>
          </a:prstGeom>
          <a:noFill/>
        </p:spPr>
        <p:txBody>
          <a:bodyPr wrap="square" rtlCol="0">
            <a:spAutoFit/>
          </a:bodyPr>
          <a:lstStyle/>
          <a:p>
            <a:r>
              <a:rPr lang="en-US" altLang="zh-CN" dirty="0"/>
              <a:t>Reference: https://blog.csdn.net/dQCFKyQDXYm3F8rB0/article/details/79832700</a:t>
            </a:r>
          </a:p>
          <a:p>
            <a:endParaRPr lang="zh-CN" altLang="en-US" dirty="0"/>
          </a:p>
        </p:txBody>
      </p:sp>
    </p:spTree>
    <p:extLst>
      <p:ext uri="{BB962C8B-B14F-4D97-AF65-F5344CB8AC3E}">
        <p14:creationId xmlns:p14="http://schemas.microsoft.com/office/powerpoint/2010/main" val="3841173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a:t>
            </a:r>
            <a:r>
              <a:rPr lang="zh-CN" altLang="en-US" dirty="0"/>
              <a:t>选题说明 </a:t>
            </a:r>
            <a:r>
              <a:rPr lang="en-US" altLang="zh-CN" dirty="0"/>
              <a:t>—— </a:t>
            </a:r>
            <a:r>
              <a:rPr lang="zh-CN" altLang="en-US" dirty="0"/>
              <a:t>语音识别</a:t>
            </a:r>
          </a:p>
        </p:txBody>
      </p:sp>
      <p:sp>
        <p:nvSpPr>
          <p:cNvPr id="3" name="内容占位符 2"/>
          <p:cNvSpPr>
            <a:spLocks noGrp="1"/>
          </p:cNvSpPr>
          <p:nvPr>
            <p:ph idx="1"/>
          </p:nvPr>
        </p:nvSpPr>
        <p:spPr/>
        <p:txBody>
          <a:bodyPr>
            <a:normAutofit lnSpcReduction="10000"/>
          </a:bodyPr>
          <a:lstStyle/>
          <a:p>
            <a:pPr marL="0" indent="0">
              <a:buNone/>
            </a:pPr>
            <a:r>
              <a:rPr lang="zh-CN" altLang="en-US" dirty="0"/>
              <a:t>▌选择 </a:t>
            </a:r>
            <a:r>
              <a:rPr lang="en-US" altLang="zh-CN" dirty="0"/>
              <a:t>Python </a:t>
            </a:r>
            <a:r>
              <a:rPr lang="zh-CN" altLang="en-US" dirty="0"/>
              <a:t>语音识别</a:t>
            </a:r>
            <a:r>
              <a:rPr lang="zh-CN" altLang="en-US" dirty="0" smtClean="0"/>
              <a:t>包</a:t>
            </a:r>
            <a:endParaRPr lang="en-US" altLang="zh-CN" dirty="0" smtClean="0"/>
          </a:p>
          <a:p>
            <a:pPr marL="0" indent="0">
              <a:buNone/>
            </a:pPr>
            <a:endParaRPr lang="en-US" altLang="zh-CN" dirty="0" smtClean="0"/>
          </a:p>
          <a:p>
            <a:pPr marL="0" indent="0">
              <a:buNone/>
            </a:pPr>
            <a:r>
              <a:rPr lang="en-US" altLang="zh-CN" dirty="0" err="1" smtClean="0"/>
              <a:t>PyPI</a:t>
            </a:r>
            <a:r>
              <a:rPr lang="zh-CN" altLang="en-US" dirty="0" smtClean="0"/>
              <a:t>中有一些现成的语音识别软件包，其中包括：</a:t>
            </a:r>
            <a:endParaRPr lang="en-US" altLang="zh-CN" dirty="0" smtClean="0"/>
          </a:p>
          <a:p>
            <a:r>
              <a:rPr lang="en-US" altLang="zh-CN" dirty="0" err="1" smtClean="0"/>
              <a:t>apiai</a:t>
            </a:r>
            <a:endParaRPr lang="en-US" altLang="zh-CN" dirty="0" smtClean="0"/>
          </a:p>
          <a:p>
            <a:r>
              <a:rPr lang="en-US" altLang="zh-CN" dirty="0" smtClean="0"/>
              <a:t>google-cloud-speech</a:t>
            </a:r>
          </a:p>
          <a:p>
            <a:r>
              <a:rPr lang="en-US" altLang="zh-CN" dirty="0" err="1" smtClean="0"/>
              <a:t>pocketsphinx</a:t>
            </a:r>
            <a:endParaRPr lang="en-US" altLang="zh-CN" dirty="0" smtClean="0"/>
          </a:p>
          <a:p>
            <a:r>
              <a:rPr lang="en-US" altLang="zh-CN" dirty="0" err="1" smtClean="0">
                <a:solidFill>
                  <a:srgbClr val="FF0000"/>
                </a:solidFill>
              </a:rPr>
              <a:t>SpeechRcognition</a:t>
            </a:r>
            <a:endParaRPr lang="en-US" altLang="zh-CN" dirty="0" smtClean="0">
              <a:solidFill>
                <a:srgbClr val="FF0000"/>
              </a:solidFill>
            </a:endParaRPr>
          </a:p>
          <a:p>
            <a:r>
              <a:rPr lang="en-US" altLang="zh-CN" dirty="0" err="1" smtClean="0"/>
              <a:t>watson</a:t>
            </a:r>
            <a:r>
              <a:rPr lang="en-US" altLang="zh-CN" dirty="0" smtClean="0"/>
              <a:t>-developer-cloud</a:t>
            </a:r>
          </a:p>
          <a:p>
            <a:r>
              <a:rPr lang="en-US" altLang="zh-CN" dirty="0" smtClean="0"/>
              <a:t>wit</a:t>
            </a:r>
          </a:p>
          <a:p>
            <a:endParaRPr lang="en-US" altLang="zh-CN" dirty="0" smtClean="0"/>
          </a:p>
          <a:p>
            <a:endParaRPr lang="en-US" altLang="zh-CN" dirty="0"/>
          </a:p>
          <a:p>
            <a:endParaRPr lang="zh-CN" altLang="en-US" dirty="0"/>
          </a:p>
        </p:txBody>
      </p:sp>
      <p:sp>
        <p:nvSpPr>
          <p:cNvPr id="4" name="文本框 3"/>
          <p:cNvSpPr txBox="1"/>
          <p:nvPr/>
        </p:nvSpPr>
        <p:spPr>
          <a:xfrm>
            <a:off x="959223" y="6176963"/>
            <a:ext cx="9341224" cy="646331"/>
          </a:xfrm>
          <a:prstGeom prst="rect">
            <a:avLst/>
          </a:prstGeom>
          <a:noFill/>
        </p:spPr>
        <p:txBody>
          <a:bodyPr wrap="square" rtlCol="0">
            <a:spAutoFit/>
          </a:bodyPr>
          <a:lstStyle/>
          <a:p>
            <a:r>
              <a:rPr lang="en-US" altLang="zh-CN" dirty="0"/>
              <a:t>Reference: https://blog.csdn.net/dQCFKyQDXYm3F8rB0/article/details/79832700</a:t>
            </a:r>
          </a:p>
          <a:p>
            <a:endParaRPr lang="zh-CN" altLang="en-US" dirty="0"/>
          </a:p>
        </p:txBody>
      </p:sp>
    </p:spTree>
    <p:extLst>
      <p:ext uri="{BB962C8B-B14F-4D97-AF65-F5344CB8AC3E}">
        <p14:creationId xmlns:p14="http://schemas.microsoft.com/office/powerpoint/2010/main" val="2852403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a:t>
            </a:r>
            <a:r>
              <a:rPr lang="zh-CN" altLang="en-US" dirty="0"/>
              <a:t>选题说明 </a:t>
            </a:r>
            <a:r>
              <a:rPr lang="en-US" altLang="zh-CN" dirty="0"/>
              <a:t>—— </a:t>
            </a:r>
            <a:r>
              <a:rPr lang="zh-CN" altLang="en-US" dirty="0"/>
              <a:t>语音识别</a:t>
            </a:r>
          </a:p>
        </p:txBody>
      </p:sp>
      <p:sp>
        <p:nvSpPr>
          <p:cNvPr id="3" name="内容占位符 2"/>
          <p:cNvSpPr>
            <a:spLocks noGrp="1"/>
          </p:cNvSpPr>
          <p:nvPr>
            <p:ph idx="1"/>
          </p:nvPr>
        </p:nvSpPr>
        <p:spPr/>
        <p:txBody>
          <a:bodyPr>
            <a:normAutofit/>
          </a:bodyPr>
          <a:lstStyle/>
          <a:p>
            <a:pPr marL="0" indent="0">
              <a:buNone/>
            </a:pPr>
            <a:r>
              <a:rPr lang="zh-CN" altLang="en-US" dirty="0"/>
              <a:t>▌选择 </a:t>
            </a:r>
            <a:r>
              <a:rPr lang="en-US" altLang="zh-CN" dirty="0"/>
              <a:t>Python </a:t>
            </a:r>
            <a:r>
              <a:rPr lang="zh-CN" altLang="en-US" dirty="0"/>
              <a:t>语音识别</a:t>
            </a:r>
            <a:r>
              <a:rPr lang="zh-CN" altLang="en-US" dirty="0" smtClean="0"/>
              <a:t>包</a:t>
            </a:r>
            <a:endParaRPr lang="en-US" altLang="zh-CN" dirty="0" smtClean="0"/>
          </a:p>
          <a:p>
            <a:r>
              <a:rPr lang="en-US" altLang="zh-CN" dirty="0" smtClean="0"/>
              <a:t>wit </a:t>
            </a:r>
            <a:r>
              <a:rPr lang="zh-CN" altLang="en-US" dirty="0"/>
              <a:t>和 </a:t>
            </a:r>
            <a:r>
              <a:rPr lang="en-US" altLang="zh-CN" dirty="0" err="1"/>
              <a:t>apiai</a:t>
            </a:r>
            <a:r>
              <a:rPr lang="en-US" altLang="zh-CN" dirty="0"/>
              <a:t> </a:t>
            </a:r>
            <a:r>
              <a:rPr lang="zh-CN" altLang="en-US" dirty="0" smtClean="0"/>
              <a:t>：提供</a:t>
            </a:r>
            <a:r>
              <a:rPr lang="zh-CN" altLang="en-US" dirty="0"/>
              <a:t>了一些超出基本语音识别的内置功能，如识别讲话者意图的自然语言处理</a:t>
            </a:r>
            <a:r>
              <a:rPr lang="zh-CN" altLang="en-US" dirty="0" smtClean="0"/>
              <a:t>功能</a:t>
            </a:r>
            <a:r>
              <a:rPr lang="zh-CN" altLang="en-US" dirty="0"/>
              <a:t>。</a:t>
            </a:r>
            <a:endParaRPr lang="en-US" altLang="zh-CN" dirty="0" smtClean="0"/>
          </a:p>
          <a:p>
            <a:endParaRPr lang="en-US" altLang="zh-CN" dirty="0"/>
          </a:p>
          <a:p>
            <a:r>
              <a:rPr lang="zh-CN" altLang="en-US" dirty="0" smtClean="0"/>
              <a:t>谷</a:t>
            </a:r>
            <a:r>
              <a:rPr lang="zh-CN" altLang="en-US" dirty="0"/>
              <a:t>歌云</a:t>
            </a:r>
            <a:r>
              <a:rPr lang="zh-CN" altLang="en-US" dirty="0" smtClean="0"/>
              <a:t>语音：专注</a:t>
            </a:r>
            <a:r>
              <a:rPr lang="zh-CN" altLang="en-US" dirty="0"/>
              <a:t>于语音向文本的</a:t>
            </a:r>
            <a:r>
              <a:rPr lang="zh-CN" altLang="en-US" dirty="0" smtClean="0"/>
              <a:t>转换。</a:t>
            </a:r>
            <a:endParaRPr lang="zh-CN" altLang="en-US" dirty="0"/>
          </a:p>
          <a:p>
            <a:pPr marL="0" indent="0">
              <a:buNone/>
            </a:pPr>
            <a:endParaRPr lang="zh-CN" altLang="en-US" dirty="0"/>
          </a:p>
          <a:p>
            <a:r>
              <a:rPr lang="en-US" altLang="zh-CN" dirty="0" err="1" smtClean="0"/>
              <a:t>SpeechRecognition</a:t>
            </a:r>
            <a:r>
              <a:rPr lang="zh-CN" altLang="en-US" dirty="0" smtClean="0"/>
              <a:t>：已构建完成访问</a:t>
            </a:r>
            <a:r>
              <a:rPr lang="zh-CN" altLang="en-US" dirty="0"/>
              <a:t>麦克风和从头开始处理音频文件的</a:t>
            </a:r>
            <a:r>
              <a:rPr lang="zh-CN" altLang="en-US" dirty="0" smtClean="0"/>
              <a:t>脚本。</a:t>
            </a:r>
            <a:endParaRPr lang="en-US" altLang="zh-CN" dirty="0"/>
          </a:p>
          <a:p>
            <a:endParaRPr lang="zh-CN" altLang="en-US" dirty="0"/>
          </a:p>
        </p:txBody>
      </p:sp>
      <p:sp>
        <p:nvSpPr>
          <p:cNvPr id="4" name="文本框 3"/>
          <p:cNvSpPr txBox="1"/>
          <p:nvPr/>
        </p:nvSpPr>
        <p:spPr>
          <a:xfrm>
            <a:off x="959223" y="6176963"/>
            <a:ext cx="9341224" cy="646331"/>
          </a:xfrm>
          <a:prstGeom prst="rect">
            <a:avLst/>
          </a:prstGeom>
          <a:noFill/>
        </p:spPr>
        <p:txBody>
          <a:bodyPr wrap="square" rtlCol="0">
            <a:spAutoFit/>
          </a:bodyPr>
          <a:lstStyle/>
          <a:p>
            <a:r>
              <a:rPr lang="en-US" altLang="zh-CN" dirty="0"/>
              <a:t>Reference: https://blog.csdn.net/dQCFKyQDXYm3F8rB0/article/details/79832700</a:t>
            </a:r>
          </a:p>
          <a:p>
            <a:endParaRPr lang="zh-CN" altLang="en-US" dirty="0"/>
          </a:p>
        </p:txBody>
      </p:sp>
    </p:spTree>
    <p:extLst>
      <p:ext uri="{BB962C8B-B14F-4D97-AF65-F5344CB8AC3E}">
        <p14:creationId xmlns:p14="http://schemas.microsoft.com/office/powerpoint/2010/main" val="3359591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 </a:t>
            </a:r>
            <a:r>
              <a:rPr lang="zh-CN" altLang="en-US"/>
              <a:t>选题说明 </a:t>
            </a:r>
            <a:r>
              <a:rPr lang="en-US" altLang="zh-CN"/>
              <a:t>—— </a:t>
            </a:r>
            <a:r>
              <a:rPr lang="zh-CN" altLang="en-US"/>
              <a:t>机器翻译</a:t>
            </a:r>
          </a:p>
        </p:txBody>
      </p:sp>
      <p:sp>
        <p:nvSpPr>
          <p:cNvPr id="3" name="内容占位符 2"/>
          <p:cNvSpPr>
            <a:spLocks noGrp="1"/>
          </p:cNvSpPr>
          <p:nvPr>
            <p:ph idx="1"/>
          </p:nvPr>
        </p:nvSpPr>
        <p:spPr>
          <a:xfrm>
            <a:off x="838200" y="1825625"/>
            <a:ext cx="10515600" cy="4351338"/>
          </a:xfrm>
        </p:spPr>
        <p:txBody>
          <a:bodyPr/>
          <a:lstStyle/>
          <a:p>
            <a:r>
              <a:rPr lang="zh-CN" altLang="en-US" dirty="0"/>
              <a:t>机器翻译（</a:t>
            </a:r>
            <a:r>
              <a:rPr lang="en-US" altLang="zh-CN" dirty="0"/>
              <a:t>machine translation </a:t>
            </a:r>
            <a:r>
              <a:rPr lang="zh-CN" altLang="en-US" dirty="0"/>
              <a:t>），又称为自动翻译，是利用计算机将一种自然语言</a:t>
            </a:r>
            <a:r>
              <a:rPr lang="en-US" altLang="zh-CN" dirty="0"/>
              <a:t>(</a:t>
            </a:r>
            <a:r>
              <a:rPr lang="zh-CN" altLang="en-US" dirty="0"/>
              <a:t>源语言</a:t>
            </a:r>
            <a:r>
              <a:rPr lang="en-US" altLang="zh-CN" dirty="0"/>
              <a:t>)</a:t>
            </a:r>
            <a:r>
              <a:rPr lang="zh-CN" altLang="en-US" dirty="0"/>
              <a:t>转换为另一种自然语言</a:t>
            </a:r>
            <a:r>
              <a:rPr lang="en-US" altLang="zh-CN" dirty="0"/>
              <a:t>(</a:t>
            </a:r>
            <a:r>
              <a:rPr lang="zh-CN" altLang="en-US" dirty="0"/>
              <a:t>目标语言</a:t>
            </a:r>
            <a:r>
              <a:rPr lang="en-US" altLang="zh-CN" dirty="0"/>
              <a:t>)</a:t>
            </a:r>
            <a:r>
              <a:rPr lang="zh-CN" altLang="en-US" dirty="0"/>
              <a:t>的过程。它是</a:t>
            </a:r>
            <a:r>
              <a:rPr lang="zh-CN" altLang="en-US" dirty="0">
                <a:hlinkClick r:id="rId2"/>
              </a:rPr>
              <a:t>计算语言学</a:t>
            </a:r>
            <a:r>
              <a:rPr lang="zh-CN" altLang="en-US" dirty="0"/>
              <a:t>的一个分支，是</a:t>
            </a:r>
            <a:r>
              <a:rPr lang="zh-CN" altLang="en-US" dirty="0">
                <a:hlinkClick r:id="rId3"/>
              </a:rPr>
              <a:t>人工智能</a:t>
            </a:r>
            <a:r>
              <a:rPr lang="zh-CN" altLang="en-US" dirty="0"/>
              <a:t>的终极目标之一，具有重要的科学研究价值。</a:t>
            </a:r>
            <a:endParaRPr lang="en-US" altLang="zh-CN" dirty="0"/>
          </a:p>
          <a:p>
            <a:r>
              <a:rPr lang="zh-CN" altLang="en-US" dirty="0"/>
              <a:t>本项目中机器翻译作为第二部分，用来接受语音识别结果并调用</a:t>
            </a:r>
            <a:r>
              <a:rPr lang="en-US" altLang="zh-CN" dirty="0" err="1"/>
              <a:t>api</a:t>
            </a:r>
            <a:r>
              <a:rPr lang="en-US" altLang="zh-CN" dirty="0"/>
              <a:t> </a:t>
            </a:r>
            <a:r>
              <a:rPr lang="zh-CN" altLang="en-US" dirty="0"/>
              <a:t>进行翻译，最后返回结果。</a:t>
            </a:r>
          </a:p>
        </p:txBody>
      </p:sp>
    </p:spTree>
    <p:extLst>
      <p:ext uri="{BB962C8B-B14F-4D97-AF65-F5344CB8AC3E}">
        <p14:creationId xmlns:p14="http://schemas.microsoft.com/office/powerpoint/2010/main" val="2646546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II. </a:t>
            </a:r>
            <a:r>
              <a:rPr lang="zh-CN" altLang="en-US"/>
              <a:t>小组分工说明</a:t>
            </a:r>
            <a:endParaRPr lang="en-US" altLang="zh-CN"/>
          </a:p>
        </p:txBody>
      </p:sp>
      <p:sp>
        <p:nvSpPr>
          <p:cNvPr id="3" name="内容占位符 2"/>
          <p:cNvSpPr>
            <a:spLocks noGrp="1"/>
          </p:cNvSpPr>
          <p:nvPr>
            <p:ph idx="1"/>
          </p:nvPr>
        </p:nvSpPr>
        <p:spPr/>
        <p:txBody>
          <a:bodyPr/>
          <a:lstStyle/>
          <a:p>
            <a:r>
              <a:rPr lang="zh-CN" altLang="en-US"/>
              <a:t>甘特图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III. </a:t>
            </a:r>
            <a:r>
              <a:rPr lang="zh-CN" altLang="en-US"/>
              <a:t>项目进度控制说明</a:t>
            </a:r>
          </a:p>
        </p:txBody>
      </p:sp>
      <p:sp>
        <p:nvSpPr>
          <p:cNvPr id="3" name="内容占位符 2"/>
          <p:cNvSpPr>
            <a:spLocks noGrp="1"/>
          </p:cNvSpPr>
          <p:nvPr>
            <p:ph idx="1"/>
          </p:nvPr>
        </p:nvSpPr>
        <p:spPr/>
        <p:txBody>
          <a:bodyPr/>
          <a:lstStyle/>
          <a:p>
            <a:r>
              <a:rPr lang="en-US" altLang="zh-CN">
                <a:sym typeface="+mn-ea"/>
              </a:rPr>
              <a:t>to-do-list</a:t>
            </a:r>
          </a:p>
          <a:p>
            <a:r>
              <a:rPr lang="zh-CN" altLang="en-US">
                <a:sym typeface="+mn-ea"/>
              </a:rPr>
              <a:t>甘特图</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IV. </a:t>
            </a:r>
            <a:r>
              <a:rPr lang="zh-CN" altLang="en-US"/>
              <a:t>程序重点解释 </a:t>
            </a:r>
            <a:r>
              <a:rPr lang="en-US" altLang="zh-CN"/>
              <a:t>—— </a:t>
            </a:r>
            <a:r>
              <a:rPr lang="zh-CN" altLang="en-US"/>
              <a:t>语音识别</a:t>
            </a:r>
          </a:p>
        </p:txBody>
      </p:sp>
      <p:sp>
        <p:nvSpPr>
          <p:cNvPr id="3" name="内容占位符 2"/>
          <p:cNvSpPr>
            <a:spLocks noGrp="1"/>
          </p:cNvSpPr>
          <p:nvPr>
            <p:ph idx="1"/>
          </p:nvPr>
        </p:nvSpPr>
        <p:spPr/>
        <p:txBody>
          <a:bodyPr/>
          <a:lstStyle/>
          <a:p>
            <a:r>
              <a:rPr lang="zh-CN" altLang="en-US"/>
              <a:t>语音识别类整体框架</a:t>
            </a:r>
          </a:p>
        </p:txBody>
      </p:sp>
      <p:pic>
        <p:nvPicPr>
          <p:cNvPr id="4" name="图片 3"/>
          <p:cNvPicPr>
            <a:picLocks noChangeAspect="1"/>
          </p:cNvPicPr>
          <p:nvPr/>
        </p:nvPicPr>
        <p:blipFill>
          <a:blip r:embed="rId2"/>
          <a:stretch>
            <a:fillRect/>
          </a:stretch>
        </p:blipFill>
        <p:spPr>
          <a:xfrm>
            <a:off x="957580" y="2305685"/>
            <a:ext cx="9610725" cy="4235450"/>
          </a:xfrm>
          <a:prstGeom prst="rect">
            <a:avLst/>
          </a:prstGeom>
          <a:ln w="28575" cmpd="sng">
            <a:solidFill>
              <a:schemeClr val="accent1">
                <a:shade val="50000"/>
              </a:schemeClr>
            </a:solidFill>
            <a:prstDash val="solid"/>
          </a:ln>
        </p:spPr>
      </p:pic>
    </p:spTree>
    <p:extLst>
      <p:ext uri="{BB962C8B-B14F-4D97-AF65-F5344CB8AC3E}">
        <p14:creationId xmlns:p14="http://schemas.microsoft.com/office/powerpoint/2010/main" val="618286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970</Words>
  <Application>Microsoft Office PowerPoint</Application>
  <PresentationFormat>宽屏</PresentationFormat>
  <Paragraphs>104</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Python 期末汇报</vt:lpstr>
      <vt:lpstr>I. 选题说明 —— 语音识别</vt:lpstr>
      <vt:lpstr>I. 选题说明 —— 语音识别</vt:lpstr>
      <vt:lpstr>I. 选题说明 —— 语音识别</vt:lpstr>
      <vt:lpstr>I. 选题说明 —— 语音识别</vt:lpstr>
      <vt:lpstr>I. 选题说明 —— 机器翻译</vt:lpstr>
      <vt:lpstr>II. 小组分工说明</vt:lpstr>
      <vt:lpstr>III. 项目进度控制说明</vt:lpstr>
      <vt:lpstr>IV. 程序重点解释 —— 语音识别</vt:lpstr>
      <vt:lpstr>IV. 程序重点解释 —— 语音识别</vt:lpstr>
      <vt:lpstr>IV. 程序重点解释 —— 语音识别</vt:lpstr>
      <vt:lpstr>IV. 程序重点解释 —— 语音识别</vt:lpstr>
      <vt:lpstr>IV. 程序重点解释 —— 语音识别</vt:lpstr>
      <vt:lpstr>IV. 程序重点解释 —— 语音识别</vt:lpstr>
      <vt:lpstr>IV. 程序重点解释 —— 语音识别</vt:lpstr>
      <vt:lpstr>IV. 程序重点解释 —— 机器翻译</vt:lpstr>
      <vt:lpstr>PowerPoint 演示文稿</vt:lpstr>
      <vt:lpstr>IV. 程序重点解释 —— 机器翻译</vt:lpstr>
      <vt:lpstr>IV. 程序重点解释 —— 整合</vt:lpstr>
      <vt:lpstr>IV. 程序重点解释 —— 整合</vt:lpstr>
      <vt:lpstr>IV. 程序重点解释 —— 整合</vt:lpstr>
      <vt:lpstr>IV. 程序重点解释 —— 整合</vt:lpstr>
      <vt:lpstr>IV. 程序重点解释 —— 整合</vt:lpstr>
      <vt:lpstr>V. 问题 &amp; 解决方案/展望 —— 语音识别</vt:lpstr>
      <vt:lpstr>V. 问题 &amp; 解决方案/展望 —— 机器翻译</vt:lpstr>
      <vt:lpstr>VI. 现场演示</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苏 珊</cp:lastModifiedBy>
  <cp:revision>54</cp:revision>
  <dcterms:created xsi:type="dcterms:W3CDTF">2018-06-25T12:53:00Z</dcterms:created>
  <dcterms:modified xsi:type="dcterms:W3CDTF">2018-06-26T12:15:14Z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