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8" r:id="rId4"/>
    <p:sldId id="277" r:id="rId5"/>
    <p:sldId id="278" r:id="rId6"/>
    <p:sldId id="279" r:id="rId7"/>
    <p:sldId id="260" r:id="rId8"/>
    <p:sldId id="261" r:id="rId9"/>
    <p:sldId id="262" r:id="rId10"/>
    <p:sldId id="280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80462"/>
    <a:srgbClr val="CC66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1" autoAdjust="0"/>
  </p:normalViewPr>
  <p:slideViewPr>
    <p:cSldViewPr>
      <p:cViewPr varScale="1">
        <p:scale>
          <a:sx n="63" d="100"/>
          <a:sy n="63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0BC89004-4191-46FE-8E8F-06147C9120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48087-4A6A-422B-A612-7414814867F4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A7887-DAD2-4ADE-B4F7-A173DED06C33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A41D48-8D61-4D35-96F3-03213E65F348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743A4-C496-46A7-9552-2C6E79EF9C74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3D9F29-3162-484D-8E0E-5A4C817560BB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BD0016-3308-4930-B77F-26CC2F83E58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7295D-9E05-4699-93B9-AF825B8A2AA7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EC3A2-B986-46B1-89EC-13F2908B6708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D683C3-369F-4EEF-A49A-906E92F9608C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276CEA-B172-4131-AAB8-814D3F7FD804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BE4B3-2A3A-4D12-B315-D26BBAA788F0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3AD54F-91C2-4A50-8195-353362FC6BD1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8" name="Object 41"/>
          <p:cNvGraphicFramePr>
            <a:graphicFrameLocks noChangeAspect="1"/>
          </p:cNvGraphicFramePr>
          <p:nvPr/>
        </p:nvGraphicFramePr>
        <p:xfrm>
          <a:off x="107950" y="115888"/>
          <a:ext cx="5030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7342857" imgH="714286" progId="">
                  <p:embed/>
                </p:oleObj>
              </mc:Choice>
              <mc:Fallback>
                <p:oleObj name="Photo Editor 照片" r:id="rId2" imgW="7342857" imgH="714286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480"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5030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altLang="zh-CN"/>
              <a:t>2012-05-04</a:t>
            </a:r>
          </a:p>
        </p:txBody>
      </p:sp>
      <p:sp>
        <p:nvSpPr>
          <p:cNvPr id="4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4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50F51-C26C-4312-B048-AE8634FE0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1EDEE-AB84-4976-80D3-A2E8F7415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F300B-B53B-48A7-A459-47BFC7ABC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B49EA-1421-48F1-A358-41CF3996C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53F18-806D-4E0D-9145-66B9F08B3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4D83A-9F10-407B-8EF5-4442F0FBB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95E4-4F3B-424E-B0E4-57904A183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7471-D950-42DD-AF48-2FD60640A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8141-7B2C-4128-9957-E79450222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C5605-2BE0-4D8F-974D-69D6FAEDC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FA19-C480-4672-ACA8-8A7C391C83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1C67D-BB59-4A79-9A80-19534C6356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A945828-D845-486B-BA4F-8285853B9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79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9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80" name="Group 40"/>
          <p:cNvGrpSpPr>
            <a:grpSpLocks/>
          </p:cNvGrpSpPr>
          <p:nvPr userDrawn="1"/>
        </p:nvGrpSpPr>
        <p:grpSpPr bwMode="auto">
          <a:xfrm>
            <a:off x="165100" y="6149975"/>
            <a:ext cx="666750" cy="693738"/>
            <a:chOff x="0" y="0"/>
            <a:chExt cx="804" cy="801"/>
          </a:xfrm>
        </p:grpSpPr>
        <p:pic>
          <p:nvPicPr>
            <p:cNvPr id="3082" name="Picture 41" descr="jdxh1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804" cy="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066" name="Text Box 42"/>
            <p:cNvSpPr txBox="1">
              <a:spLocks noChangeArrowheads="1"/>
            </p:cNvSpPr>
            <p:nvPr userDrawn="1"/>
          </p:nvSpPr>
          <p:spPr bwMode="auto">
            <a:xfrm>
              <a:off x="80" y="449"/>
              <a:ext cx="595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1400" i="1">
                  <a:solidFill>
                    <a:srgbClr val="080462"/>
                  </a:solidFill>
                  <a:latin typeface="Cooper Black" pitchFamily="18" charset="0"/>
                  <a:ea typeface="Batang" pitchFamily="18" charset="-127"/>
                </a:rPr>
                <a:t>SEI</a:t>
              </a:r>
            </a:p>
          </p:txBody>
        </p:sp>
      </p:grpSp>
      <p:sp>
        <p:nvSpPr>
          <p:cNvPr id="129067" name="Line 43"/>
          <p:cNvSpPr>
            <a:spLocks noChangeShapeType="1"/>
          </p:cNvSpPr>
          <p:nvPr userDrawn="1"/>
        </p:nvSpPr>
        <p:spPr bwMode="auto">
          <a:xfrm>
            <a:off x="701675" y="6165850"/>
            <a:ext cx="7974013" cy="1905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2022-1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EF421-8AC8-4D11-985D-352B72C0757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20</a:t>
            </a:r>
            <a:r>
              <a:rPr lang="en-US" altLang="zh-CN" sz="4000" dirty="0"/>
              <a:t>23</a:t>
            </a:r>
            <a:r>
              <a:rPr lang="zh-CN" altLang="en-US" sz="4000" dirty="0"/>
              <a:t>年度研究生公共课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979712" y="3140968"/>
            <a:ext cx="3456384" cy="883468"/>
          </a:xfrm>
        </p:spPr>
        <p:txBody>
          <a:bodyPr/>
          <a:lstStyle/>
          <a:p>
            <a:r>
              <a:rPr lang="zh-CN" altLang="en-US" sz="5400" dirty="0">
                <a:solidFill>
                  <a:srgbClr val="FF0000"/>
                </a:solidFill>
                <a:latin typeface="+mj-ea"/>
                <a:ea typeface="+mj-ea"/>
              </a:rPr>
              <a:t>最优控制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7699E6-680D-4B75-B1CD-A334780EABCE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dirty="0"/>
              <a:t>课程进度计划</a:t>
            </a:r>
            <a:r>
              <a:rPr lang="en-US" altLang="zh-CN" dirty="0"/>
              <a:t>(8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</p:txBody>
      </p:sp>
      <p:graphicFrame>
        <p:nvGraphicFramePr>
          <p:cNvPr id="143516" name="Group 15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62502934"/>
              </p:ext>
            </p:extLst>
          </p:nvPr>
        </p:nvGraphicFramePr>
        <p:xfrm>
          <a:off x="179388" y="981075"/>
          <a:ext cx="8820150" cy="4873817"/>
        </p:xfrm>
        <a:graphic>
          <a:graphicData uri="http://schemas.openxmlformats.org/drawingml/2006/table">
            <a:tbl>
              <a:tblPr/>
              <a:tblGrid>
                <a:gridCol w="107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02/26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绪论、优化理论与方法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动态规划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02/26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变分法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(1/3)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增强学习算法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变分法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(2/3)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连续系统最优控制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(1/3)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04/02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预测控制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连续系统最优控制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(2/3)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04/02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自适应控制概述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LQR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04/09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最优控制计算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&amp; 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应用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非规范形式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LQR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04/09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应用举例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离散系统最优控制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04/16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变结构控制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03/19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  <a:cs typeface="+mn-cs"/>
                        </a:rPr>
                        <a:t>最大值原理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04/16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幼圆" pitchFamily="49" charset="-122"/>
                        </a:rPr>
                        <a:t>project</a:t>
                      </a:r>
                      <a:endParaRPr kumimoji="0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幼圆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FC7E62-B5F9-4953-8198-C8535F2F696A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300"/>
              <a:t>考核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/>
              <a:t>考核方式：</a:t>
            </a:r>
          </a:p>
          <a:p>
            <a:pPr lvl="1" eaLnBrk="1" hangingPunct="1"/>
            <a:r>
              <a:rPr lang="zh-CN" altLang="en-US" sz="3000" dirty="0"/>
              <a:t>作业 </a:t>
            </a:r>
          </a:p>
          <a:p>
            <a:pPr lvl="1" eaLnBrk="1" hangingPunct="1"/>
            <a:r>
              <a:rPr lang="en-US" altLang="zh-CN" sz="3000" dirty="0"/>
              <a:t>Project</a:t>
            </a:r>
          </a:p>
          <a:p>
            <a:pPr lvl="1" eaLnBrk="1" hangingPunct="1"/>
            <a:r>
              <a:rPr lang="zh-CN" altLang="en-US" sz="3000" dirty="0"/>
              <a:t>考试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492500" y="2276475"/>
            <a:ext cx="1152525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20%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</a:rPr>
              <a:t>20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%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</a:rPr>
              <a:t>6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153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83CB84-B5A7-4AFB-8DE9-AADF0C6BF81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14400"/>
            <a:ext cx="6705600" cy="2057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5800">
                <a:ea typeface="华文彩云" pitchFamily="2" charset="-122"/>
              </a:rPr>
              <a:t>欢迎各位同学选修最优控制课程！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267200"/>
            <a:ext cx="3124200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124200"/>
            <a:ext cx="21209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886200" y="48006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3FA84F-B4E8-4148-A64B-514E75B4016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课程安排</a:t>
            </a:r>
          </a:p>
          <a:p>
            <a:pPr eaLnBrk="1" hangingPunct="1"/>
            <a:r>
              <a:rPr lang="zh-CN" altLang="en-US"/>
              <a:t>绪论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BC276A-F125-44D6-8282-6B4F1C8EB41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最优控制（</a:t>
            </a:r>
            <a:r>
              <a:rPr lang="en-US" altLang="zh-CN"/>
              <a:t>Optimal Control）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课程目的：</a:t>
            </a:r>
          </a:p>
          <a:p>
            <a:pPr lvl="1" eaLnBrk="1" hangingPunct="1">
              <a:defRPr/>
            </a:pPr>
            <a:r>
              <a:rPr lang="zh-CN" altLang="en-US" dirty="0"/>
              <a:t>从理论和应用两个方面掌握自动控制系统的         </a:t>
            </a: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优化设计</a:t>
            </a:r>
            <a:r>
              <a:rPr lang="zh-CN" altLang="en-US" dirty="0"/>
              <a:t>方法</a:t>
            </a:r>
          </a:p>
          <a:p>
            <a:pPr eaLnBrk="1" hangingPunct="1">
              <a:defRPr/>
            </a:pPr>
            <a:r>
              <a:rPr lang="zh-CN" altLang="en-US" dirty="0"/>
              <a:t>课程内容：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zh-CN" altLang="en-US" dirty="0"/>
              <a:t>结合绪论介绍）</a:t>
            </a:r>
          </a:p>
          <a:p>
            <a:pPr eaLnBrk="1" hangingPunct="1">
              <a:defRPr/>
            </a:pPr>
            <a:r>
              <a:rPr lang="zh-CN" altLang="en-US" dirty="0"/>
              <a:t>预修内容：</a:t>
            </a:r>
          </a:p>
          <a:p>
            <a:pPr lvl="1" eaLnBrk="1" hangingPunct="1">
              <a:defRPr/>
            </a:pPr>
            <a:r>
              <a:rPr lang="zh-CN" altLang="en-US" dirty="0"/>
              <a:t>线性代数与常微分方程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经典控制理论（</a:t>
            </a:r>
            <a:r>
              <a:rPr lang="zh-CN" altLang="en-US" dirty="0">
                <a:solidFill>
                  <a:srgbClr val="CC6600"/>
                </a:solidFill>
              </a:rPr>
              <a:t>系统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C6600"/>
                </a:solidFill>
              </a:rPr>
              <a:t>稳定性</a:t>
            </a:r>
            <a:r>
              <a:rPr lang="zh-CN" altLang="en-US" dirty="0"/>
              <a:t>等概念）</a:t>
            </a:r>
          </a:p>
          <a:p>
            <a:pPr lvl="1" eaLnBrk="1" hangingPunct="1">
              <a:defRPr/>
            </a:pPr>
            <a:r>
              <a:rPr lang="zh-CN" altLang="en-US" dirty="0"/>
              <a:t>线性系统理论（</a:t>
            </a:r>
            <a:r>
              <a:rPr lang="zh-CN" altLang="en-US" dirty="0">
                <a:solidFill>
                  <a:srgbClr val="CC6600"/>
                </a:solidFill>
              </a:rPr>
              <a:t>状态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C6600"/>
                </a:solidFill>
              </a:rPr>
              <a:t>状态方程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C6600"/>
                </a:solidFill>
              </a:rPr>
              <a:t>能控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C6600"/>
                </a:solidFill>
              </a:rPr>
              <a:t>能观</a:t>
            </a:r>
            <a:r>
              <a:rPr lang="zh-CN" altLang="en-US" dirty="0"/>
              <a:t>等概念）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870A43-8A1D-4872-941A-C92D360BFA7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教材与参考书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dirty="0"/>
              <a:t>教材：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200" dirty="0"/>
              <a:t>吴受章，</a:t>
            </a:r>
            <a:r>
              <a:rPr lang="zh-CN" altLang="en-US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最优控制理论与应用</a:t>
            </a:r>
            <a:r>
              <a:rPr lang="zh-CN" altLang="en-US" sz="2200" dirty="0"/>
              <a:t>，机械工业出版社，</a:t>
            </a:r>
            <a:r>
              <a:rPr lang="en-US" altLang="zh-CN" sz="2200" dirty="0"/>
              <a:t>2008</a:t>
            </a:r>
            <a:r>
              <a:rPr lang="zh-CN" altLang="en-US" sz="2200" dirty="0"/>
              <a:t>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 dirty="0"/>
              <a:t>参考书：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200" dirty="0"/>
              <a:t>解学书，</a:t>
            </a:r>
            <a:r>
              <a:rPr lang="zh-CN" altLang="en-US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最优控制——理论与应用</a:t>
            </a:r>
            <a:r>
              <a:rPr lang="zh-CN" altLang="en-US" sz="2200" dirty="0"/>
              <a:t>，清华大学出版社，1986。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/>
              <a:t>Sage, A.P. &amp; C.C. White, </a:t>
            </a:r>
            <a:r>
              <a:rPr lang="en-US" altLang="zh-CN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Optimum System Control</a:t>
            </a:r>
            <a:r>
              <a:rPr lang="en-US" altLang="zh-CN" sz="2200" dirty="0"/>
              <a:t>, Prentice-Hall Inc., 1977.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200" dirty="0"/>
              <a:t>胡寿松 王执铨 胡维礼，最优控制理论与系统 ，科学出版社，2003。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200" dirty="0"/>
              <a:t>吴沧浦，最优控制理论与方法，国防工业出版社，20</a:t>
            </a:r>
            <a:r>
              <a:rPr lang="en-US" altLang="zh-CN" sz="2200" dirty="0"/>
              <a:t>13</a:t>
            </a:r>
            <a:r>
              <a:rPr lang="zh-CN" altLang="en-US" sz="2200" dirty="0"/>
              <a:t>，第</a:t>
            </a:r>
            <a:r>
              <a:rPr lang="en-US" altLang="zh-CN" sz="2200" dirty="0"/>
              <a:t>3</a:t>
            </a:r>
            <a:r>
              <a:rPr lang="zh-CN" altLang="en-US" sz="2200" dirty="0"/>
              <a:t>版。</a:t>
            </a:r>
            <a:endParaRPr lang="en-US" altLang="zh-CN" sz="22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200" dirty="0"/>
              <a:t>钟宜生，最优控制，清华大学出版社，</a:t>
            </a:r>
            <a:r>
              <a:rPr lang="en-US" altLang="zh-CN" sz="2200" dirty="0"/>
              <a:t>2015/12</a:t>
            </a:r>
            <a:r>
              <a:rPr lang="zh-CN" altLang="en-US" sz="2200" dirty="0"/>
              <a:t>，第一版。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 dirty="0"/>
              <a:t>A. Bryson, </a:t>
            </a:r>
            <a:r>
              <a:rPr lang="en-US" altLang="zh-CN" sz="2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Applied Linear Optimal Control</a:t>
            </a:r>
            <a:r>
              <a:rPr lang="en-US" altLang="zh-CN" sz="2200" dirty="0"/>
              <a:t>, 2002.</a:t>
            </a:r>
          </a:p>
        </p:txBody>
      </p:sp>
      <p:pic>
        <p:nvPicPr>
          <p:cNvPr id="132102" name="Picture 6" descr="封面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1663" y="1628775"/>
            <a:ext cx="552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7" descr="封面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0"/>
            <a:ext cx="1584176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056E-6 L -0.3191 0.2988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14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EFB888-05E8-49EB-B398-5350FE5A0D3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39268" name="Picture 4" descr="Untitled-8"/>
          <p:cNvPicPr>
            <a:picLocks noChangeAspect="1" noChangeArrowheads="1"/>
          </p:cNvPicPr>
          <p:nvPr/>
        </p:nvPicPr>
        <p:blipFill>
          <a:blip r:embed="rId3" cstate="print"/>
          <a:srcRect t="11877"/>
          <a:stretch>
            <a:fillRect/>
          </a:stretch>
        </p:blipFill>
        <p:spPr bwMode="auto">
          <a:xfrm>
            <a:off x="179388" y="115888"/>
            <a:ext cx="8785225" cy="1015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244 L 0 -0.592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341729-886A-4E27-A42B-F8BB68D7177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41316" name="Picture 4" descr="Untitled-9"/>
          <p:cNvPicPr>
            <a:picLocks noChangeAspect="1" noChangeArrowheads="1"/>
          </p:cNvPicPr>
          <p:nvPr/>
        </p:nvPicPr>
        <p:blipFill>
          <a:blip r:embed="rId3" cstate="print"/>
          <a:srcRect l="3584" t="2509" r="2390"/>
          <a:stretch>
            <a:fillRect/>
          </a:stretch>
        </p:blipFill>
        <p:spPr bwMode="auto">
          <a:xfrm>
            <a:off x="0" y="0"/>
            <a:ext cx="8928100" cy="1123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5922 L -4.44444E-6 -0.559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F5975D-4C3A-4905-B940-C96AFE0F96EA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上课时间地点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上课：</a:t>
            </a:r>
          </a:p>
          <a:p>
            <a:pPr lvl="1" eaLnBrk="1" hangingPunct="1"/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r>
              <a:rPr lang="en-US" altLang="zh-CN" dirty="0"/>
              <a:t>—4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 ，共1</a:t>
            </a:r>
            <a:r>
              <a:rPr lang="en-US" altLang="zh-CN" dirty="0"/>
              <a:t>6</a:t>
            </a:r>
            <a:r>
              <a:rPr lang="zh-CN" altLang="en-US" dirty="0"/>
              <a:t>次</a:t>
            </a:r>
            <a:endParaRPr lang="en-US" altLang="zh-CN" dirty="0"/>
          </a:p>
          <a:p>
            <a:pPr marL="344487" lvl="1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（日期按学校安排随时调整）</a:t>
            </a:r>
          </a:p>
          <a:p>
            <a:pPr lvl="1" eaLnBrk="1" hangingPunct="1"/>
            <a:r>
              <a:rPr lang="zh-CN" altLang="en-US" dirty="0"/>
              <a:t>时间：</a:t>
            </a:r>
          </a:p>
          <a:p>
            <a:pPr lvl="2" eaLnBrk="1" hangingPunct="1"/>
            <a:r>
              <a:rPr lang="zh-CN" altLang="en-US" sz="2500" dirty="0"/>
              <a:t>周日上午</a:t>
            </a:r>
            <a:r>
              <a:rPr lang="en-US" altLang="zh-CN" sz="2500" dirty="0"/>
              <a:t>(10:10 ~ 12:00)</a:t>
            </a:r>
            <a:r>
              <a:rPr lang="zh-CN" altLang="en-US" sz="2500" dirty="0"/>
              <a:t>，下午 </a:t>
            </a:r>
            <a:r>
              <a:rPr lang="en-US" altLang="zh-CN" sz="2500" dirty="0"/>
              <a:t>(14:00 ~ 15:50)</a:t>
            </a:r>
          </a:p>
          <a:p>
            <a:pPr lvl="1" eaLnBrk="1" hangingPunct="1"/>
            <a:r>
              <a:rPr lang="zh-CN" altLang="en-US" dirty="0"/>
              <a:t>地点：</a:t>
            </a:r>
          </a:p>
          <a:p>
            <a:pPr lvl="2" eaLnBrk="1" hangingPunct="1"/>
            <a:r>
              <a:rPr lang="zh-CN" altLang="en-US" sz="2500" dirty="0"/>
              <a:t>线上教学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答疑时间：每周二线上答疑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607BD2-275B-4613-9F3A-F1C9313373D8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教师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42438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王武义</a:t>
            </a:r>
            <a:r>
              <a:rPr lang="zh-CN" altLang="en-US" dirty="0"/>
              <a:t>（副教授）</a:t>
            </a:r>
          </a:p>
          <a:p>
            <a:pPr lvl="1" eaLnBrk="1" hangingPunct="1">
              <a:defRPr/>
            </a:pPr>
            <a:r>
              <a:rPr lang="zh-CN" altLang="en-US" dirty="0"/>
              <a:t>陕西中安科创信息技术有限公司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电    话：</a:t>
            </a:r>
            <a:r>
              <a:rPr lang="en-US" altLang="zh-CN" dirty="0"/>
              <a:t>13659243875</a:t>
            </a:r>
            <a:r>
              <a:rPr lang="zh-CN" altLang="en-US" dirty="0"/>
              <a:t>（微信号）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E-mail ：29753661@QQ.come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王武义</a:t>
            </a:r>
            <a:endParaRPr lang="en-US" altLang="zh-CN" dirty="0"/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690B51-8D69-46C3-8670-A6AA73A0A131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300" dirty="0"/>
              <a:t>授课方式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3400" dirty="0"/>
              <a:t>讲课：采用</a:t>
            </a:r>
            <a:r>
              <a:rPr lang="en-US" altLang="zh-CN" sz="3400" dirty="0"/>
              <a:t>PowerPoint</a:t>
            </a:r>
            <a:r>
              <a:rPr lang="zh-CN" altLang="en-US" sz="3400" dirty="0"/>
              <a:t>，课堂讨论</a:t>
            </a:r>
            <a:endParaRPr lang="en-US" altLang="zh-CN" sz="3400" dirty="0"/>
          </a:p>
          <a:p>
            <a:pPr marL="609600" indent="-609600" eaLnBrk="1" hangingPunct="1"/>
            <a:r>
              <a:rPr lang="en-US" altLang="zh-CN" sz="3400" dirty="0"/>
              <a:t>Project：</a:t>
            </a:r>
            <a:r>
              <a:rPr lang="zh-CN" altLang="en-US" sz="3400" dirty="0"/>
              <a:t>使用</a:t>
            </a:r>
            <a:r>
              <a:rPr lang="en-US" altLang="zh-CN" sz="3400" dirty="0" err="1"/>
              <a:t>Matlab</a:t>
            </a:r>
            <a:endParaRPr lang="en-US" altLang="zh-CN" sz="3400" dirty="0"/>
          </a:p>
          <a:p>
            <a:pPr marL="609600" indent="-609600" eaLnBrk="1" hangingPunct="1"/>
            <a:endParaRPr lang="en-US" altLang="zh-CN" sz="3400" dirty="0"/>
          </a:p>
          <a:p>
            <a:pPr marL="609600" indent="-609600" eaLnBrk="1" hangingPunct="1"/>
            <a:r>
              <a:rPr lang="zh-CN" altLang="en-US" sz="3400" dirty="0"/>
              <a:t>课件网盘：</a:t>
            </a:r>
          </a:p>
          <a:p>
            <a:pPr marL="990600" lvl="1" indent="-646113" eaLnBrk="1" hangingPunct="1"/>
            <a:r>
              <a:rPr lang="en-US" altLang="zh-CN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https://yunpan.cn/cq4FR73IcIUAe </a:t>
            </a:r>
          </a:p>
          <a:p>
            <a:pPr marL="990600" lvl="1" indent="-646113" eaLnBrk="1" hangingPunct="1"/>
            <a:r>
              <a:rPr lang="zh-CN" altLang="en-US" sz="2400" u="sng" dirty="0">
                <a:solidFill>
                  <a:srgbClr val="FF0000"/>
                </a:solidFill>
              </a:rPr>
              <a:t>（提取码：</a:t>
            </a:r>
            <a:r>
              <a:rPr lang="en-US" altLang="zh-CN" sz="2400" u="sng" dirty="0">
                <a:solidFill>
                  <a:srgbClr val="FF0000"/>
                </a:solidFill>
              </a:rPr>
              <a:t>2826</a:t>
            </a:r>
            <a:r>
              <a:rPr lang="zh-CN" altLang="en-US" sz="2400" u="sng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400800" y="685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00113" y="5145872"/>
            <a:ext cx="7467600" cy="954107"/>
          </a:xfrm>
          <a:prstGeom prst="rect">
            <a:avLst/>
          </a:prstGeom>
          <a:solidFill>
            <a:schemeClr val="folHlink"/>
          </a:solidFill>
          <a:ln w="9525">
            <a:solidFill>
              <a:srgbClr val="99FF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请各位同学务必提前预习网盘中提供的课程内容相关材料！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9" grpId="0" animBg="1" autoUpdateAnimBg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2738</TotalTime>
  <Words>463</Words>
  <Application>Microsoft Office PowerPoint</Application>
  <PresentationFormat>全屏显示(4:3)</PresentationFormat>
  <Paragraphs>125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幼圆</vt:lpstr>
      <vt:lpstr>Arial</vt:lpstr>
      <vt:lpstr>Cooper Black</vt:lpstr>
      <vt:lpstr>Times New Roman</vt:lpstr>
      <vt:lpstr>Wingdings</vt:lpstr>
      <vt:lpstr>Network</vt:lpstr>
      <vt:lpstr>Photo Editor 照片</vt:lpstr>
      <vt:lpstr>2023年度研究生公共课 </vt:lpstr>
      <vt:lpstr>内容提要</vt:lpstr>
      <vt:lpstr>最优控制（Optimal Control）</vt:lpstr>
      <vt:lpstr>教材与参考书</vt:lpstr>
      <vt:lpstr>PowerPoint 演示文稿</vt:lpstr>
      <vt:lpstr>PowerPoint 演示文稿</vt:lpstr>
      <vt:lpstr>上课时间地点</vt:lpstr>
      <vt:lpstr>教师</vt:lpstr>
      <vt:lpstr>授课方式</vt:lpstr>
      <vt:lpstr>课程进度计划(8周)</vt:lpstr>
      <vt:lpstr>考核</vt:lpstr>
      <vt:lpstr>PowerPoint 演示文稿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西安交通大学硕士研究生公共课 最优控制</dc:title>
  <dc:creator>Feng Gao</dc:creator>
  <cp:lastModifiedBy>王 武义</cp:lastModifiedBy>
  <cp:revision>104</cp:revision>
  <cp:lastPrinted>1601-01-01T00:00:00Z</cp:lastPrinted>
  <dcterms:created xsi:type="dcterms:W3CDTF">2002-03-06T05:58:50Z</dcterms:created>
  <dcterms:modified xsi:type="dcterms:W3CDTF">2023-02-25T01:55:27Z</dcterms:modified>
</cp:coreProperties>
</file>