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7" r:id="rId9"/>
    <p:sldId id="284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83" r:id="rId19"/>
    <p:sldId id="273" r:id="rId20"/>
    <p:sldId id="280" r:id="rId21"/>
    <p:sldId id="275" r:id="rId22"/>
    <p:sldId id="281" r:id="rId23"/>
    <p:sldId id="276" r:id="rId24"/>
    <p:sldId id="277" r:id="rId25"/>
    <p:sldId id="278" r:id="rId26"/>
    <p:sldId id="285" r:id="rId27"/>
    <p:sldId id="286" r:id="rId28"/>
    <p:sldId id="289" r:id="rId29"/>
    <p:sldId id="290" r:id="rId30"/>
    <p:sldId id="282" r:id="rId31"/>
    <p:sldId id="293" r:id="rId32"/>
    <p:sldId id="294" r:id="rId33"/>
    <p:sldId id="295" r:id="rId34"/>
    <p:sldId id="296" r:id="rId35"/>
    <p:sldId id="298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</a:defRPr>
            </a:lvl1pPr>
          </a:lstStyle>
          <a:p>
            <a:fld id="{711A995F-7A7F-4451-9A37-04C57C92DA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75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</a:defRPr>
            </a:lvl1pPr>
          </a:lstStyle>
          <a:p>
            <a:fld id="{44203E7C-D9C4-4F9C-B4C1-6355E851D9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946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6F855-93E5-4AAB-96E5-33EFDFE467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D61AE-87DC-412D-805F-D043A220B12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B0F16-FB33-47E6-A415-9AD1EF5C640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变分问题是研究泛函的极大纸和极小值的问题，它的解法非常类似于函数的极值问题，它们之间的许多概念是相对应的。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C530D-0CF3-414F-B630-A69C438E698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121EF-7822-4851-84B0-112291C3560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B3857-7DF1-483C-B886-D6C8821431B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219F9-2C8F-411D-A041-AEF4B4A5A57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468D0-7118-4B74-BB82-EDBD907D7417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9150F-D407-48D0-885C-D88E54080322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B3301-4217-4A34-8F35-1F73EE085BF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95D40-D143-483B-8D19-BB9FFA077D1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7347E-B5DB-45DB-BBFC-B9D7BDAADBD3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15F67-3777-42F6-B0BB-54F3DE886157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DF938-34DA-4474-B856-EECD0ACC5902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2591B-C120-432E-90BE-B54B359E097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94C0F-48D5-49BE-B96C-B989E58A4786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3F267-E099-4FD1-927D-F89792C9C53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1744年欧拉得到的。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C8784-3D1F-4F01-81C6-BB1A4A2BD94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6C287-5B65-4AEA-A2D6-7E99B4B12AF5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CD6479-0982-402F-BBB5-C96A756F25D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FF5F8-9B91-42DB-B879-36FFEF697E0A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E969C-C3F5-4232-99F1-9E82AF93286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91652-C5CB-44EF-920E-04734FFF2DEC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A78C22-2956-459F-A0E2-710E101E131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9B1C5-A0E0-4C9D-AB42-F66806C9DC73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66630-C5E2-4819-917C-2D278B686FC2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2D642-D062-47CF-AE32-B78D5E2E896D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F56EB-9A9F-4590-85EE-BE03451795E4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0072C-006A-448A-B7A1-43FAF8E9A6D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对变分法的发展具有重大影响的三个问题。</a:t>
            </a:r>
          </a:p>
          <a:p>
            <a:r>
              <a:rPr lang="zh-CN" altLang="en-US"/>
              <a:t>1696年，约翰·伯努利公布了一封信，呼吁数学家们注意一个所谓的最快斜坡问题。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CF7FF-151D-4BB1-A9C2-7EB0C8E7B0C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F2852-0BA0-4635-B2D8-393A32D31ECB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28ED2-6A82-4D6E-B0CE-DC8F03D76812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195D40-D143-483B-8D19-BB9FFA077D1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82BD4D-1683-4D36-A4E7-0FB44DA905F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zh-CN"/>
              <a:t>05/11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3868C09-B865-4D62-AB54-932A9DF32D5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2903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2903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4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5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6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906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065" name="Object 41"/>
          <p:cNvGraphicFramePr>
            <a:graphicFrameLocks noChangeAspect="1"/>
          </p:cNvGraphicFramePr>
          <p:nvPr/>
        </p:nvGraphicFramePr>
        <p:xfrm>
          <a:off x="107950" y="115888"/>
          <a:ext cx="50307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7342857" imgH="714286" progId="">
                  <p:embed/>
                </p:oleObj>
              </mc:Choice>
              <mc:Fallback>
                <p:oleObj name="Photo Editor 照片" r:id="rId2" imgW="7342857" imgH="714286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480"/>
                      <a:stretch>
                        <a:fillRect/>
                      </a:stretch>
                    </p:blipFill>
                    <p:spPr bwMode="auto">
                      <a:xfrm>
                        <a:off x="107950" y="115888"/>
                        <a:ext cx="50307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7BB145-262D-4521-B9A7-46BB777EA5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DFDE49-15CB-4A0E-AC94-9D0AF98187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C3F968-4877-4F30-9C09-830EDA9ECA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B2A68-B189-4766-BDC8-6268F9B3EF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A4B363-9CAC-46A0-9FA7-3C86BE19AD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3DF2F-651E-4423-8F96-92C2AE686B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6518D5-3197-423C-8392-6FE8F79CE5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806626-9E51-4D7C-9676-236DFC35DA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78A18E-61F8-4268-B5C3-E6B5E83A7C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C06DA4-83E5-41AE-89AB-D891C2D2ED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zh-CN"/>
              <a:t>高峰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F9980A-EACD-460F-B27B-030EEA850EF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28007" name="Group 7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28008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9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0" name="Oval 10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1" name="Oval 11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2" name="Oval 12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3" name="Oval 13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4" name="Oval 14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5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6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7" name="Oval 17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8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9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1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2" name="Oval 22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3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4" name="Oval 24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5" name="Oval 25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6" name="Oval 26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7" name="Oval 27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8" name="Oval 28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9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0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1" name="Oval 31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2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3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4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5" name="Oval 35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6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7" name="Oval 37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8" name="Oval 38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039" name="Group 39"/>
          <p:cNvGrpSpPr>
            <a:grpSpLocks/>
          </p:cNvGrpSpPr>
          <p:nvPr/>
        </p:nvGrpSpPr>
        <p:grpSpPr bwMode="auto">
          <a:xfrm>
            <a:off x="165100" y="6149975"/>
            <a:ext cx="666750" cy="693738"/>
            <a:chOff x="0" y="0"/>
            <a:chExt cx="804" cy="801"/>
          </a:xfrm>
        </p:grpSpPr>
        <p:pic>
          <p:nvPicPr>
            <p:cNvPr id="128040" name="Picture 40" descr="jdxh1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0"/>
              <a:ext cx="804" cy="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8041" name="Text Box 41"/>
            <p:cNvSpPr txBox="1">
              <a:spLocks noChangeArrowheads="1"/>
            </p:cNvSpPr>
            <p:nvPr userDrawn="1"/>
          </p:nvSpPr>
          <p:spPr bwMode="auto">
            <a:xfrm>
              <a:off x="80" y="449"/>
              <a:ext cx="596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i="1">
                  <a:solidFill>
                    <a:srgbClr val="080462"/>
                  </a:solidFill>
                  <a:latin typeface="Cooper Black" pitchFamily="18" charset="0"/>
                  <a:ea typeface="Batang" pitchFamily="18" charset="-127"/>
                </a:rPr>
                <a:t>SEI</a:t>
              </a:r>
            </a:p>
          </p:txBody>
        </p:sp>
      </p:grp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701675" y="6165850"/>
            <a:ext cx="7974013" cy="1905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textbook/&#26368;&#20248;&#25511;&#21046;&#29702;&#35770;&#19982;&#24212;&#29992;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202.38.126.65/navigate/mathematician/euler/euler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25CB50D-E476-4330-85E8-B912868F56D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4414" y="1500174"/>
            <a:ext cx="5168919" cy="1028713"/>
          </a:xfrm>
        </p:spPr>
        <p:txBody>
          <a:bodyPr/>
          <a:lstStyle/>
          <a:p>
            <a:r>
              <a:rPr lang="zh-CN" altLang="en-US" dirty="0"/>
              <a:t>最优控制20</a:t>
            </a:r>
            <a:r>
              <a:rPr lang="en-US" altLang="zh-CN" dirty="0"/>
              <a:t>23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00298" y="3214686"/>
            <a:ext cx="3168655" cy="1236668"/>
          </a:xfrm>
        </p:spPr>
        <p:txBody>
          <a:bodyPr/>
          <a:lstStyle/>
          <a:p>
            <a:r>
              <a:rPr lang="zh-CN" altLang="en-US" sz="60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变分法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C238F-AE2A-4726-AEBF-B46D0D68B1F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/>
          <a:lstStyle/>
          <a:p>
            <a:r>
              <a:rPr lang="zh-CN" altLang="en-US" sz="2600"/>
              <a:t>函数</a:t>
            </a:r>
          </a:p>
          <a:p>
            <a:pPr lvl="1"/>
            <a:r>
              <a:rPr lang="zh-CN" altLang="en-US" sz="2200"/>
              <a:t>如果对于变量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zh-CN" altLang="en-US" sz="2200"/>
              <a:t>的某一变化域中的每一个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zh-CN" altLang="en-US" sz="2200"/>
              <a:t>值，</a:t>
            </a:r>
            <a:r>
              <a:rPr lang="en-US" altLang="zh-CN" sz="2200" i="1">
                <a:latin typeface="Times New Roman" pitchFamily="18" charset="0"/>
              </a:rPr>
              <a:t>y</a:t>
            </a:r>
            <a:r>
              <a:rPr lang="zh-CN" altLang="en-US" sz="2200"/>
              <a:t>有且仅有一个</a:t>
            </a:r>
            <a:r>
              <a:rPr lang="en-US" altLang="zh-CN" sz="2200" i="1">
                <a:latin typeface="Times New Roman" pitchFamily="18" charset="0"/>
              </a:rPr>
              <a:t>y</a:t>
            </a:r>
            <a:r>
              <a:rPr lang="zh-CN" altLang="en-US" sz="2200"/>
              <a:t>值与之对应，那么变量</a:t>
            </a:r>
            <a:r>
              <a:rPr lang="en-US" altLang="zh-CN" sz="2200" i="1">
                <a:latin typeface="Times New Roman" pitchFamily="18" charset="0"/>
              </a:rPr>
              <a:t>y</a:t>
            </a:r>
            <a:r>
              <a:rPr lang="zh-CN" altLang="en-US" sz="2200"/>
              <a:t>叫做变量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zh-CN" altLang="en-US" sz="2200"/>
              <a:t>的</a:t>
            </a:r>
            <a:r>
              <a:rPr lang="zh-CN" altLang="en-US" sz="2200">
                <a:solidFill>
                  <a:srgbClr val="FF0000"/>
                </a:solidFill>
              </a:rPr>
              <a:t>函数</a:t>
            </a:r>
            <a:r>
              <a:rPr lang="zh-CN" altLang="en-US" sz="2200"/>
              <a:t>。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600" b="1">
                <a:solidFill>
                  <a:srgbClr val="FF0000"/>
                </a:solidFill>
              </a:rPr>
              <a:t>  </a:t>
            </a:r>
            <a:r>
              <a:rPr lang="en-US" altLang="zh-CN" sz="26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en-US" altLang="zh-CN" sz="26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6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719263"/>
            <a:ext cx="4033837" cy="4411662"/>
          </a:xfrm>
        </p:spPr>
        <p:txBody>
          <a:bodyPr/>
          <a:lstStyle/>
          <a:p>
            <a:r>
              <a:rPr lang="zh-CN" altLang="en-US" sz="2600" dirty="0"/>
              <a:t>泛函</a:t>
            </a:r>
            <a:endParaRPr lang="en-US" altLang="zh-CN" sz="2600" dirty="0"/>
          </a:p>
          <a:p>
            <a:pPr lvl="1"/>
            <a:r>
              <a:rPr lang="zh-CN" altLang="en-US" sz="2200" dirty="0"/>
              <a:t>如果对于某一类函数</a:t>
            </a:r>
            <a:r>
              <a:rPr lang="en-US" altLang="zh-CN" sz="2200" i="1" dirty="0">
                <a:latin typeface="Times New Roman" pitchFamily="18" charset="0"/>
              </a:rPr>
              <a:t>y</a:t>
            </a:r>
            <a:r>
              <a:rPr lang="en-US" altLang="zh-CN" sz="2200" dirty="0"/>
              <a:t>(</a:t>
            </a:r>
            <a:r>
              <a:rPr lang="en-US" altLang="zh-CN" sz="2200" dirty="0">
                <a:sym typeface="Symbol" pitchFamily="18" charset="2"/>
              </a:rPr>
              <a:t></a:t>
            </a:r>
            <a:r>
              <a:rPr lang="en-US" altLang="zh-CN" sz="2200" dirty="0"/>
              <a:t>)</a:t>
            </a:r>
            <a:r>
              <a:rPr lang="zh-CN" altLang="en-US" sz="2200" dirty="0"/>
              <a:t> 中的每一个函数</a:t>
            </a:r>
            <a:r>
              <a:rPr lang="en-US" altLang="zh-CN" sz="2200" i="1" dirty="0">
                <a:latin typeface="Times New Roman" pitchFamily="18" charset="0"/>
              </a:rPr>
              <a:t>y</a:t>
            </a:r>
            <a:r>
              <a:rPr lang="en-US" altLang="zh-CN" sz="2200" dirty="0"/>
              <a:t>(</a:t>
            </a:r>
            <a:r>
              <a:rPr lang="en-US" altLang="zh-CN" sz="2200" i="1" dirty="0">
                <a:latin typeface="Times New Roman" pitchFamily="18" charset="0"/>
              </a:rPr>
              <a:t>x</a:t>
            </a:r>
            <a:r>
              <a:rPr lang="en-US" altLang="zh-CN" sz="2200" dirty="0"/>
              <a:t>)，</a:t>
            </a:r>
            <a:r>
              <a:rPr lang="en-US" altLang="zh-CN" sz="2200" i="1" dirty="0">
                <a:latin typeface="Times New Roman" pitchFamily="18" charset="0"/>
              </a:rPr>
              <a:t>J</a:t>
            </a:r>
            <a:r>
              <a:rPr lang="zh-CN" altLang="en-US" sz="2200" dirty="0"/>
              <a:t>均有且仅有一个值与之对应，那么变量</a:t>
            </a:r>
            <a:r>
              <a:rPr lang="en-US" altLang="zh-CN" sz="2200" i="1" dirty="0">
                <a:latin typeface="Times New Roman" pitchFamily="18" charset="0"/>
              </a:rPr>
              <a:t>J</a:t>
            </a:r>
            <a:r>
              <a:rPr lang="zh-CN" altLang="en-US" sz="2200" dirty="0"/>
              <a:t>叫做依赖于函数</a:t>
            </a:r>
            <a:r>
              <a:rPr lang="en-US" altLang="zh-CN" sz="2200" i="1" dirty="0">
                <a:latin typeface="Times New Roman" pitchFamily="18" charset="0"/>
              </a:rPr>
              <a:t>y</a:t>
            </a:r>
            <a:r>
              <a:rPr lang="en-US" altLang="zh-CN" sz="2200" dirty="0"/>
              <a:t>(</a:t>
            </a:r>
            <a:r>
              <a:rPr lang="en-US" altLang="zh-CN" sz="2200" i="1" dirty="0">
                <a:latin typeface="Times New Roman" pitchFamily="18" charset="0"/>
              </a:rPr>
              <a:t>x</a:t>
            </a:r>
            <a:r>
              <a:rPr lang="en-US" altLang="zh-CN" sz="2200" dirty="0"/>
              <a:t>)</a:t>
            </a:r>
            <a:r>
              <a:rPr lang="zh-CN" altLang="en-US" sz="2200" dirty="0"/>
              <a:t>的</a:t>
            </a:r>
            <a:r>
              <a:rPr lang="zh-CN" altLang="en-US" sz="2200" dirty="0">
                <a:solidFill>
                  <a:srgbClr val="FF0000"/>
                </a:solidFill>
              </a:rPr>
              <a:t>泛函</a:t>
            </a:r>
            <a:r>
              <a:rPr lang="zh-CN" altLang="en-US" sz="2200" dirty="0"/>
              <a:t>。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)]</a:t>
            </a:r>
            <a:r>
              <a:rPr lang="en-US" altLang="zh-CN" sz="2600" b="1" dirty="0">
                <a:solidFill>
                  <a:srgbClr val="FF0000"/>
                </a:solidFill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</a:rPr>
              <a:t>或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71550" y="4652963"/>
            <a:ext cx="7561263" cy="1441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数学语言描述：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泛函是一个映射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: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D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 →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K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，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D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  <a:sym typeface="Symbol" pitchFamily="18" charset="2"/>
              </a:rPr>
              <a:t>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，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为向量空间，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D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为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的域，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K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为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R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或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C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。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580112" y="116632"/>
            <a:ext cx="3096344" cy="1296144"/>
          </a:xfrm>
          <a:prstGeom prst="cloudCallout">
            <a:avLst>
              <a:gd name="adj1" fmla="val -39960"/>
              <a:gd name="adj2" fmla="val 826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在变分法（最优控制）中泛函有什么作用？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 autoUpdateAnimBg="0"/>
      <p:bldP spid="41988" grpId="0" uiExpand="1" build="p" autoUpdateAnimBg="0"/>
      <p:bldP spid="41989" grpId="0" animBg="1" autoUpdateAnimBg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0069F-AAD0-4DC7-8E1A-55164D4D743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函数与泛函</a:t>
            </a:r>
            <a:endParaRPr lang="en-US" altLang="zh-CN" b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zh-CN" altLang="en-US" dirty="0"/>
              <a:t>定义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增量、微分与变分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距离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邻区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连续性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线性</a:t>
            </a:r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极值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79A4E-B723-4EAF-8B1D-1636AE82E13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</a:rPr>
              <a:t>增量、微分与变分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/>
          <a:lstStyle/>
          <a:p>
            <a:r>
              <a:rPr lang="zh-CN" altLang="en-US" sz="2600" dirty="0"/>
              <a:t>变量的微分</a:t>
            </a:r>
          </a:p>
          <a:p>
            <a:pPr lvl="1"/>
            <a:r>
              <a:rPr lang="zh-CN" altLang="en-US" sz="2200" dirty="0"/>
              <a:t>函数 </a:t>
            </a:r>
            <a:r>
              <a:rPr lang="en-US" altLang="zh-CN" sz="2200" i="1" dirty="0">
                <a:latin typeface="Times New Roman" pitchFamily="18" charset="0"/>
              </a:rPr>
              <a:t>f</a:t>
            </a:r>
            <a:r>
              <a:rPr lang="en-US" altLang="zh-CN" sz="2200" dirty="0">
                <a:latin typeface="Times New Roman" pitchFamily="18" charset="0"/>
              </a:rPr>
              <a:t>(</a:t>
            </a:r>
            <a:r>
              <a:rPr lang="en-US" altLang="zh-CN" sz="2200" i="1" dirty="0">
                <a:latin typeface="Times New Roman" pitchFamily="18" charset="0"/>
              </a:rPr>
              <a:t>x</a:t>
            </a:r>
            <a:r>
              <a:rPr lang="en-US" altLang="zh-CN" sz="2200" dirty="0">
                <a:latin typeface="Times New Roman" pitchFamily="18" charset="0"/>
              </a:rPr>
              <a:t>)</a:t>
            </a:r>
            <a:r>
              <a:rPr lang="en-US" altLang="zh-CN" sz="2200" dirty="0"/>
              <a:t> </a:t>
            </a:r>
            <a:r>
              <a:rPr lang="zh-CN" altLang="en-US" sz="2200" dirty="0"/>
              <a:t>的自变量 </a:t>
            </a:r>
            <a:r>
              <a:rPr lang="en-US" altLang="zh-CN" sz="2200" i="1" dirty="0">
                <a:latin typeface="Times New Roman" pitchFamily="18" charset="0"/>
              </a:rPr>
              <a:t>x</a:t>
            </a:r>
            <a:r>
              <a:rPr lang="en-US" altLang="zh-CN" sz="2200" dirty="0"/>
              <a:t> </a:t>
            </a:r>
            <a:r>
              <a:rPr lang="zh-CN" altLang="en-US" sz="2200" dirty="0"/>
              <a:t>的增量 </a:t>
            </a:r>
            <a:r>
              <a:rPr lang="zh-CN" altLang="en-US" sz="2200" i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 dirty="0">
                <a:sym typeface="Symbol" pitchFamily="18" charset="2"/>
              </a:rPr>
              <a:t> = </a:t>
            </a:r>
            <a:r>
              <a:rPr lang="en-US" altLang="zh-CN" sz="2200" i="1" dirty="0">
                <a:latin typeface="Times New Roman" pitchFamily="18" charset="0"/>
                <a:sym typeface="Symbol" pitchFamily="18" charset="2"/>
              </a:rPr>
              <a:t>x </a:t>
            </a:r>
            <a:r>
              <a:rPr lang="en-US" altLang="zh-CN" sz="2200" dirty="0">
                <a:sym typeface="Symbol" pitchFamily="18" charset="2"/>
              </a:rPr>
              <a:t>– </a:t>
            </a:r>
            <a:r>
              <a:rPr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 baseline="-25000" dirty="0">
                <a:sym typeface="Symbol" pitchFamily="18" charset="2"/>
              </a:rPr>
              <a:t>1</a:t>
            </a:r>
            <a:r>
              <a:rPr lang="en-US" altLang="zh-CN" sz="2200" dirty="0">
                <a:sym typeface="Symbol" pitchFamily="18" charset="2"/>
              </a:rPr>
              <a:t> ，</a:t>
            </a:r>
            <a:r>
              <a:rPr lang="zh-CN" altLang="en-US" sz="2200" dirty="0">
                <a:sym typeface="Symbol" pitchFamily="18" charset="2"/>
              </a:rPr>
              <a:t>当</a:t>
            </a:r>
            <a:r>
              <a:rPr lang="zh-CN" altLang="en-US" sz="2200" i="1" dirty="0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sz="22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 dirty="0">
                <a:sym typeface="Symbol" pitchFamily="18" charset="2"/>
              </a:rPr>
              <a:t> </a:t>
            </a:r>
            <a:r>
              <a:rPr lang="zh-CN" altLang="en-US" sz="2200" dirty="0">
                <a:sym typeface="Symbol" pitchFamily="18" charset="2"/>
              </a:rPr>
              <a:t>足够小时，叫做自变量的</a:t>
            </a:r>
            <a:r>
              <a:rPr lang="zh-CN" altLang="en-US" sz="2200" dirty="0">
                <a:solidFill>
                  <a:srgbClr val="FF0000"/>
                </a:solidFill>
                <a:sym typeface="Symbol" pitchFamily="18" charset="2"/>
              </a:rPr>
              <a:t>微分</a:t>
            </a:r>
            <a:r>
              <a:rPr lang="zh-CN" altLang="en-US" sz="2200" dirty="0">
                <a:sym typeface="Symbol" pitchFamily="18" charset="2"/>
              </a:rPr>
              <a:t> </a:t>
            </a:r>
          </a:p>
          <a:p>
            <a:endParaRPr lang="en-US" altLang="zh-CN" sz="2600" dirty="0">
              <a:sym typeface="Symbol" pitchFamily="18" charset="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600" i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dx</a:t>
            </a:r>
            <a:endParaRPr lang="en-US" altLang="zh-CN" sz="2600" i="1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719263"/>
            <a:ext cx="4033837" cy="4411662"/>
          </a:xfrm>
        </p:spPr>
        <p:txBody>
          <a:bodyPr/>
          <a:lstStyle/>
          <a:p>
            <a:r>
              <a:rPr lang="zh-CN" altLang="en-US" sz="2600" dirty="0"/>
              <a:t>变分</a:t>
            </a:r>
          </a:p>
          <a:p>
            <a:pPr lvl="1"/>
            <a:r>
              <a:rPr lang="zh-CN" altLang="en-US" sz="2200" dirty="0"/>
              <a:t>泛函 </a:t>
            </a:r>
            <a:r>
              <a:rPr lang="en-US" altLang="zh-CN" sz="2200" i="1" dirty="0">
                <a:latin typeface="Times New Roman" pitchFamily="18" charset="0"/>
              </a:rPr>
              <a:t>J</a:t>
            </a:r>
            <a:r>
              <a:rPr lang="en-US" altLang="zh-CN" sz="2200" dirty="0"/>
              <a:t>[</a:t>
            </a:r>
            <a:r>
              <a:rPr lang="en-US" altLang="zh-CN" sz="2200" i="1" dirty="0">
                <a:latin typeface="Times New Roman" pitchFamily="18" charset="0"/>
              </a:rPr>
              <a:t>y</a:t>
            </a:r>
            <a:r>
              <a:rPr lang="en-US" altLang="zh-CN" sz="2200" dirty="0"/>
              <a:t>(</a:t>
            </a:r>
            <a:r>
              <a:rPr lang="en-US" altLang="zh-CN" sz="2200" i="1" dirty="0">
                <a:latin typeface="Times New Roman" pitchFamily="18" charset="0"/>
              </a:rPr>
              <a:t>x</a:t>
            </a:r>
            <a:r>
              <a:rPr lang="en-US" altLang="zh-CN" sz="2200" dirty="0"/>
              <a:t>)] </a:t>
            </a:r>
            <a:r>
              <a:rPr lang="zh-CN" altLang="en-US" sz="2200" dirty="0"/>
              <a:t>的宗量</a:t>
            </a:r>
            <a:r>
              <a:rPr lang="en-US" altLang="zh-CN" sz="2200" i="1" dirty="0">
                <a:latin typeface="Times New Roman" pitchFamily="18" charset="0"/>
              </a:rPr>
              <a:t>y</a:t>
            </a:r>
            <a:r>
              <a:rPr lang="en-US" altLang="zh-CN" sz="2200" dirty="0"/>
              <a:t>(</a:t>
            </a:r>
            <a:r>
              <a:rPr lang="en-US" altLang="zh-CN" sz="2200" i="1" dirty="0">
                <a:latin typeface="Times New Roman" pitchFamily="18" charset="0"/>
              </a:rPr>
              <a:t>x</a:t>
            </a:r>
            <a:r>
              <a:rPr lang="en-US" altLang="zh-CN" sz="2200" dirty="0"/>
              <a:t>) </a:t>
            </a:r>
            <a:r>
              <a:rPr lang="zh-CN" altLang="en-US" sz="2200" dirty="0"/>
              <a:t>的增量或</a:t>
            </a:r>
            <a:r>
              <a:rPr lang="zh-CN" altLang="en-US" sz="2200" dirty="0">
                <a:solidFill>
                  <a:srgbClr val="FF0000"/>
                </a:solidFill>
              </a:rPr>
              <a:t>变分</a:t>
            </a:r>
            <a:r>
              <a:rPr lang="zh-CN" altLang="en-US" sz="2200" dirty="0"/>
              <a:t>是指两个函数间的差 </a:t>
            </a:r>
          </a:p>
          <a:p>
            <a:endParaRPr lang="zh-CN" altLang="en-US" sz="1400" dirty="0"/>
          </a:p>
          <a:p>
            <a:endParaRPr lang="zh-CN" altLang="en-US" sz="2600" dirty="0"/>
          </a:p>
          <a:p>
            <a:pPr algn="ctr">
              <a:buFont typeface="Wingdings" pitchFamily="2" charset="2"/>
              <a:buNone/>
            </a:pPr>
            <a:r>
              <a:rPr lang="zh-CN" altLang="en-US" sz="2600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altLang="zh-CN" sz="2600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dirty="0">
                <a:solidFill>
                  <a:srgbClr val="FF0000"/>
                </a:solidFill>
              </a:rPr>
              <a:t> = </a:t>
            </a:r>
            <a:r>
              <a:rPr lang="en-US" altLang="zh-CN" sz="2600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en-US" altLang="zh-CN" sz="2600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dirty="0">
                <a:solidFill>
                  <a:srgbClr val="FF0000"/>
                </a:solidFill>
              </a:rPr>
              <a:t>) – </a:t>
            </a:r>
            <a:r>
              <a:rPr lang="en-US" altLang="zh-CN" sz="2600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sz="26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en-US" altLang="zh-CN" sz="2600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 autoUpdateAnimBg="0"/>
      <p:bldP spid="43012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5CA91D-49B1-4140-9EC9-844835D0EAD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距离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/>
          <a:lstStyle/>
          <a:p>
            <a:r>
              <a:rPr lang="zh-CN" altLang="en-US" sz="2600"/>
              <a:t>对一个函数自变量的距离是</a:t>
            </a:r>
            <a:r>
              <a:rPr lang="zh-CN" altLang="en-US" sz="2600" b="1">
                <a:solidFill>
                  <a:srgbClr val="FF0000"/>
                </a:solidFill>
              </a:rPr>
              <a:t>绝对值</a:t>
            </a:r>
            <a:r>
              <a:rPr lang="zh-CN" altLang="en-US" sz="2600"/>
              <a:t>。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719263"/>
            <a:ext cx="4033837" cy="4411662"/>
          </a:xfrm>
        </p:spPr>
        <p:txBody>
          <a:bodyPr/>
          <a:lstStyle/>
          <a:p>
            <a:r>
              <a:rPr lang="zh-CN" altLang="en-US" sz="2600"/>
              <a:t>对泛函宗量的距离是指函数空间的距离。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762000" y="3200400"/>
          <a:ext cx="752475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600" imgH="1168400" progId="Equation.3">
                  <p:embed/>
                </p:oleObj>
              </mc:Choice>
              <mc:Fallback>
                <p:oleObj name="Equation" r:id="rId3" imgW="3149600" imgH="1168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7524750" cy="2794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AutoShape 8"/>
          <p:cNvSpPr>
            <a:spLocks/>
          </p:cNvSpPr>
          <p:nvPr/>
        </p:nvSpPr>
        <p:spPr bwMode="auto">
          <a:xfrm>
            <a:off x="5562600" y="3048000"/>
            <a:ext cx="1524000" cy="533400"/>
          </a:xfrm>
          <a:prstGeom prst="borderCallout1">
            <a:avLst>
              <a:gd name="adj1" fmla="val 21431"/>
              <a:gd name="adj2" fmla="val -5000"/>
              <a:gd name="adj3" fmla="val 77681"/>
              <a:gd name="adj4" fmla="val -76565"/>
            </a:avLst>
          </a:prstGeom>
          <a:solidFill>
            <a:srgbClr val="FFFF00"/>
          </a:solidFill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零级距离</a:t>
            </a:r>
          </a:p>
        </p:txBody>
      </p:sp>
      <p:sp>
        <p:nvSpPr>
          <p:cNvPr id="44041" name="AutoShape 9"/>
          <p:cNvSpPr>
            <a:spLocks/>
          </p:cNvSpPr>
          <p:nvPr/>
        </p:nvSpPr>
        <p:spPr bwMode="auto">
          <a:xfrm>
            <a:off x="7239000" y="3581400"/>
            <a:ext cx="1524000" cy="533400"/>
          </a:xfrm>
          <a:prstGeom prst="borderCallout1">
            <a:avLst>
              <a:gd name="adj1" fmla="val 21431"/>
              <a:gd name="adj2" fmla="val -5000"/>
              <a:gd name="adj3" fmla="val 75894"/>
              <a:gd name="adj4" fmla="val -33125"/>
            </a:avLst>
          </a:prstGeom>
          <a:solidFill>
            <a:srgbClr val="FFFF00"/>
          </a:solidFill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一级距离</a:t>
            </a:r>
          </a:p>
        </p:txBody>
      </p:sp>
      <p:sp>
        <p:nvSpPr>
          <p:cNvPr id="44042" name="AutoShape 10"/>
          <p:cNvSpPr>
            <a:spLocks/>
          </p:cNvSpPr>
          <p:nvPr/>
        </p:nvSpPr>
        <p:spPr bwMode="auto">
          <a:xfrm>
            <a:off x="6934200" y="4724400"/>
            <a:ext cx="1524000" cy="533400"/>
          </a:xfrm>
          <a:prstGeom prst="borderCallout1">
            <a:avLst>
              <a:gd name="adj1" fmla="val 21431"/>
              <a:gd name="adj2" fmla="val -5000"/>
              <a:gd name="adj3" fmla="val 91963"/>
              <a:gd name="adj4" fmla="val -76565"/>
            </a:avLst>
          </a:prstGeom>
          <a:solidFill>
            <a:srgbClr val="FFFF00"/>
          </a:solidFill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级距离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build="p" autoUpdateAnimBg="0"/>
      <p:bldP spid="44040" grpId="0" animBg="1" autoUpdateAnimBg="0"/>
      <p:bldP spid="44041" grpId="0" animBg="1" autoUpdateAnimBg="0"/>
      <p:bldP spid="4404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CF136E-5E3E-4815-A1D6-87345B99C3D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邻区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00513" cy="4114800"/>
          </a:xfrm>
        </p:spPr>
        <p:txBody>
          <a:bodyPr/>
          <a:lstStyle/>
          <a:p>
            <a:r>
              <a:rPr lang="zh-CN" altLang="en-US" sz="2600"/>
              <a:t>以函数 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) </a:t>
            </a:r>
            <a:r>
              <a:rPr lang="zh-CN" altLang="en-US" sz="2600">
                <a:sym typeface="Symbol" pitchFamily="18" charset="2"/>
              </a:rPr>
              <a:t>为中心，由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)+</a:t>
            </a:r>
            <a:r>
              <a:rPr lang="en-US" altLang="zh-CN" sz="2600" i="1">
                <a:latin typeface="Symbol" pitchFamily="18" charset="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600">
                <a:sym typeface="Symbol" pitchFamily="18" charset="2"/>
              </a:rPr>
              <a:t>和 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)-</a:t>
            </a:r>
            <a:r>
              <a:rPr lang="en-US" altLang="zh-CN" sz="2600">
                <a:sym typeface="Symbol" pitchFamily="18" charset="2"/>
              </a:rPr>
              <a:t>（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600">
                <a:sym typeface="Symbol" pitchFamily="18" charset="2"/>
              </a:rPr>
              <a:t> </a:t>
            </a:r>
            <a:r>
              <a:rPr lang="zh-CN" altLang="en-US" sz="2600">
                <a:sym typeface="Symbol" pitchFamily="18" charset="2"/>
              </a:rPr>
              <a:t>为无穷小）构成的带状区域，称为函数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600">
                <a:sym typeface="Symbol" pitchFamily="18" charset="2"/>
              </a:rPr>
              <a:t>的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60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2600">
                <a:solidFill>
                  <a:srgbClr val="FF0000"/>
                </a:solidFill>
                <a:sym typeface="Symbol" pitchFamily="18" charset="2"/>
              </a:rPr>
              <a:t>邻区</a:t>
            </a:r>
            <a:r>
              <a:rPr lang="zh-CN" altLang="en-US" sz="2600">
                <a:sym typeface="Symbol" pitchFamily="18" charset="2"/>
              </a:rPr>
              <a:t>。</a:t>
            </a:r>
          </a:p>
          <a:p>
            <a:r>
              <a:rPr lang="zh-CN" altLang="en-US" sz="2600">
                <a:sym typeface="Symbol" pitchFamily="18" charset="2"/>
              </a:rPr>
              <a:t>若函数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600">
                <a:sym typeface="Symbol" pitchFamily="18" charset="2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600">
                <a:sym typeface="Symbol" pitchFamily="18" charset="2"/>
              </a:rPr>
              <a:t>)</a:t>
            </a:r>
            <a:r>
              <a:rPr lang="zh-CN" altLang="en-US" sz="2600">
                <a:sym typeface="Symbol" pitchFamily="18" charset="2"/>
              </a:rPr>
              <a:t>与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600">
                <a:sym typeface="Symbol" pitchFamily="18" charset="2"/>
              </a:rPr>
              <a:t>的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600">
                <a:sym typeface="Symbol" pitchFamily="18" charset="2"/>
              </a:rPr>
              <a:t>级距离小于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600">
                <a:sym typeface="Symbol" pitchFamily="18" charset="2"/>
              </a:rPr>
              <a:t>，</a:t>
            </a:r>
            <a:r>
              <a:rPr lang="zh-CN" altLang="en-US" sz="2600">
                <a:sym typeface="Symbol" pitchFamily="18" charset="2"/>
              </a:rPr>
              <a:t>则称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600">
                <a:sym typeface="Symbol" pitchFamily="18" charset="2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600">
                <a:sym typeface="Symbol" pitchFamily="18" charset="2"/>
              </a:rPr>
              <a:t>)</a:t>
            </a:r>
            <a:r>
              <a:rPr lang="zh-CN" altLang="en-US" sz="2600">
                <a:sym typeface="Symbol" pitchFamily="18" charset="2"/>
              </a:rPr>
              <a:t>落入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600"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600">
                <a:sym typeface="Symbol" pitchFamily="18" charset="2"/>
              </a:rPr>
              <a:t>的</a:t>
            </a:r>
            <a:r>
              <a:rPr lang="en-US" altLang="zh-CN" sz="26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600">
                <a:solidFill>
                  <a:srgbClr val="FF0000"/>
                </a:solidFill>
                <a:sym typeface="Symbol" pitchFamily="18" charset="2"/>
              </a:rPr>
              <a:t>级邻区</a:t>
            </a:r>
            <a:r>
              <a:rPr lang="zh-CN" altLang="en-US" sz="2600">
                <a:sym typeface="Symbol" pitchFamily="18" charset="2"/>
              </a:rPr>
              <a:t>内。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533400" y="2438400"/>
            <a:ext cx="3657600" cy="3636963"/>
            <a:chOff x="528" y="2256"/>
            <a:chExt cx="1824" cy="1584"/>
          </a:xfrm>
        </p:grpSpPr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576" y="364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7" name="Line 7"/>
            <p:cNvSpPr>
              <a:spLocks noChangeShapeType="1"/>
            </p:cNvSpPr>
            <p:nvPr/>
          </p:nvSpPr>
          <p:spPr bwMode="auto">
            <a:xfrm flipV="1">
              <a:off x="768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528" y="3600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2112" y="3600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528" y="2256"/>
              <a:ext cx="240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y</a:t>
              </a:r>
            </a:p>
          </p:txBody>
        </p:sp>
      </p:grp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1447800" y="5562600"/>
            <a:ext cx="2133600" cy="457200"/>
            <a:chOff x="912" y="3504"/>
            <a:chExt cx="1344" cy="288"/>
          </a:xfrm>
        </p:grpSpPr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912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1968" y="350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6105" name="Group 25"/>
          <p:cNvGrpSpPr>
            <a:grpSpLocks/>
          </p:cNvGrpSpPr>
          <p:nvPr/>
        </p:nvGrpSpPr>
        <p:grpSpPr bwMode="auto">
          <a:xfrm>
            <a:off x="1600200" y="2971800"/>
            <a:ext cx="1676400" cy="2667000"/>
            <a:chOff x="1008" y="1872"/>
            <a:chExt cx="1056" cy="1680"/>
          </a:xfrm>
        </p:grpSpPr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V="1">
              <a:off x="1008" y="187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 flipV="1">
              <a:off x="2064" y="187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95" name="Freeform 15"/>
          <p:cNvSpPr>
            <a:spLocks/>
          </p:cNvSpPr>
          <p:nvPr/>
        </p:nvSpPr>
        <p:spPr bwMode="auto">
          <a:xfrm>
            <a:off x="1600200" y="3644900"/>
            <a:ext cx="1676400" cy="4699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192" y="56"/>
              </a:cxn>
              <a:cxn ang="0">
                <a:pos x="432" y="8"/>
              </a:cxn>
              <a:cxn ang="0">
                <a:pos x="768" y="104"/>
              </a:cxn>
              <a:cxn ang="0">
                <a:pos x="1056" y="296"/>
              </a:cxn>
            </a:cxnLst>
            <a:rect l="0" t="0" r="r" b="b"/>
            <a:pathLst>
              <a:path w="1056" h="296">
                <a:moveTo>
                  <a:pt x="0" y="152"/>
                </a:moveTo>
                <a:cubicBezTo>
                  <a:pt x="60" y="116"/>
                  <a:pt x="120" y="80"/>
                  <a:pt x="192" y="56"/>
                </a:cubicBezTo>
                <a:cubicBezTo>
                  <a:pt x="264" y="32"/>
                  <a:pt x="336" y="0"/>
                  <a:pt x="432" y="8"/>
                </a:cubicBezTo>
                <a:cubicBezTo>
                  <a:pt x="528" y="16"/>
                  <a:pt x="664" y="56"/>
                  <a:pt x="768" y="104"/>
                </a:cubicBezTo>
                <a:cubicBezTo>
                  <a:pt x="872" y="152"/>
                  <a:pt x="1008" y="264"/>
                  <a:pt x="1056" y="296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6" name="Freeform 16"/>
          <p:cNvSpPr>
            <a:spLocks/>
          </p:cNvSpPr>
          <p:nvPr/>
        </p:nvSpPr>
        <p:spPr bwMode="auto">
          <a:xfrm>
            <a:off x="1600200" y="3886200"/>
            <a:ext cx="1676400" cy="4699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192" y="56"/>
              </a:cxn>
              <a:cxn ang="0">
                <a:pos x="432" y="8"/>
              </a:cxn>
              <a:cxn ang="0">
                <a:pos x="768" y="104"/>
              </a:cxn>
              <a:cxn ang="0">
                <a:pos x="1056" y="296"/>
              </a:cxn>
            </a:cxnLst>
            <a:rect l="0" t="0" r="r" b="b"/>
            <a:pathLst>
              <a:path w="1056" h="296">
                <a:moveTo>
                  <a:pt x="0" y="152"/>
                </a:moveTo>
                <a:cubicBezTo>
                  <a:pt x="60" y="116"/>
                  <a:pt x="120" y="80"/>
                  <a:pt x="192" y="56"/>
                </a:cubicBezTo>
                <a:cubicBezTo>
                  <a:pt x="264" y="32"/>
                  <a:pt x="336" y="0"/>
                  <a:pt x="432" y="8"/>
                </a:cubicBezTo>
                <a:cubicBezTo>
                  <a:pt x="528" y="16"/>
                  <a:pt x="664" y="56"/>
                  <a:pt x="768" y="104"/>
                </a:cubicBezTo>
                <a:cubicBezTo>
                  <a:pt x="872" y="152"/>
                  <a:pt x="1008" y="264"/>
                  <a:pt x="1056" y="296"/>
                </a:cubicBezTo>
              </a:path>
            </a:pathLst>
          </a:custGeom>
          <a:noFill/>
          <a:ln w="28575" cmpd="sng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7" name="Freeform 17"/>
          <p:cNvSpPr>
            <a:spLocks/>
          </p:cNvSpPr>
          <p:nvPr/>
        </p:nvSpPr>
        <p:spPr bwMode="auto">
          <a:xfrm>
            <a:off x="1600200" y="3429000"/>
            <a:ext cx="1676400" cy="4699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192" y="56"/>
              </a:cxn>
              <a:cxn ang="0">
                <a:pos x="432" y="8"/>
              </a:cxn>
              <a:cxn ang="0">
                <a:pos x="768" y="104"/>
              </a:cxn>
              <a:cxn ang="0">
                <a:pos x="1056" y="296"/>
              </a:cxn>
            </a:cxnLst>
            <a:rect l="0" t="0" r="r" b="b"/>
            <a:pathLst>
              <a:path w="1056" h="296">
                <a:moveTo>
                  <a:pt x="0" y="152"/>
                </a:moveTo>
                <a:cubicBezTo>
                  <a:pt x="60" y="116"/>
                  <a:pt x="120" y="80"/>
                  <a:pt x="192" y="56"/>
                </a:cubicBezTo>
                <a:cubicBezTo>
                  <a:pt x="264" y="32"/>
                  <a:pt x="336" y="0"/>
                  <a:pt x="432" y="8"/>
                </a:cubicBezTo>
                <a:cubicBezTo>
                  <a:pt x="528" y="16"/>
                  <a:pt x="664" y="56"/>
                  <a:pt x="768" y="104"/>
                </a:cubicBezTo>
                <a:cubicBezTo>
                  <a:pt x="872" y="152"/>
                  <a:pt x="1008" y="264"/>
                  <a:pt x="1056" y="296"/>
                </a:cubicBezTo>
              </a:path>
            </a:pathLst>
          </a:custGeom>
          <a:noFill/>
          <a:ln w="28575" cmpd="sng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8" name="Freeform 18"/>
          <p:cNvSpPr>
            <a:spLocks/>
          </p:cNvSpPr>
          <p:nvPr/>
        </p:nvSpPr>
        <p:spPr bwMode="auto">
          <a:xfrm>
            <a:off x="1600200" y="3543300"/>
            <a:ext cx="1676400" cy="5715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192" y="24"/>
              </a:cxn>
              <a:cxn ang="0">
                <a:pos x="384" y="168"/>
              </a:cxn>
              <a:cxn ang="0">
                <a:pos x="672" y="24"/>
              </a:cxn>
              <a:cxn ang="0">
                <a:pos x="912" y="312"/>
              </a:cxn>
              <a:cxn ang="0">
                <a:pos x="1056" y="312"/>
              </a:cxn>
            </a:cxnLst>
            <a:rect l="0" t="0" r="r" b="b"/>
            <a:pathLst>
              <a:path w="1056" h="360">
                <a:moveTo>
                  <a:pt x="0" y="312"/>
                </a:moveTo>
                <a:cubicBezTo>
                  <a:pt x="64" y="180"/>
                  <a:pt x="128" y="48"/>
                  <a:pt x="192" y="24"/>
                </a:cubicBezTo>
                <a:cubicBezTo>
                  <a:pt x="256" y="0"/>
                  <a:pt x="304" y="168"/>
                  <a:pt x="384" y="168"/>
                </a:cubicBezTo>
                <a:cubicBezTo>
                  <a:pt x="464" y="168"/>
                  <a:pt x="584" y="0"/>
                  <a:pt x="672" y="24"/>
                </a:cubicBezTo>
                <a:cubicBezTo>
                  <a:pt x="760" y="48"/>
                  <a:pt x="848" y="264"/>
                  <a:pt x="912" y="312"/>
                </a:cubicBezTo>
                <a:cubicBezTo>
                  <a:pt x="976" y="360"/>
                  <a:pt x="1016" y="336"/>
                  <a:pt x="1056" y="312"/>
                </a:cubicBezTo>
              </a:path>
            </a:pathLst>
          </a:custGeom>
          <a:noFill/>
          <a:ln w="28575" cmpd="sng">
            <a:solidFill>
              <a:srgbClr val="3399FF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3352800" y="3810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kumimoji="1" lang="zh-CN" alt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352800" y="3429000"/>
            <a:ext cx="1149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)+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endParaRPr kumimoji="1" lang="zh-CN" altLang="en-US" sz="28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352800" y="4191000"/>
            <a:ext cx="1068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)-</a:t>
            </a:r>
            <a:r>
              <a:rPr kumimoji="1" lang="en-US" altLang="zh-CN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endParaRPr kumimoji="1" lang="zh-CN" altLang="en-US" sz="2800" i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102" name="AutoShape 22"/>
          <p:cNvSpPr>
            <a:spLocks/>
          </p:cNvSpPr>
          <p:nvPr/>
        </p:nvSpPr>
        <p:spPr bwMode="auto">
          <a:xfrm>
            <a:off x="2590800" y="2438400"/>
            <a:ext cx="1057275" cy="609600"/>
          </a:xfrm>
          <a:prstGeom prst="callout1">
            <a:avLst>
              <a:gd name="adj1" fmla="val 18750"/>
              <a:gd name="adj2" fmla="val -7208"/>
              <a:gd name="adj3" fmla="val 185940"/>
              <a:gd name="adj4" fmla="val -531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 i="1">
                <a:latin typeface="Times New Roman" pitchFamily="18" charset="0"/>
              </a:rPr>
              <a:t>y</a:t>
            </a:r>
            <a:r>
              <a:rPr kumimoji="1" lang="en-US" altLang="zh-CN" sz="2400">
                <a:latin typeface="Times New Roman" pitchFamily="18" charset="0"/>
              </a:rPr>
              <a:t>=</a:t>
            </a:r>
            <a:r>
              <a:rPr kumimoji="1" lang="en-US" altLang="zh-CN" sz="2400" i="1">
                <a:latin typeface="Times New Roman" pitchFamily="18" charset="0"/>
              </a:rPr>
              <a:t>F</a:t>
            </a: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en-US" altLang="zh-CN" sz="2400" i="1">
                <a:latin typeface="Times New Roman" pitchFamily="18" charset="0"/>
              </a:rPr>
              <a:t>x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 autoUpdateAnimBg="0"/>
      <p:bldP spid="46095" grpId="0" animBg="1"/>
      <p:bldP spid="46096" grpId="0" animBg="1"/>
      <p:bldP spid="46097" grpId="0" animBg="1"/>
      <p:bldP spid="46098" grpId="0" animBg="1"/>
      <p:bldP spid="46099" grpId="0" autoUpdateAnimBg="0"/>
      <p:bldP spid="46100" grpId="0" autoUpdateAnimBg="0"/>
      <p:bldP spid="46101" grpId="0" autoUpdateAnimBg="0"/>
      <p:bldP spid="4610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CDBB90-E87A-47AE-BF0B-EF5E2648DE1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Symbol" pitchFamily="18" charset="2"/>
              </a:rPr>
              <a:t>连续性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3838" cy="4411662"/>
          </a:xfrm>
        </p:spPr>
        <p:txBody>
          <a:bodyPr/>
          <a:lstStyle/>
          <a:p>
            <a:r>
              <a:rPr lang="zh-CN" altLang="en-US" sz="2600"/>
              <a:t>函数连续</a:t>
            </a:r>
          </a:p>
          <a:p>
            <a:pPr lvl="1"/>
            <a:r>
              <a:rPr lang="zh-CN" altLang="en-US" sz="2200"/>
              <a:t>如果对于一个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</a:t>
            </a:r>
            <a:r>
              <a:rPr lang="zh-CN" altLang="en-US" sz="2200" i="1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&gt;0</a:t>
            </a:r>
            <a:r>
              <a:rPr lang="zh-CN" altLang="en-US" sz="2200">
                <a:sym typeface="Symbol" pitchFamily="18" charset="2"/>
              </a:rPr>
              <a:t>, 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</a:t>
            </a:r>
            <a:r>
              <a:rPr lang="zh-CN" altLang="en-US" sz="2200" i="1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&gt;0</a:t>
            </a:r>
            <a:r>
              <a:rPr lang="zh-CN" altLang="en-US" sz="2200">
                <a:sym typeface="Symbol" pitchFamily="18" charset="2"/>
              </a:rPr>
              <a:t>, 当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|&lt;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 </a:t>
            </a:r>
            <a:r>
              <a:rPr lang="zh-CN" altLang="en-US" sz="2200">
                <a:sym typeface="Symbol" pitchFamily="18" charset="2"/>
              </a:rPr>
              <a:t>时，能使|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200">
                <a:sym typeface="Symbol" pitchFamily="18" charset="2"/>
              </a:rPr>
              <a:t>(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>
                <a:sym typeface="Symbol" pitchFamily="18" charset="2"/>
              </a:rPr>
              <a:t>)-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)|&lt;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200"/>
              <a:t>，</a:t>
            </a:r>
            <a:r>
              <a:rPr lang="zh-CN" altLang="en-US" sz="2200"/>
              <a:t>就说函数</a:t>
            </a:r>
            <a:r>
              <a:rPr lang="en-US" altLang="zh-CN" sz="2200" i="1">
                <a:latin typeface="Times New Roman" pitchFamily="18" charset="0"/>
              </a:rPr>
              <a:t>f</a:t>
            </a:r>
            <a:r>
              <a:rPr lang="en-US" altLang="zh-CN" sz="2200">
                <a:latin typeface="Times New Roman" pitchFamily="18" charset="0"/>
              </a:rPr>
              <a:t>(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en-US" altLang="zh-CN" sz="2200">
                <a:latin typeface="Times New Roman" pitchFamily="18" charset="0"/>
              </a:rPr>
              <a:t>)</a:t>
            </a:r>
            <a:r>
              <a:rPr lang="zh-CN" altLang="en-US" sz="2200"/>
              <a:t>在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en-US" altLang="zh-CN" sz="2200">
                <a:latin typeface="Times New Roman" pitchFamily="18" charset="0"/>
              </a:rPr>
              <a:t>=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en-US" altLang="zh-CN" sz="2200" baseline="-25000">
                <a:latin typeface="Times New Roman" pitchFamily="18" charset="0"/>
              </a:rPr>
              <a:t>0</a:t>
            </a:r>
            <a:r>
              <a:rPr lang="zh-CN" altLang="en-US" sz="2200"/>
              <a:t>处是</a:t>
            </a:r>
            <a:r>
              <a:rPr lang="zh-CN" altLang="en-US" sz="2200">
                <a:solidFill>
                  <a:srgbClr val="FF0000"/>
                </a:solidFill>
              </a:rPr>
              <a:t>连续</a:t>
            </a:r>
            <a:r>
              <a:rPr lang="zh-CN" altLang="en-US" sz="2200"/>
              <a:t>的。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719263"/>
            <a:ext cx="3792537" cy="4411662"/>
          </a:xfrm>
        </p:spPr>
        <p:txBody>
          <a:bodyPr/>
          <a:lstStyle/>
          <a:p>
            <a:r>
              <a:rPr lang="zh-CN" altLang="en-US" sz="2600"/>
              <a:t>泛函连续</a:t>
            </a:r>
          </a:p>
          <a:p>
            <a:pPr lvl="1"/>
            <a:r>
              <a:rPr lang="zh-CN" altLang="en-US" sz="2200"/>
              <a:t>如果对于一个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</a:t>
            </a:r>
            <a:r>
              <a:rPr lang="zh-CN" altLang="en-US" sz="2200" i="1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&gt;0</a:t>
            </a:r>
            <a:r>
              <a:rPr lang="zh-CN" altLang="en-US" sz="2200">
                <a:sym typeface="Symbol" pitchFamily="18" charset="2"/>
              </a:rPr>
              <a:t>, 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</a:t>
            </a:r>
            <a:r>
              <a:rPr lang="zh-CN" altLang="en-US" sz="2200" i="1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&gt;0</a:t>
            </a:r>
            <a:r>
              <a:rPr lang="zh-CN" altLang="en-US" sz="2200">
                <a:sym typeface="Symbol" pitchFamily="18" charset="2"/>
              </a:rPr>
              <a:t>, 当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200">
                <a:sym typeface="Symbol" pitchFamily="18" charset="2"/>
              </a:rPr>
              <a:t>与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2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sz="2200" baseline="-25000">
                <a:sym typeface="Symbol" pitchFamily="18" charset="2"/>
              </a:rPr>
              <a:t> </a:t>
            </a:r>
            <a:r>
              <a:rPr lang="zh-CN" altLang="en-US" sz="2200">
                <a:sym typeface="Symbol" pitchFamily="18" charset="2"/>
              </a:rPr>
              <a:t>间的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 sz="2200">
                <a:sym typeface="Symbol" pitchFamily="18" charset="2"/>
              </a:rPr>
              <a:t>阶距离小于</a:t>
            </a:r>
            <a:r>
              <a:rPr lang="zh-CN" altLang="en-US" sz="2200" i="1">
                <a:latin typeface="Times New Roman" pitchFamily="18" charset="0"/>
                <a:sym typeface="Symbol" pitchFamily="18" charset="2"/>
              </a:rPr>
              <a:t> </a:t>
            </a:r>
            <a:r>
              <a:rPr lang="zh-CN" altLang="en-US" sz="2200">
                <a:sym typeface="Symbol" pitchFamily="18" charset="2"/>
              </a:rPr>
              <a:t>时，能使 </a:t>
            </a:r>
            <a:r>
              <a:rPr lang="zh-CN" altLang="en-US" sz="2200">
                <a:solidFill>
                  <a:srgbClr val="FF0000"/>
                </a:solidFill>
                <a:sym typeface="Symbol" pitchFamily="18" charset="2"/>
              </a:rPr>
              <a:t>               </a:t>
            </a:r>
            <a:r>
              <a:rPr lang="zh-CN" altLang="en-US" sz="220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)]-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2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200">
                <a:latin typeface="Times New Roman" pitchFamily="18" charset="0"/>
                <a:sym typeface="Symbol" pitchFamily="18" charset="2"/>
              </a:rPr>
              <a:t>)]|&lt;</a:t>
            </a:r>
            <a:r>
              <a:rPr lang="en-US" altLang="zh-CN" sz="2200" i="1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200">
                <a:sym typeface="Symbol" pitchFamily="18" charset="2"/>
              </a:rPr>
              <a:t> </a:t>
            </a:r>
            <a:r>
              <a:rPr lang="zh-CN" altLang="en-US" sz="2200">
                <a:sym typeface="Symbol" pitchFamily="18" charset="2"/>
              </a:rPr>
              <a:t>成立</a:t>
            </a:r>
            <a:r>
              <a:rPr lang="zh-CN" altLang="en-US" sz="2200"/>
              <a:t>，就说泛函</a:t>
            </a:r>
            <a:r>
              <a:rPr lang="en-US" altLang="zh-CN" sz="2200" i="1">
                <a:latin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</a:rPr>
              <a:t>[</a:t>
            </a:r>
            <a:r>
              <a:rPr lang="en-US" altLang="zh-CN" sz="2200" i="1">
                <a:latin typeface="Times New Roman" pitchFamily="18" charset="0"/>
              </a:rPr>
              <a:t>y</a:t>
            </a:r>
            <a:r>
              <a:rPr lang="en-US" altLang="zh-CN" sz="2200">
                <a:latin typeface="Times New Roman" pitchFamily="18" charset="0"/>
              </a:rPr>
              <a:t>(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en-US" altLang="zh-CN" sz="2200">
                <a:latin typeface="Times New Roman" pitchFamily="18" charset="0"/>
              </a:rPr>
              <a:t>)]</a:t>
            </a:r>
            <a:r>
              <a:rPr lang="zh-CN" altLang="en-US" sz="2200"/>
              <a:t>在</a:t>
            </a:r>
            <a:r>
              <a:rPr lang="en-US" altLang="zh-CN" sz="2200" i="1">
                <a:latin typeface="Times New Roman" pitchFamily="18" charset="0"/>
              </a:rPr>
              <a:t>y</a:t>
            </a:r>
            <a:r>
              <a:rPr lang="en-US" altLang="zh-CN" sz="2200" baseline="-25000">
                <a:latin typeface="Times New Roman" pitchFamily="18" charset="0"/>
              </a:rPr>
              <a:t>0</a:t>
            </a:r>
            <a:r>
              <a:rPr lang="en-US" altLang="zh-CN" sz="2200">
                <a:latin typeface="Times New Roman" pitchFamily="18" charset="0"/>
              </a:rPr>
              <a:t>(</a:t>
            </a:r>
            <a:r>
              <a:rPr lang="en-US" altLang="zh-CN" sz="2200" i="1">
                <a:latin typeface="Times New Roman" pitchFamily="18" charset="0"/>
              </a:rPr>
              <a:t>x</a:t>
            </a:r>
            <a:r>
              <a:rPr lang="en-US" altLang="zh-CN" sz="2200">
                <a:latin typeface="Times New Roman" pitchFamily="18" charset="0"/>
              </a:rPr>
              <a:t>)</a:t>
            </a:r>
            <a:r>
              <a:rPr lang="zh-CN" altLang="en-US" sz="2200"/>
              <a:t>处是</a:t>
            </a:r>
            <a:r>
              <a:rPr lang="en-US" altLang="zh-CN" sz="2200" i="1">
                <a:latin typeface="Times New Roman" pitchFamily="18" charset="0"/>
              </a:rPr>
              <a:t>K</a:t>
            </a:r>
            <a:r>
              <a:rPr lang="zh-CN" altLang="en-US" sz="2200">
                <a:solidFill>
                  <a:srgbClr val="FF0000"/>
                </a:solidFill>
              </a:rPr>
              <a:t>阶连续的</a:t>
            </a:r>
            <a:r>
              <a:rPr lang="zh-CN" altLang="en-US" sz="22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 autoUpdateAnimBg="0"/>
      <p:bldP spid="4710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7AE65-BA6F-4BEE-81CE-4835B4F45BD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838200" y="2286000"/>
          <a:ext cx="47307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9100" imgH="457200" progId="Equation.3">
                  <p:embed/>
                </p:oleObj>
              </mc:Choice>
              <mc:Fallback>
                <p:oleObj name="Equation" r:id="rId3" imgW="1689100" imgH="457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4730750" cy="12811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247900" y="4267200"/>
          <a:ext cx="63309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60600" imgH="457200" progId="Equation.3">
                  <p:embed/>
                </p:oleObj>
              </mc:Choice>
              <mc:Fallback>
                <p:oleObj name="Equation" r:id="rId5" imgW="2260600" imgH="457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267200"/>
                        <a:ext cx="6330950" cy="128111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AutoShape 1028"/>
          <p:cNvSpPr>
            <a:spLocks noChangeArrowheads="1"/>
          </p:cNvSpPr>
          <p:nvPr/>
        </p:nvSpPr>
        <p:spPr bwMode="auto">
          <a:xfrm>
            <a:off x="6516688" y="2349500"/>
            <a:ext cx="2089150" cy="720725"/>
          </a:xfrm>
          <a:prstGeom prst="wedgeRoundRectCallout">
            <a:avLst>
              <a:gd name="adj1" fmla="val -62083"/>
              <a:gd name="adj2" fmla="val 1257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叠加原理</a:t>
            </a:r>
            <a:endParaRPr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23BF89-BC52-4626-9B3D-3FEFD81BD9A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泛函的极值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/>
              <a:t>为泛函，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zh-CN" altLang="en-US" dirty="0"/>
              <a:t>为规定的域内的可取曲线，    为极值曲线。</a:t>
            </a:r>
          </a:p>
          <a:p>
            <a:r>
              <a:rPr lang="zh-CN" altLang="en-US" dirty="0"/>
              <a:t>若                  ，则称为泛函有</a:t>
            </a:r>
            <a:r>
              <a:rPr lang="zh-CN" altLang="en-US" dirty="0">
                <a:solidFill>
                  <a:srgbClr val="FF0000"/>
                </a:solidFill>
              </a:rPr>
              <a:t>极大值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若                  ，则称为泛函有</a:t>
            </a:r>
            <a:r>
              <a:rPr lang="zh-CN" altLang="en-US" dirty="0">
                <a:solidFill>
                  <a:srgbClr val="FF0000"/>
                </a:solidFill>
              </a:rPr>
              <a:t>极小值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8027988" y="1700213"/>
          <a:ext cx="41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60040" imgH="6482520" progId="Equation.3">
                  <p:embed/>
                </p:oleObj>
              </mc:Choice>
              <mc:Fallback>
                <p:oleObj name="Equation" r:id="rId3" imgW="4460040" imgH="64825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1700213"/>
                        <a:ext cx="41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316038" y="2738438"/>
          <a:ext cx="1928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7836" imgH="253890" progId="">
                  <p:embed/>
                </p:oleObj>
              </mc:Choice>
              <mc:Fallback>
                <p:oleObj name="Equation" r:id="rId5" imgW="837836" imgH="25389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738438"/>
                        <a:ext cx="19288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316038" y="3241675"/>
          <a:ext cx="1928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7836" imgH="253890" progId="">
                  <p:embed/>
                </p:oleObj>
              </mc:Choice>
              <mc:Fallback>
                <p:oleObj name="Equation" r:id="rId7" imgW="837836" imgH="25389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241675"/>
                        <a:ext cx="19288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4148A3-9D9F-48A1-A8B9-CC0A86CEC09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一点历史</a:t>
            </a:r>
          </a:p>
          <a:p>
            <a:r>
              <a:rPr lang="zh-CN" altLang="en-US" dirty="0"/>
              <a:t>泛函与函数</a:t>
            </a:r>
          </a:p>
          <a:p>
            <a:r>
              <a:rPr lang="zh-CN" altLang="en-US" sz="3400" b="1" dirty="0">
                <a:solidFill>
                  <a:srgbClr val="FF0000"/>
                </a:solidFill>
              </a:rPr>
              <a:t>泛函变分与</a:t>
            </a:r>
            <a:r>
              <a:rPr lang="en-US" altLang="zh-CN" sz="3400" b="1" dirty="0">
                <a:solidFill>
                  <a:srgbClr val="FF0000"/>
                </a:solidFill>
              </a:rPr>
              <a:t>Euler</a:t>
            </a:r>
            <a:r>
              <a:rPr lang="zh-CN" altLang="en-US" sz="3400" b="1" dirty="0">
                <a:solidFill>
                  <a:srgbClr val="FF0000"/>
                </a:solidFill>
              </a:rPr>
              <a:t>方程</a:t>
            </a:r>
          </a:p>
          <a:p>
            <a:r>
              <a:rPr lang="zh-CN" altLang="en-US" dirty="0"/>
              <a:t>复杂情形最优条件</a:t>
            </a:r>
          </a:p>
          <a:p>
            <a:r>
              <a:rPr lang="zh-CN" altLang="en-US" dirty="0"/>
              <a:t>变分的另一种定义</a:t>
            </a:r>
          </a:p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9ACC7E-AE1E-48F4-970F-67BC1E57BEF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泛函求极值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5149850"/>
            <a:ext cx="6945313" cy="900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式中，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dirty="0" err="1">
                <a:latin typeface="Times New Roman" pitchFamily="18" charset="0"/>
              </a:rPr>
              <a:t>、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)、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’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</a:rPr>
              <a:t>的函数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990600" y="2743200"/>
          <a:ext cx="73152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355600" progId="Equation.3">
                  <p:embed/>
                </p:oleObj>
              </mc:Choice>
              <mc:Fallback>
                <p:oleObj name="Equation" r:id="rId3" imgW="1993900" imgH="355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7315200" cy="1304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608A0-4BF5-4FC5-B44A-3B1437CAD4C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一点历史</a:t>
            </a:r>
          </a:p>
          <a:p>
            <a:r>
              <a:rPr lang="zh-CN" altLang="en-US"/>
              <a:t>泛函与函数</a:t>
            </a:r>
          </a:p>
          <a:p>
            <a:r>
              <a:rPr lang="zh-CN" altLang="en-US"/>
              <a:t>泛函变分与</a:t>
            </a:r>
            <a:r>
              <a:rPr lang="en-US" altLang="zh-CN"/>
              <a:t>Euler</a:t>
            </a:r>
            <a:r>
              <a:rPr lang="zh-CN" altLang="en-US"/>
              <a:t>方程</a:t>
            </a:r>
          </a:p>
          <a:p>
            <a:r>
              <a:rPr lang="zh-CN" altLang="en-US"/>
              <a:t>复杂情形最优条件</a:t>
            </a:r>
          </a:p>
          <a:p>
            <a:r>
              <a:rPr lang="zh-CN" altLang="en-US"/>
              <a:t>变分的另一种定义</a:t>
            </a:r>
          </a:p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0517AF-F5AC-4FD8-BEEB-63DD90F3C87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变分的推演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41863"/>
            <a:ext cx="8229600" cy="981075"/>
          </a:xfrm>
        </p:spPr>
        <p:txBody>
          <a:bodyPr/>
          <a:lstStyle/>
          <a:p>
            <a:r>
              <a:rPr lang="en-US" altLang="zh-CN"/>
              <a:t>p6-8</a:t>
            </a:r>
          </a:p>
        </p:txBody>
      </p:sp>
      <p:pic>
        <p:nvPicPr>
          <p:cNvPr id="61445" name="Picture 5" descr="j0105928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133600"/>
            <a:ext cx="201295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4A4042-E9B6-434B-9014-3A71884388F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泛函的变分</a:t>
            </a: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905000" y="2667000"/>
          <a:ext cx="37909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5255" imgH="355446" progId="Equation.3">
                  <p:embed/>
                </p:oleObj>
              </mc:Choice>
              <mc:Fallback>
                <p:oleObj name="Equation" r:id="rId3" imgW="1485255" imgH="35544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67000"/>
                        <a:ext cx="3790950" cy="906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42910" y="4143380"/>
          <a:ext cx="77724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62300" imgH="393700" progId="">
                  <p:embed/>
                </p:oleObj>
              </mc:Choice>
              <mc:Fallback>
                <p:oleObj name="Equation" r:id="rId5" imgW="3162300" imgH="393700" progId="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143380"/>
                        <a:ext cx="7772400" cy="968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泛函的一次变分为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F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用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Taylor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级数展开的一次项</a:t>
            </a:r>
            <a:endParaRPr kumimoji="1" lang="en-US" altLang="zh-CN" sz="2800"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42910" y="3643314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幼圆" pitchFamily="49" charset="-122"/>
              </a:rPr>
              <a:t>泛函的二次变分为</a:t>
            </a:r>
            <a:r>
              <a:rPr kumimoji="1" lang="en-US" altLang="zh-CN" sz="2800" i="1" dirty="0">
                <a:latin typeface="Times New Roman" pitchFamily="18" charset="0"/>
                <a:ea typeface="幼圆" pitchFamily="49" charset="-122"/>
              </a:rPr>
              <a:t>F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</a:rPr>
              <a:t>用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Taylor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</a:rPr>
              <a:t>级数展开的二次项</a:t>
            </a:r>
            <a:endParaRPr kumimoji="1" lang="en-US" altLang="zh-CN" sz="2800" dirty="0"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8662" y="5357826"/>
            <a:ext cx="71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注意：泛函的二次变分不等于对泛函的一次变分再取一次变分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autoUpdateAnimBg="0"/>
      <p:bldP spid="542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7E4F48-C67F-4A37-9AB6-0C22126869B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泛函的变分（一般形式）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990600" y="1981200"/>
            <a:ext cx="7469188" cy="288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如果泛函的增量 </a:t>
            </a:r>
            <a:r>
              <a:rPr kumimoji="1" lang="zh-CN" altLang="en-US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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 = 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[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)+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]- 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[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)] 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可以表示为</a:t>
            </a:r>
            <a:endParaRPr kumimoji="1" lang="zh-CN" altLang="en-US" sz="2400" i="1">
              <a:solidFill>
                <a:srgbClr val="FF0000"/>
              </a:solidFill>
              <a:latin typeface="Times New Roman" pitchFamily="18" charset="0"/>
              <a:ea typeface="幼圆" pitchFamily="49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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 =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L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[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),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] +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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), 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)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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max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|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|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其中，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L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[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),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]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对于</a:t>
            </a:r>
            <a:r>
              <a:rPr kumimoji="1" lang="zh-CN" altLang="en-US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来说是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线性泛函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，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max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|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|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表示</a:t>
            </a:r>
            <a:r>
              <a:rPr kumimoji="1" lang="zh-CN" altLang="en-US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的最大值，且当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max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|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|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  <a:sym typeface="Symbol" pitchFamily="18" charset="2"/>
              </a:rPr>
              <a:t>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0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时</a:t>
            </a:r>
            <a:r>
              <a:rPr kumimoji="1" lang="zh-CN" altLang="en-US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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), 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 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  <a:sym typeface="Symbol" pitchFamily="18" charset="2"/>
              </a:rPr>
              <a:t>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0，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那么将泛函增量中对于</a:t>
            </a:r>
            <a:r>
              <a:rPr kumimoji="1" lang="zh-CN" altLang="en-US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来说是线性的那部分，即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L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[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),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]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叫做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泛函的变分</a:t>
            </a:r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，记为</a:t>
            </a:r>
            <a:r>
              <a:rPr kumimoji="1" lang="zh-CN" altLang="en-US" sz="2400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24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400">
                <a:latin typeface="Times New Roman" pitchFamily="18" charset="0"/>
                <a:ea typeface="幼圆" pitchFamily="49" charset="-122"/>
              </a:rPr>
              <a:t>。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5445125"/>
            <a:ext cx="7029450" cy="588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泛函的变分就是泛函增量的线性主部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859EF4-0F5D-47CE-9183-8F092228A9F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泛函的极值条件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62263"/>
            <a:ext cx="8229600" cy="3024187"/>
          </a:xfrm>
        </p:spPr>
        <p:txBody>
          <a:bodyPr/>
          <a:lstStyle/>
          <a:p>
            <a:r>
              <a:rPr lang="zh-CN" altLang="en-US" dirty="0"/>
              <a:t>泛函极值存在的必要条件：</a:t>
            </a:r>
            <a:r>
              <a:rPr lang="zh-CN" altLang="en-US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= 0</a:t>
            </a:r>
          </a:p>
          <a:p>
            <a:r>
              <a:rPr lang="zh-CN" altLang="en-US" dirty="0"/>
              <a:t>泛函极值存在的充分条件：</a:t>
            </a:r>
            <a:endParaRPr lang="zh-CN" altLang="en-US" dirty="0">
              <a:latin typeface="Times New Roman" pitchFamily="18" charset="0"/>
            </a:endParaRPr>
          </a:p>
          <a:p>
            <a:pPr lvl="1"/>
            <a:r>
              <a:rPr lang="zh-CN" altLang="en-US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baseline="30000" dirty="0">
                <a:latin typeface="Times New Roman" pitchFamily="18" charset="0"/>
                <a:sym typeface="Symbol" pitchFamily="18" charset="2"/>
              </a:rPr>
              <a:t> 2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&gt; 0</a:t>
            </a:r>
            <a:r>
              <a:rPr lang="en-US" altLang="zh-CN" dirty="0">
                <a:sym typeface="Symbol" pitchFamily="18" charset="2"/>
              </a:rPr>
              <a:t>		</a:t>
            </a:r>
            <a:r>
              <a:rPr lang="zh-CN" altLang="en-US" dirty="0">
                <a:sym typeface="Symbol" pitchFamily="18" charset="2"/>
              </a:rPr>
              <a:t>局部极小值</a:t>
            </a:r>
            <a:endParaRPr lang="zh-CN" altLang="en-US" dirty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baseline="30000" dirty="0">
                <a:latin typeface="Times New Roman" pitchFamily="18" charset="0"/>
                <a:sym typeface="Symbol" pitchFamily="18" charset="2"/>
              </a:rPr>
              <a:t> 2 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&lt; 0</a:t>
            </a:r>
            <a:r>
              <a:rPr lang="en-US" altLang="zh-CN" dirty="0">
                <a:sym typeface="Symbol" pitchFamily="18" charset="2"/>
              </a:rPr>
              <a:t>		</a:t>
            </a:r>
            <a:r>
              <a:rPr lang="zh-CN" altLang="en-US" dirty="0">
                <a:sym typeface="Symbol" pitchFamily="18" charset="2"/>
              </a:rPr>
              <a:t>局部极大值</a:t>
            </a:r>
            <a:endParaRPr lang="zh-CN" altLang="en-US" dirty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zh-CN" altLang="en-US" baseline="30000" dirty="0">
                <a:latin typeface="Times New Roman" pitchFamily="18" charset="0"/>
                <a:sym typeface="Symbol" pitchFamily="18" charset="2"/>
              </a:rPr>
              <a:t> 2</a:t>
            </a:r>
            <a:r>
              <a:rPr lang="en-US" altLang="zh-CN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= 0</a:t>
            </a:r>
            <a:r>
              <a:rPr lang="en-US" altLang="zh-CN" dirty="0">
                <a:sym typeface="Symbol" pitchFamily="18" charset="2"/>
              </a:rPr>
              <a:t>		</a:t>
            </a:r>
            <a:r>
              <a:rPr lang="zh-CN" altLang="en-US" dirty="0">
                <a:sym typeface="Symbol" pitchFamily="18" charset="2"/>
              </a:rPr>
              <a:t>奇异</a:t>
            </a:r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1143000" y="1981200"/>
          <a:ext cx="6705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228600" progId="Equation.3">
                  <p:embed/>
                </p:oleObj>
              </mc:Choice>
              <mc:Fallback>
                <p:oleObj name="Equation" r:id="rId3" imgW="20955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705600" cy="7318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8" name="Group 8"/>
          <p:cNvGrpSpPr>
            <a:grpSpLocks/>
          </p:cNvGrpSpPr>
          <p:nvPr/>
        </p:nvGrpSpPr>
        <p:grpSpPr bwMode="auto">
          <a:xfrm>
            <a:off x="7010400" y="3200400"/>
            <a:ext cx="1905000" cy="2514600"/>
            <a:chOff x="4416" y="2016"/>
            <a:chExt cx="1200" cy="1584"/>
          </a:xfrm>
        </p:grpSpPr>
        <p:sp>
          <p:nvSpPr>
            <p:cNvPr id="56325" name="AutoShape 5"/>
            <p:cNvSpPr>
              <a:spLocks noChangeArrowheads="1"/>
            </p:cNvSpPr>
            <p:nvPr/>
          </p:nvSpPr>
          <p:spPr bwMode="auto">
            <a:xfrm flipV="1">
              <a:off x="4608" y="2016"/>
              <a:ext cx="576" cy="720"/>
            </a:xfrm>
            <a:custGeom>
              <a:avLst/>
              <a:gdLst>
                <a:gd name="G0" fmla="+- 9257 0 0"/>
                <a:gd name="G1" fmla="+- 18514 0 0"/>
                <a:gd name="G2" fmla="+- 7200 0 0"/>
                <a:gd name="G3" fmla="*/ 9257 1 2"/>
                <a:gd name="G4" fmla="+- G3 10800 0"/>
                <a:gd name="G5" fmla="+- 21600 9257 18514"/>
                <a:gd name="G6" fmla="+- 18514 7200 0"/>
                <a:gd name="G7" fmla="*/ G6 1 2"/>
                <a:gd name="G8" fmla="*/ 18514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4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7200 h 21600"/>
                <a:gd name="T4" fmla="*/ 0 w 21600"/>
                <a:gd name="T5" fmla="*/ 18001 h 21600"/>
                <a:gd name="T6" fmla="*/ 9257 w 21600"/>
                <a:gd name="T7" fmla="*/ 21600 h 21600"/>
                <a:gd name="T8" fmla="*/ 18514 w 21600"/>
                <a:gd name="T9" fmla="*/ 15000 h 21600"/>
                <a:gd name="T10" fmla="*/ 21600 w 21600"/>
                <a:gd name="T11" fmla="*/ 720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7" name="AutoShape 7"/>
            <p:cNvSpPr>
              <a:spLocks noChangeArrowheads="1"/>
            </p:cNvSpPr>
            <p:nvPr/>
          </p:nvSpPr>
          <p:spPr bwMode="auto">
            <a:xfrm>
              <a:off x="4416" y="2736"/>
              <a:ext cx="1200" cy="86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</a:rPr>
                <a:t>推导</a:t>
              </a:r>
            </a:p>
            <a:p>
              <a:pPr algn="ctr"/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Euler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</a:rPr>
                <a:t>方程</a:t>
              </a:r>
            </a:p>
            <a:p>
              <a:pPr algn="ctr"/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p9-10)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67EE2-ACB8-40B6-B838-32105051D12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Symbol" pitchFamily="18" charset="2"/>
              </a:rPr>
              <a:t>Euler</a:t>
            </a:r>
            <a:r>
              <a:rPr lang="zh-CN" altLang="en-US">
                <a:sym typeface="Symbol" pitchFamily="18" charset="2"/>
              </a:rPr>
              <a:t>方程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685800"/>
          </a:xfrm>
        </p:spPr>
        <p:txBody>
          <a:bodyPr/>
          <a:lstStyle/>
          <a:p>
            <a:r>
              <a:rPr lang="zh-CN" altLang="en-US" dirty="0"/>
              <a:t>泛函极值存在的必要条件为：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143000" y="2514600"/>
          <a:ext cx="28956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6000" imgH="660400" progId="Equation.3">
                  <p:embed/>
                </p:oleObj>
              </mc:Choice>
              <mc:Fallback>
                <p:oleObj name="Equation" r:id="rId3" imgW="1016000" imgH="660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28956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29200" y="2590800"/>
            <a:ext cx="2286000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Euler</a:t>
            </a: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</a:rPr>
              <a:t>方程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029200" y="3657600"/>
            <a:ext cx="2286000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rgbClr val="FF0000"/>
                </a:solidFill>
                <a:latin typeface="Times New Roman" pitchFamily="18" charset="0"/>
              </a:rPr>
              <a:t>横截条件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62000" y="4648200"/>
            <a:ext cx="820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3200" dirty="0">
                <a:latin typeface="Times New Roman" pitchFamily="18" charset="0"/>
              </a:rPr>
              <a:t>Euler</a:t>
            </a:r>
            <a:r>
              <a:rPr kumimoji="1" lang="zh-CN" altLang="en-US" sz="3200" dirty="0">
                <a:latin typeface="幼圆" pitchFamily="49" charset="-122"/>
                <a:ea typeface="幼圆" pitchFamily="49" charset="-122"/>
              </a:rPr>
              <a:t>方程为二阶常微分方程，另一种形式：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1143000" y="5334000"/>
          <a:ext cx="44196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600" imgH="241300" progId="Equation.3">
                  <p:embed/>
                </p:oleObj>
              </mc:Choice>
              <mc:Fallback>
                <p:oleObj name="Equation" r:id="rId5" imgW="1752600" imgH="241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44196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7349" grpId="0" animBg="1" autoUpdateAnimBg="0"/>
      <p:bldP spid="57350" grpId="0" animBg="1" autoUpdateAnimBg="0"/>
      <p:bldP spid="5735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D399AF-3825-4F5C-90FC-0BF39CC8001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Euler</a:t>
            </a:r>
            <a:r>
              <a:rPr lang="zh-CN" altLang="en-US"/>
              <a:t>方程的几点说明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Euler</a:t>
            </a:r>
            <a:r>
              <a:rPr lang="zh-CN" altLang="en-US" dirty="0"/>
              <a:t>方程的解曲线（积分曲线）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baseline="-25000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,</a:t>
            </a:r>
            <a:r>
              <a:rPr lang="en-US" altLang="zh-CN" i="1" dirty="0">
                <a:latin typeface="Times New Roman" pitchFamily="18" charset="0"/>
              </a:rPr>
              <a:t>c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FF0000"/>
                </a:solidFill>
              </a:rPr>
              <a:t>极值曲线</a:t>
            </a:r>
            <a:r>
              <a:rPr lang="zh-CN" altLang="en-US" dirty="0"/>
              <a:t>，只有在极值曲线上泛函才能达到极值。</a:t>
            </a:r>
          </a:p>
          <a:p>
            <a:r>
              <a:rPr lang="en-US" altLang="zh-CN" dirty="0"/>
              <a:t>Euler</a:t>
            </a:r>
            <a:r>
              <a:rPr lang="zh-CN" altLang="en-US" dirty="0"/>
              <a:t>方程仅是泛函极值的必要条件。（称为</a:t>
            </a:r>
            <a:r>
              <a:rPr lang="zh-CN" altLang="en-US" dirty="0">
                <a:solidFill>
                  <a:srgbClr val="FF0000"/>
                </a:solidFill>
              </a:rPr>
              <a:t>逗留曲线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Euler</a:t>
            </a:r>
            <a:r>
              <a:rPr lang="zh-CN" altLang="en-US" dirty="0"/>
              <a:t>方程求解</a:t>
            </a:r>
            <a:r>
              <a:rPr lang="zh-CN" altLang="en-US" dirty="0">
                <a:solidFill>
                  <a:srgbClr val="FF0000"/>
                </a:solidFill>
              </a:rPr>
              <a:t>非常困难</a:t>
            </a:r>
            <a:r>
              <a:rPr lang="zh-CN" altLang="en-US" dirty="0"/>
              <a:t>，仅仅只是对一些极个别的特殊类型的方程可以得到解析解。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2CB6C2-6AB1-4452-9FCB-DDC51294C37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一点历史</a:t>
            </a:r>
          </a:p>
          <a:p>
            <a:r>
              <a:rPr lang="zh-CN" altLang="en-US" dirty="0"/>
              <a:t>泛函与函数</a:t>
            </a:r>
          </a:p>
          <a:p>
            <a:r>
              <a:rPr lang="zh-CN" altLang="en-US" dirty="0"/>
              <a:t>泛函变分与</a:t>
            </a:r>
            <a:r>
              <a:rPr lang="en-US" altLang="zh-CN" dirty="0"/>
              <a:t>Euler</a:t>
            </a:r>
            <a:r>
              <a:rPr lang="zh-CN" altLang="en-US" dirty="0"/>
              <a:t>方程</a:t>
            </a:r>
          </a:p>
          <a:p>
            <a:r>
              <a:rPr lang="zh-CN" altLang="en-US" dirty="0"/>
              <a:t>变分的另一种定义</a:t>
            </a:r>
          </a:p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D79E79-9B94-4692-BEF7-9D59709F60E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一点历史</a:t>
            </a:r>
          </a:p>
          <a:p>
            <a:r>
              <a:rPr lang="zh-CN" altLang="en-US"/>
              <a:t>泛函与函数</a:t>
            </a:r>
          </a:p>
          <a:p>
            <a:r>
              <a:rPr lang="zh-CN" altLang="en-US"/>
              <a:t>泛函变分与</a:t>
            </a:r>
            <a:r>
              <a:rPr lang="en-US" altLang="zh-CN"/>
              <a:t>Euler</a:t>
            </a:r>
            <a:r>
              <a:rPr lang="zh-CN" altLang="en-US"/>
              <a:t>方程</a:t>
            </a:r>
          </a:p>
          <a:p>
            <a:r>
              <a:rPr lang="zh-CN" altLang="en-US"/>
              <a:t>复杂情形最优条件</a:t>
            </a:r>
          </a:p>
          <a:p>
            <a:r>
              <a:rPr lang="zh-CN" altLang="en-US" sz="3400" b="1">
                <a:solidFill>
                  <a:srgbClr val="FF0000"/>
                </a:solidFill>
              </a:rPr>
              <a:t>变分的另一种定义</a:t>
            </a:r>
          </a:p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19D99-6B84-4072-8CBC-0246D2C0B1A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泛函的变分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295400" y="1981200"/>
            <a:ext cx="472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引理：泛函 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[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)] 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的变分</a:t>
            </a:r>
            <a:endParaRPr kumimoji="1" lang="zh-CN" altLang="en-US" sz="2400">
              <a:latin typeface="Times New Roman" pitchFamily="18" charset="0"/>
              <a:ea typeface="幼圆" pitchFamily="49" charset="-122"/>
            </a:endParaRPr>
          </a:p>
          <a:p>
            <a:pPr eaLnBrk="0" hangingPunct="0"/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     </a:t>
            </a:r>
            <a:endParaRPr kumimoji="1" lang="zh-CN" altLang="en-US" sz="4800">
              <a:latin typeface="Times New Roman" pitchFamily="18" charset="0"/>
              <a:ea typeface="幼圆" pitchFamily="49" charset="-122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133600" y="2971800"/>
          <a:ext cx="4876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66090" imgH="393529" progId="Equation.3">
                  <p:embed/>
                </p:oleObj>
              </mc:Choice>
              <mc:Fallback>
                <p:oleObj r:id="rId3" imgW="1866090" imgH="393529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71800"/>
                        <a:ext cx="48768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03B9BC-933E-4195-B802-572A062CCD24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泛函极值必要条件的证明</a:t>
            </a:r>
          </a:p>
        </p:txBody>
      </p:sp>
      <p:sp>
        <p:nvSpPr>
          <p:cNvPr id="76808" name="Rectangle 1032"/>
          <p:cNvSpPr>
            <a:spLocks noChangeArrowheads="1"/>
          </p:cNvSpPr>
          <p:nvPr/>
        </p:nvSpPr>
        <p:spPr bwMode="auto">
          <a:xfrm>
            <a:off x="1143000" y="2133600"/>
            <a:ext cx="6781800" cy="192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latin typeface="Times New Roman" pitchFamily="18" charset="0"/>
                <a:ea typeface="幼圆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定理：若可微泛函 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J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[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)] 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在 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=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 baseline="-25000">
                <a:latin typeface="Times New Roman" pitchFamily="18" charset="0"/>
                <a:ea typeface="幼圆" pitchFamily="49" charset="-122"/>
              </a:rPr>
              <a:t>0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上达	到极小(大)值，则在 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=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y</a:t>
            </a:r>
            <a:r>
              <a:rPr kumimoji="1" lang="en-US" altLang="zh-CN" sz="2800" baseline="-25000">
                <a:latin typeface="Times New Roman" pitchFamily="18" charset="0"/>
                <a:ea typeface="幼圆" pitchFamily="49" charset="-122"/>
              </a:rPr>
              <a:t>0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幼圆" pitchFamily="49" charset="-122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)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 上有		</a:t>
            </a:r>
          </a:p>
          <a:p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		         </a:t>
            </a:r>
            <a:r>
              <a:rPr kumimoji="1" lang="zh-CN" altLang="en-US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  <a:sym typeface="Symbol" pitchFamily="18" charset="2"/>
              </a:rPr>
              <a:t></a:t>
            </a:r>
            <a:r>
              <a:rPr kumimoji="1" lang="en-US" altLang="zh-CN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  <a:sym typeface="Symbol" pitchFamily="18" charset="2"/>
              </a:rPr>
              <a:t>J</a:t>
            </a:r>
            <a:r>
              <a:rPr kumimoji="1"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  <a:sym typeface="Symbol" pitchFamily="18" charset="2"/>
              </a:rPr>
              <a:t>=0</a:t>
            </a:r>
            <a:r>
              <a:rPr kumimoji="1" lang="en-US" altLang="zh-CN" sz="29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 </a:t>
            </a:r>
          </a:p>
        </p:txBody>
      </p:sp>
      <p:sp>
        <p:nvSpPr>
          <p:cNvPr id="76809" name="Text Box 1033"/>
          <p:cNvSpPr txBox="1">
            <a:spLocks noChangeArrowheads="1"/>
          </p:cNvSpPr>
          <p:nvPr/>
        </p:nvSpPr>
        <p:spPr bwMode="auto">
          <a:xfrm>
            <a:off x="1295400" y="4648200"/>
            <a:ext cx="3352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幼圆" pitchFamily="49" charset="-122"/>
                <a:ea typeface="幼圆" pitchFamily="49" charset="-122"/>
              </a:rPr>
              <a:t>证明（见讲义）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>
                <a:latin typeface="幼圆" pitchFamily="49" charset="-122"/>
                <a:ea typeface="幼圆" pitchFamily="49" charset="-122"/>
              </a:rPr>
              <a:t>	从两种定义出发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 autoUpdateAnimBg="0"/>
      <p:bldP spid="768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C8D0F7-9061-41A1-B5EE-7D072AB3D2E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变分法发展历程</a:t>
            </a:r>
            <a:r>
              <a:rPr lang="en-US" altLang="zh-CN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en-US" altLang="zh-CN" sz="2600"/>
              <a:t>Variation Calculus</a:t>
            </a:r>
          </a:p>
          <a:p>
            <a:pPr lvl="1"/>
            <a:r>
              <a:rPr lang="en-US" altLang="zh-CN" sz="2200"/>
              <a:t>differential calculus</a:t>
            </a:r>
          </a:p>
          <a:p>
            <a:pPr lvl="1"/>
            <a:r>
              <a:rPr lang="en-US" altLang="zh-CN" sz="2200"/>
              <a:t>difference</a:t>
            </a:r>
          </a:p>
          <a:p>
            <a:r>
              <a:rPr lang="zh-CN" altLang="en-US" sz="2600"/>
              <a:t>变分法的研究开始于17世纪末期</a:t>
            </a:r>
          </a:p>
          <a:p>
            <a:r>
              <a:rPr lang="zh-CN" altLang="en-US" sz="2600"/>
              <a:t>到18世纪中叶，变分法成为一个独立的数学分支</a:t>
            </a:r>
          </a:p>
          <a:p>
            <a:pPr lvl="1"/>
            <a:r>
              <a:rPr lang="zh-CN" altLang="en-US" sz="2200"/>
              <a:t>对变分法的贡献首推：欧拉与拉格朗日</a:t>
            </a:r>
          </a:p>
          <a:p>
            <a:pPr lvl="1"/>
            <a:r>
              <a:rPr lang="zh-CN" altLang="en-US" sz="2200"/>
              <a:t>勒让得、泊松、维尔斯特拉斯、奥斯特洛格拉特斯基、哈密顿、雅克比等</a:t>
            </a:r>
          </a:p>
          <a:p>
            <a:r>
              <a:rPr lang="zh-CN" altLang="en-US" sz="2600"/>
              <a:t>现代科学技术领域中必不可少的应用数学分支</a:t>
            </a: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5003800" y="2349500"/>
            <a:ext cx="2087563" cy="709613"/>
            <a:chOff x="3153" y="119"/>
            <a:chExt cx="1315" cy="447"/>
          </a:xfrm>
        </p:grpSpPr>
        <p:sp>
          <p:nvSpPr>
            <p:cNvPr id="23557" name="AutoShape 5"/>
            <p:cNvSpPr>
              <a:spLocks noChangeArrowheads="1"/>
            </p:cNvSpPr>
            <p:nvPr/>
          </p:nvSpPr>
          <p:spPr bwMode="auto">
            <a:xfrm>
              <a:off x="3606" y="119"/>
              <a:ext cx="862" cy="447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ea typeface="幼圆" pitchFamily="49" charset="-122"/>
                </a:rPr>
                <a:t>微分学</a:t>
              </a:r>
            </a:p>
            <a:p>
              <a:r>
                <a:rPr lang="zh-CN" altLang="en-US" b="1">
                  <a:solidFill>
                    <a:srgbClr val="FF0000"/>
                  </a:solidFill>
                  <a:ea typeface="幼圆" pitchFamily="49" charset="-122"/>
                </a:rPr>
                <a:t>差分</a:t>
              </a:r>
            </a:p>
          </p:txBody>
        </p:sp>
        <p:sp>
          <p:nvSpPr>
            <p:cNvPr id="23558" name="AutoShape 6"/>
            <p:cNvSpPr>
              <a:spLocks noChangeArrowheads="1"/>
            </p:cNvSpPr>
            <p:nvPr/>
          </p:nvSpPr>
          <p:spPr bwMode="auto">
            <a:xfrm>
              <a:off x="3153" y="255"/>
              <a:ext cx="453" cy="227"/>
            </a:xfrm>
            <a:prstGeom prst="notchedRightArrow">
              <a:avLst>
                <a:gd name="adj1" fmla="val 50000"/>
                <a:gd name="adj2" fmla="val 49890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78861" name="Picture 1037" descr="eul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188913"/>
            <a:ext cx="1530350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E89710-4053-4171-B1A3-B7877E0FD35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泛函与函数之间概念的对应关系</a:t>
            </a:r>
          </a:p>
          <a:p>
            <a:pPr>
              <a:lnSpc>
                <a:spcPct val="90000"/>
              </a:lnSpc>
            </a:pPr>
            <a:r>
              <a:rPr lang="zh-CN" altLang="en-US"/>
              <a:t>泛函变分的三种定义</a:t>
            </a:r>
          </a:p>
          <a:p>
            <a:pPr>
              <a:lnSpc>
                <a:spcPct val="90000"/>
              </a:lnSpc>
            </a:pPr>
            <a:r>
              <a:rPr lang="zh-CN" altLang="en-US"/>
              <a:t>泛函极值存在的必要条件——</a:t>
            </a:r>
            <a:r>
              <a:rPr lang="en-US" altLang="zh-CN">
                <a:solidFill>
                  <a:srgbClr val="FF0000"/>
                </a:solidFill>
              </a:rPr>
              <a:t>Euler</a:t>
            </a:r>
            <a:r>
              <a:rPr lang="zh-CN" altLang="en-US">
                <a:solidFill>
                  <a:srgbClr val="FF0000"/>
                </a:solidFill>
              </a:rPr>
              <a:t>方程</a:t>
            </a:r>
          </a:p>
          <a:p>
            <a:pPr>
              <a:lnSpc>
                <a:spcPct val="90000"/>
              </a:lnSpc>
            </a:pPr>
            <a:r>
              <a:rPr lang="zh-CN" altLang="en-US"/>
              <a:t>复杂情形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有约束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端点可变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变分法是连续系统最优控制的基础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3CB8B7-7A77-4C86-BAE5-9CF6E5BADA70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39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5288" y="333375"/>
          <a:ext cx="8459787" cy="618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823667" imgH="7185733" progId="">
                  <p:embed/>
                </p:oleObj>
              </mc:Choice>
              <mc:Fallback>
                <p:oleObj name="Visio" r:id="rId3" imgW="9823667" imgH="7185733" progId="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3375"/>
                        <a:ext cx="8459787" cy="6186488"/>
                      </a:xfrm>
                      <a:prstGeom prst="rect">
                        <a:avLst/>
                      </a:prstGeom>
                      <a:solidFill>
                        <a:srgbClr val="E8E8F4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179388" y="0"/>
            <a:ext cx="1584325" cy="13414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839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60467E-6 L 0.10243 0.26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83975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43 0.26555 L 0.41736 0.04534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83975"/>
                                        </p:tgtEl>
                                      </p:cBhvr>
                                      <p:by x="100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0.04534 L 0.71667 0.013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83975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1667 0.01388 L 0.70868 0.276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1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83975"/>
                                        </p:tgtEl>
                                      </p:cBhvr>
                                      <p:by x="10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68 0.27619 L 0.58281 0.68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83975"/>
                                        </p:tgtEl>
                                      </p:cBhvr>
                                      <p:by x="100000" y="4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281 0.6854 L 0.28351 0.6118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0.61184 L 0.09444 0.7483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nimBg="1"/>
      <p:bldP spid="83975" grpId="1" animBg="1"/>
      <p:bldP spid="83975" grpId="2" animBg="1"/>
      <p:bldP spid="83975" grpId="3" animBg="1"/>
      <p:bldP spid="83975" grpId="4" animBg="1"/>
      <p:bldP spid="83975" grpId="5" animBg="1"/>
      <p:bldP spid="83975" grpId="6" animBg="1"/>
      <p:bldP spid="83975" grpId="7" animBg="1"/>
      <p:bldP spid="83975" grpId="8" animBg="1"/>
      <p:bldP spid="83975" grpId="9" animBg="1"/>
      <p:bldP spid="83975" grpId="10" animBg="1"/>
      <p:bldP spid="83975" grpId="11" animBg="1"/>
      <p:bldP spid="83975" grpId="12" animBg="1"/>
      <p:bldP spid="83975" grpId="1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1419C-3BA5-4664-8DE9-1A9E4A767E5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吴受章</a:t>
            </a:r>
            <a:r>
              <a:rPr lang="en-US" altLang="zh-CN" dirty="0"/>
              <a:t>《</a:t>
            </a:r>
            <a:r>
              <a:rPr lang="zh-CN" altLang="en-US" dirty="0"/>
              <a:t>最优控制理论与应用</a:t>
            </a:r>
            <a:r>
              <a:rPr lang="en-US" altLang="zh-CN" dirty="0"/>
              <a:t>》</a:t>
            </a:r>
          </a:p>
        </p:txBody>
      </p:sp>
      <p:pic>
        <p:nvPicPr>
          <p:cNvPr id="7" name="Picture 4" descr="Untitled-8"/>
          <p:cNvPicPr>
            <a:picLocks noChangeAspect="1" noChangeArrowheads="1"/>
          </p:cNvPicPr>
          <p:nvPr/>
        </p:nvPicPr>
        <p:blipFill rotWithShape="1">
          <a:blip r:embed="rId3" cstate="print"/>
          <a:srcRect t="30223" r="51120" b="41865"/>
          <a:stretch/>
        </p:blipFill>
        <p:spPr bwMode="auto">
          <a:xfrm>
            <a:off x="1979712" y="1844824"/>
            <a:ext cx="4888611" cy="401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5244 L 0 -0.592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3485EC-4428-479F-A655-EB15997D969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/>
              <a:t>解学书</a:t>
            </a:r>
            <a:r>
              <a:rPr lang="en-US" altLang="zh-CN" sz="3500"/>
              <a:t>《</a:t>
            </a:r>
            <a:r>
              <a:rPr lang="zh-CN" altLang="en-US" sz="3500"/>
              <a:t>最优控制理论与应用</a:t>
            </a:r>
            <a:r>
              <a:rPr lang="en-US" altLang="zh-CN" sz="3500"/>
              <a:t>》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700213"/>
            <a:ext cx="7200900" cy="394335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5661025"/>
            <a:ext cx="7200900" cy="8048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620B75-6BE6-47A8-8A43-CE7E521D083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4375"/>
          </a:xfrm>
        </p:spPr>
        <p:txBody>
          <a:bodyPr/>
          <a:lstStyle/>
          <a:p>
            <a:r>
              <a:rPr lang="zh-CN" altLang="en-US" sz="3500"/>
              <a:t>叶庆凯 郑应平 </a:t>
            </a:r>
            <a:r>
              <a:rPr lang="en-US" altLang="zh-CN" sz="3500"/>
              <a:t>《</a:t>
            </a:r>
            <a:r>
              <a:rPr lang="zh-CN" altLang="en-US" sz="3500"/>
              <a:t>变分法及其应用</a:t>
            </a:r>
            <a:r>
              <a:rPr lang="en-US" altLang="zh-CN" sz="3500"/>
              <a:t>》</a:t>
            </a:r>
          </a:p>
        </p:txBody>
      </p:sp>
      <p:grpSp>
        <p:nvGrpSpPr>
          <p:cNvPr id="89094" name="Group 6"/>
          <p:cNvGrpSpPr>
            <a:grpSpLocks/>
          </p:cNvGrpSpPr>
          <p:nvPr/>
        </p:nvGrpSpPr>
        <p:grpSpPr bwMode="auto">
          <a:xfrm>
            <a:off x="1258888" y="908050"/>
            <a:ext cx="6121400" cy="11445875"/>
            <a:chOff x="793" y="935"/>
            <a:chExt cx="3856" cy="7210"/>
          </a:xfrm>
        </p:grpSpPr>
        <p:pic>
          <p:nvPicPr>
            <p:cNvPr id="890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3" y="935"/>
              <a:ext cx="3839" cy="498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909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" y="5892"/>
              <a:ext cx="3856" cy="2253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35184 L 4.16667E-6 -0.781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3F968-4877-4F30-9C09-830EDA9ECA4F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273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00240"/>
            <a:ext cx="4851649" cy="68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142976" y="1500175"/>
            <a:ext cx="3143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/>
              <a:t>1.</a:t>
            </a:r>
            <a:r>
              <a:rPr lang="zh-CN" altLang="en-US" sz="2400" b="1" dirty="0"/>
              <a:t>验证泛函定义中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0" y="2714620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是关于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zh-CN" altLang="en-US" sz="2400" b="1" dirty="0"/>
              <a:t>的线性泛函。</a:t>
            </a:r>
            <a:endParaRPr lang="zh-CN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285852" y="3286124"/>
            <a:ext cx="46434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/>
              <a:t>2.</a:t>
            </a:r>
            <a:r>
              <a:rPr lang="zh-CN" altLang="en-US" sz="2400" b="1" dirty="0"/>
              <a:t>求解最速降线问题</a:t>
            </a:r>
          </a:p>
          <a:p>
            <a:r>
              <a:rPr lang="zh-CN" altLang="en-US" sz="2400" b="1" dirty="0"/>
              <a:t>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确定一条联结所给二点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的曲线，使质点在这条曲线上用最短时间由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点滑至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点。（不考虑介质摩擦和阻力）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提示：将坐标原点置于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点，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轴放在水平位置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轴</a:t>
            </a:r>
            <a:r>
              <a:rPr lang="zh-CN" altLang="en-US" sz="2400" b="1" dirty="0"/>
              <a:t>垂直向下。</a:t>
            </a:r>
          </a:p>
          <a:p>
            <a:endParaRPr lang="zh-CN" altLang="en-US" dirty="0"/>
          </a:p>
        </p:txBody>
      </p:sp>
      <p:pic>
        <p:nvPicPr>
          <p:cNvPr id="273433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3571876"/>
            <a:ext cx="292152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DF2503-91AF-4A90-975A-D7578049BE3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三个著名变分问题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最速降线问题</a:t>
            </a: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838200" y="3581400"/>
            <a:ext cx="2895600" cy="2590800"/>
            <a:chOff x="528" y="2256"/>
            <a:chExt cx="1824" cy="1632"/>
          </a:xfrm>
        </p:grpSpPr>
        <p:sp>
          <p:nvSpPr>
            <p:cNvPr id="25604" name="Line 4"/>
            <p:cNvSpPr>
              <a:spLocks noChangeShapeType="1"/>
            </p:cNvSpPr>
            <p:nvPr/>
          </p:nvSpPr>
          <p:spPr bwMode="auto">
            <a:xfrm>
              <a:off x="576" y="364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768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528" y="360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2112" y="360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528" y="225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y</a:t>
              </a:r>
            </a:p>
          </p:txBody>
        </p:sp>
      </p:grp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1752600" y="3505200"/>
            <a:ext cx="381000" cy="609600"/>
            <a:chOff x="2928" y="1872"/>
            <a:chExt cx="240" cy="384"/>
          </a:xfrm>
        </p:grpSpPr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2928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2928" y="18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2819400" y="4724400"/>
            <a:ext cx="533400" cy="609600"/>
            <a:chOff x="3696" y="2688"/>
            <a:chExt cx="336" cy="384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3696" y="302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3792" y="26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716463" y="3213100"/>
            <a:ext cx="4176712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幼圆" pitchFamily="49" charset="-122"/>
                <a:ea typeface="幼圆" pitchFamily="49" charset="-122"/>
              </a:rPr>
              <a:t>确定一条</a:t>
            </a:r>
            <a:r>
              <a:rPr kumimoji="1" lang="zh-CN" altLang="en-US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曲线</a:t>
            </a:r>
            <a:r>
              <a:rPr kumimoji="1" lang="zh-CN" altLang="en-US" sz="2800">
                <a:latin typeface="幼圆" pitchFamily="49" charset="-122"/>
                <a:ea typeface="幼圆" pitchFamily="49" charset="-122"/>
              </a:rPr>
              <a:t>，将任意给定的两点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A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和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B</a:t>
            </a:r>
            <a:r>
              <a:rPr kumimoji="1" lang="zh-CN" altLang="en-US" sz="2800">
                <a:latin typeface="幼圆" pitchFamily="49" charset="-122"/>
                <a:ea typeface="幼圆" pitchFamily="49" charset="-122"/>
              </a:rPr>
              <a:t>连接起来，使质点在不考虑摩擦的情况下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，从点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A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无初速滑动至点</a:t>
            </a:r>
            <a:r>
              <a:rPr kumimoji="1" lang="en-US" altLang="zh-CN" sz="2800">
                <a:latin typeface="Times New Roman" pitchFamily="18" charset="0"/>
                <a:ea typeface="幼圆" pitchFamily="49" charset="-122"/>
              </a:rPr>
              <a:t>B</a:t>
            </a:r>
            <a:r>
              <a:rPr kumimoji="1" lang="zh-CN" altLang="en-US" sz="2800">
                <a:latin typeface="Times New Roman" pitchFamily="18" charset="0"/>
                <a:ea typeface="幼圆" pitchFamily="49" charset="-122"/>
              </a:rPr>
              <a:t>时所需要</a:t>
            </a:r>
            <a:r>
              <a:rPr kumimoji="1" lang="zh-CN" altLang="en-US" sz="2800">
                <a:latin typeface="幼圆" pitchFamily="49" charset="-122"/>
                <a:ea typeface="幼圆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时间最短</a:t>
            </a:r>
            <a:r>
              <a:rPr kumimoji="1" lang="zh-CN" altLang="en-US" sz="2800">
                <a:latin typeface="幼圆" pitchFamily="49" charset="-122"/>
                <a:ea typeface="幼圆" pitchFamily="49" charset="-122"/>
              </a:rPr>
              <a:t>。</a:t>
            </a:r>
            <a:endParaRPr kumimoji="1" lang="en-US" altLang="zh-CN" sz="280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1828800" y="4114800"/>
            <a:ext cx="9906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209800" y="3962400"/>
            <a:ext cx="914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</a:t>
            </a:r>
            <a:endParaRPr kumimoji="1" lang="zh-CN" altLang="en-US" sz="4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133600" y="4038600"/>
            <a:ext cx="914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9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?</a:t>
            </a:r>
            <a:endParaRPr kumimoji="1" lang="zh-CN" altLang="en-US" sz="96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095FD-00DA-4836-8390-33B4CA84FE3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三个著名变分问题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短程线问题</a:t>
            </a:r>
          </a:p>
        </p:txBody>
      </p:sp>
      <p:grpSp>
        <p:nvGrpSpPr>
          <p:cNvPr id="29707" name="Group 11"/>
          <p:cNvGrpSpPr>
            <a:grpSpLocks/>
          </p:cNvGrpSpPr>
          <p:nvPr/>
        </p:nvGrpSpPr>
        <p:grpSpPr bwMode="auto">
          <a:xfrm>
            <a:off x="4343400" y="3657600"/>
            <a:ext cx="2438400" cy="2657475"/>
            <a:chOff x="528" y="1728"/>
            <a:chExt cx="2242" cy="2435"/>
          </a:xfrm>
        </p:grpSpPr>
        <p:sp>
          <p:nvSpPr>
            <p:cNvPr id="29700" name="Line 4"/>
            <p:cNvSpPr>
              <a:spLocks noChangeShapeType="1"/>
            </p:cNvSpPr>
            <p:nvPr/>
          </p:nvSpPr>
          <p:spPr bwMode="auto">
            <a:xfrm>
              <a:off x="1344" y="302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 flipV="1">
              <a:off x="1344" y="187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 flipH="1">
              <a:off x="528" y="3024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576" y="3744"/>
              <a:ext cx="17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392" y="1728"/>
              <a:ext cx="17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2592" y="3024"/>
              <a:ext cx="17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1344" y="3024"/>
              <a:ext cx="239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</p:grpSp>
      <p:grpSp>
        <p:nvGrpSpPr>
          <p:cNvPr id="29715" name="Group 19"/>
          <p:cNvGrpSpPr>
            <a:grpSpLocks/>
          </p:cNvGrpSpPr>
          <p:nvPr/>
        </p:nvGrpSpPr>
        <p:grpSpPr bwMode="auto">
          <a:xfrm>
            <a:off x="5562600" y="2667000"/>
            <a:ext cx="2286000" cy="2235200"/>
            <a:chOff x="3504" y="1728"/>
            <a:chExt cx="1440" cy="1408"/>
          </a:xfrm>
        </p:grpSpPr>
        <p:sp>
          <p:nvSpPr>
            <p:cNvPr id="29713" name="Freeform 17"/>
            <p:cNvSpPr>
              <a:spLocks/>
            </p:cNvSpPr>
            <p:nvPr/>
          </p:nvSpPr>
          <p:spPr bwMode="auto">
            <a:xfrm>
              <a:off x="3504" y="1728"/>
              <a:ext cx="1440" cy="1408"/>
            </a:xfrm>
            <a:custGeom>
              <a:avLst/>
              <a:gdLst/>
              <a:ahLst/>
              <a:cxnLst>
                <a:cxn ang="0">
                  <a:pos x="0" y="816"/>
                </a:cxn>
                <a:cxn ang="0">
                  <a:pos x="48" y="864"/>
                </a:cxn>
                <a:cxn ang="0">
                  <a:pos x="240" y="960"/>
                </a:cxn>
                <a:cxn ang="0">
                  <a:pos x="576" y="1008"/>
                </a:cxn>
                <a:cxn ang="0">
                  <a:pos x="960" y="864"/>
                </a:cxn>
                <a:cxn ang="0">
                  <a:pos x="1008" y="816"/>
                </a:cxn>
                <a:cxn ang="0">
                  <a:pos x="864" y="432"/>
                </a:cxn>
                <a:cxn ang="0">
                  <a:pos x="528" y="48"/>
                </a:cxn>
                <a:cxn ang="0">
                  <a:pos x="240" y="144"/>
                </a:cxn>
                <a:cxn ang="0">
                  <a:pos x="96" y="432"/>
                </a:cxn>
                <a:cxn ang="0">
                  <a:pos x="48" y="624"/>
                </a:cxn>
                <a:cxn ang="0">
                  <a:pos x="0" y="816"/>
                </a:cxn>
              </a:cxnLst>
              <a:rect l="0" t="0" r="r" b="b"/>
              <a:pathLst>
                <a:path w="1032" h="1024">
                  <a:moveTo>
                    <a:pt x="0" y="816"/>
                  </a:moveTo>
                  <a:cubicBezTo>
                    <a:pt x="0" y="856"/>
                    <a:pt x="8" y="840"/>
                    <a:pt x="48" y="864"/>
                  </a:cubicBezTo>
                  <a:cubicBezTo>
                    <a:pt x="88" y="888"/>
                    <a:pt x="152" y="936"/>
                    <a:pt x="240" y="960"/>
                  </a:cubicBezTo>
                  <a:cubicBezTo>
                    <a:pt x="328" y="984"/>
                    <a:pt x="456" y="1024"/>
                    <a:pt x="576" y="1008"/>
                  </a:cubicBezTo>
                  <a:cubicBezTo>
                    <a:pt x="696" y="992"/>
                    <a:pt x="888" y="896"/>
                    <a:pt x="960" y="864"/>
                  </a:cubicBezTo>
                  <a:cubicBezTo>
                    <a:pt x="1032" y="832"/>
                    <a:pt x="1024" y="888"/>
                    <a:pt x="1008" y="816"/>
                  </a:cubicBezTo>
                  <a:cubicBezTo>
                    <a:pt x="992" y="744"/>
                    <a:pt x="944" y="560"/>
                    <a:pt x="864" y="432"/>
                  </a:cubicBezTo>
                  <a:cubicBezTo>
                    <a:pt x="784" y="304"/>
                    <a:pt x="632" y="96"/>
                    <a:pt x="528" y="48"/>
                  </a:cubicBezTo>
                  <a:cubicBezTo>
                    <a:pt x="424" y="0"/>
                    <a:pt x="312" y="80"/>
                    <a:pt x="240" y="144"/>
                  </a:cubicBezTo>
                  <a:cubicBezTo>
                    <a:pt x="168" y="208"/>
                    <a:pt x="128" y="352"/>
                    <a:pt x="96" y="432"/>
                  </a:cubicBezTo>
                  <a:cubicBezTo>
                    <a:pt x="64" y="512"/>
                    <a:pt x="64" y="560"/>
                    <a:pt x="48" y="624"/>
                  </a:cubicBezTo>
                  <a:cubicBezTo>
                    <a:pt x="32" y="688"/>
                    <a:pt x="0" y="776"/>
                    <a:pt x="0" y="8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4" name="Freeform 18"/>
            <p:cNvSpPr>
              <a:spLocks/>
            </p:cNvSpPr>
            <p:nvPr/>
          </p:nvSpPr>
          <p:spPr bwMode="auto">
            <a:xfrm>
              <a:off x="3504" y="2736"/>
              <a:ext cx="139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48"/>
                </a:cxn>
                <a:cxn ang="0">
                  <a:pos x="432" y="0"/>
                </a:cxn>
                <a:cxn ang="0">
                  <a:pos x="912" y="48"/>
                </a:cxn>
                <a:cxn ang="0">
                  <a:pos x="1392" y="144"/>
                </a:cxn>
              </a:cxnLst>
              <a:rect l="0" t="0" r="r" b="b"/>
              <a:pathLst>
                <a:path w="1392" h="144">
                  <a:moveTo>
                    <a:pt x="0" y="144"/>
                  </a:moveTo>
                  <a:cubicBezTo>
                    <a:pt x="36" y="108"/>
                    <a:pt x="72" y="72"/>
                    <a:pt x="144" y="48"/>
                  </a:cubicBezTo>
                  <a:cubicBezTo>
                    <a:pt x="216" y="24"/>
                    <a:pt x="304" y="0"/>
                    <a:pt x="432" y="0"/>
                  </a:cubicBezTo>
                  <a:cubicBezTo>
                    <a:pt x="560" y="0"/>
                    <a:pt x="752" y="24"/>
                    <a:pt x="912" y="48"/>
                  </a:cubicBezTo>
                  <a:cubicBezTo>
                    <a:pt x="1072" y="72"/>
                    <a:pt x="1232" y="108"/>
                    <a:pt x="1392" y="14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6248400" y="2743200"/>
            <a:ext cx="381000" cy="609600"/>
            <a:chOff x="2928" y="1872"/>
            <a:chExt cx="240" cy="384"/>
          </a:xfrm>
        </p:grpSpPr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2928" y="2208"/>
              <a:ext cx="48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7239000" y="3200400"/>
            <a:ext cx="533400" cy="609600"/>
            <a:chOff x="3696" y="2688"/>
            <a:chExt cx="336" cy="384"/>
          </a:xfrm>
        </p:grpSpPr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3696" y="302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792" y="268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9725" name="Freeform 29"/>
          <p:cNvSpPr>
            <a:spLocks/>
          </p:cNvSpPr>
          <p:nvPr/>
        </p:nvSpPr>
        <p:spPr bwMode="auto">
          <a:xfrm>
            <a:off x="6324600" y="3263900"/>
            <a:ext cx="990600" cy="4699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96" y="8"/>
              </a:cxn>
              <a:cxn ang="0">
                <a:pos x="288" y="56"/>
              </a:cxn>
              <a:cxn ang="0">
                <a:pos x="384" y="104"/>
              </a:cxn>
              <a:cxn ang="0">
                <a:pos x="528" y="200"/>
              </a:cxn>
              <a:cxn ang="0">
                <a:pos x="624" y="296"/>
              </a:cxn>
            </a:cxnLst>
            <a:rect l="0" t="0" r="r" b="b"/>
            <a:pathLst>
              <a:path w="624" h="296">
                <a:moveTo>
                  <a:pt x="0" y="8"/>
                </a:moveTo>
                <a:cubicBezTo>
                  <a:pt x="24" y="4"/>
                  <a:pt x="48" y="0"/>
                  <a:pt x="96" y="8"/>
                </a:cubicBezTo>
                <a:cubicBezTo>
                  <a:pt x="144" y="16"/>
                  <a:pt x="240" y="40"/>
                  <a:pt x="288" y="56"/>
                </a:cubicBezTo>
                <a:cubicBezTo>
                  <a:pt x="336" y="72"/>
                  <a:pt x="344" y="80"/>
                  <a:pt x="384" y="104"/>
                </a:cubicBezTo>
                <a:cubicBezTo>
                  <a:pt x="424" y="128"/>
                  <a:pt x="488" y="168"/>
                  <a:pt x="528" y="200"/>
                </a:cubicBezTo>
                <a:cubicBezTo>
                  <a:pt x="568" y="232"/>
                  <a:pt x="596" y="264"/>
                  <a:pt x="624" y="296"/>
                </a:cubicBezTo>
              </a:path>
            </a:pathLst>
          </a:custGeom>
          <a:noFill/>
          <a:ln w="28575" cmpd="sng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762000" y="3429000"/>
            <a:ext cx="33051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幼圆" pitchFamily="49" charset="-122"/>
                <a:ea typeface="幼圆" pitchFamily="49" charset="-122"/>
              </a:rPr>
              <a:t>求曲面 </a:t>
            </a:r>
            <a:r>
              <a:rPr kumimoji="1" lang="en-US" altLang="zh-CN" sz="2800">
                <a:latin typeface="幼圆" pitchFamily="49" charset="-122"/>
                <a:ea typeface="幼圆" pitchFamily="49" charset="-122"/>
                <a:sym typeface="Symbol" pitchFamily="18" charset="2"/>
              </a:rPr>
              <a:t></a:t>
            </a:r>
            <a:r>
              <a:rPr kumimoji="1" lang="en-US" altLang="zh-CN" sz="2800">
                <a:latin typeface="幼圆" pitchFamily="49" charset="-122"/>
                <a:ea typeface="幼圆" pitchFamily="49" charset="-122"/>
              </a:rPr>
              <a:t>(x,y,z)=0 </a:t>
            </a:r>
            <a:r>
              <a:rPr kumimoji="1" lang="zh-CN" altLang="en-US" sz="2800">
                <a:latin typeface="幼圆" pitchFamily="49" charset="-122"/>
                <a:ea typeface="幼圆" pitchFamily="49" charset="-122"/>
              </a:rPr>
              <a:t>上所给两点间</a:t>
            </a:r>
            <a:r>
              <a:rPr kumimoji="1" lang="zh-CN" altLang="en-US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长度最短</a:t>
            </a:r>
            <a:r>
              <a:rPr kumimoji="1" lang="zh-CN" altLang="en-US" sz="280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曲线</a:t>
            </a:r>
            <a:r>
              <a:rPr kumimoji="1" lang="zh-CN" altLang="en-US" sz="2800"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609600" y="5562600"/>
            <a:ext cx="35814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约束极值或条件极值问题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  <p:bldP spid="29725" grpId="0" animBg="1"/>
      <p:bldP spid="29726" grpId="0" autoUpdateAnimBg="0"/>
      <p:bldP spid="2972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D6857-4BF8-4492-B4C3-2956EA83DA6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三个著名变分问题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960562"/>
          </a:xfrm>
        </p:spPr>
        <p:txBody>
          <a:bodyPr/>
          <a:lstStyle/>
          <a:p>
            <a:r>
              <a:rPr lang="zh-CN" altLang="en-US" b="1"/>
              <a:t>等周问题</a:t>
            </a:r>
          </a:p>
          <a:p>
            <a:pPr lvl="1"/>
            <a:r>
              <a:rPr lang="zh-CN" altLang="en-US"/>
              <a:t>求长度为一定的封闭线，使其所围的面积</a:t>
            </a:r>
            <a:r>
              <a:rPr lang="en-US" altLang="zh-CN"/>
              <a:t>S</a:t>
            </a:r>
            <a:r>
              <a:rPr lang="zh-CN" altLang="en-US"/>
              <a:t>最大。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371600" y="4495800"/>
            <a:ext cx="6553200" cy="11969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幼圆" pitchFamily="49" charset="-122"/>
              </a:rPr>
              <a:t>远在古希腊时，人们已经知道这个曲线是一个圆周，但这个事实直到变分法确定之后，才得到令人满意的证明。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 autoUpdateAnimBg="0"/>
      <p:bldP spid="3174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9EBC1E-4ABB-4490-9CD0-42BD18ABFAC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变分法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是数学分析的一个分支</a:t>
            </a:r>
          </a:p>
          <a:p>
            <a:r>
              <a:rPr lang="zh-CN" altLang="en-US"/>
              <a:t>是微分学中处理函数极值问题的扩展</a:t>
            </a:r>
          </a:p>
          <a:p>
            <a:r>
              <a:rPr lang="zh-CN" altLang="en-US"/>
              <a:t>积分型泛函求极值的方法</a:t>
            </a:r>
          </a:p>
          <a:p>
            <a:r>
              <a:rPr lang="zh-CN" altLang="en-US"/>
              <a:t>适合泛函极值条件的变元不是单个或有限多个数值变量，而是整个变动的曲线或函数，因而它所涉及的问题更加深入和广泛。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9ACC7E-AE1E-48F4-970F-67BC1E57BEF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本章主题：泛函求极值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3042" y="3714752"/>
            <a:ext cx="6945313" cy="900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式中，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zh-CN" altLang="en-US" dirty="0">
                <a:latin typeface="Times New Roman" pitchFamily="18" charset="0"/>
              </a:rPr>
              <a:t>为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dirty="0" err="1">
                <a:latin typeface="Times New Roman" pitchFamily="18" charset="0"/>
              </a:rPr>
              <a:t>、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)、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’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</a:rPr>
              <a:t>的函数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928662" y="2143116"/>
          <a:ext cx="73152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355600" progId="Equation.3">
                  <p:embed/>
                </p:oleObj>
              </mc:Choice>
              <mc:Fallback>
                <p:oleObj name="Equation" r:id="rId3" imgW="1993900" imgH="355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143116"/>
                        <a:ext cx="7315200" cy="1304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643174" y="5000636"/>
            <a:ext cx="6286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泛函极值存在的必要条件：</a:t>
            </a:r>
            <a:r>
              <a:rPr lang="zh-CN" altLang="en-US" sz="3200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altLang="zh-CN" sz="3200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3200" dirty="0">
                <a:latin typeface="Times New Roman" pitchFamily="18" charset="0"/>
                <a:sym typeface="Symbol" pitchFamily="18" charset="2"/>
              </a:rPr>
              <a:t> = 0</a:t>
            </a:r>
          </a:p>
        </p:txBody>
      </p:sp>
      <p:sp>
        <p:nvSpPr>
          <p:cNvPr id="8" name="圆角右箭头 7"/>
          <p:cNvSpPr/>
          <p:nvPr/>
        </p:nvSpPr>
        <p:spPr bwMode="auto">
          <a:xfrm flipV="1">
            <a:off x="1214414" y="4572008"/>
            <a:ext cx="1285884" cy="928694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CC0B9B-BD5D-4A71-A563-EDE7FD230FA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一点历史</a:t>
            </a:r>
          </a:p>
          <a:p>
            <a:r>
              <a:rPr lang="zh-CN" altLang="en-US" sz="3400" b="1">
                <a:solidFill>
                  <a:srgbClr val="FF0000"/>
                </a:solidFill>
              </a:rPr>
              <a:t>泛函与函数</a:t>
            </a:r>
          </a:p>
          <a:p>
            <a:r>
              <a:rPr lang="zh-CN" altLang="en-US"/>
              <a:t>泛函变分与</a:t>
            </a:r>
            <a:r>
              <a:rPr lang="en-US" altLang="zh-CN"/>
              <a:t>Euler</a:t>
            </a:r>
            <a:r>
              <a:rPr lang="zh-CN" altLang="en-US"/>
              <a:t>方程</a:t>
            </a:r>
          </a:p>
          <a:p>
            <a:r>
              <a:rPr lang="zh-CN" altLang="en-US"/>
              <a:t>复杂情形最优条件</a:t>
            </a:r>
          </a:p>
          <a:p>
            <a:r>
              <a:rPr lang="zh-CN" altLang="en-US"/>
              <a:t>变分的另一种定义</a:t>
            </a:r>
          </a:p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1715</Words>
  <Application>Microsoft Office PowerPoint</Application>
  <PresentationFormat>全屏显示(4:3)</PresentationFormat>
  <Paragraphs>269</Paragraphs>
  <Slides>35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黑体</vt:lpstr>
      <vt:lpstr>华文琥珀</vt:lpstr>
      <vt:lpstr>幼圆</vt:lpstr>
      <vt:lpstr>Arial</vt:lpstr>
      <vt:lpstr>Cooper Black</vt:lpstr>
      <vt:lpstr>Symbol</vt:lpstr>
      <vt:lpstr>Times New Roman</vt:lpstr>
      <vt:lpstr>Wingdings</vt:lpstr>
      <vt:lpstr>Network</vt:lpstr>
      <vt:lpstr>Photo Editor 照片</vt:lpstr>
      <vt:lpstr>Equation</vt:lpstr>
      <vt:lpstr>Equation.3</vt:lpstr>
      <vt:lpstr>Visio</vt:lpstr>
      <vt:lpstr>最优控制2023</vt:lpstr>
      <vt:lpstr>提纲</vt:lpstr>
      <vt:lpstr>变分法发展历程 </vt:lpstr>
      <vt:lpstr>三个著名变分问题</vt:lpstr>
      <vt:lpstr>三个著名变分问题</vt:lpstr>
      <vt:lpstr>三个著名变分问题</vt:lpstr>
      <vt:lpstr>变分法</vt:lpstr>
      <vt:lpstr>本章主题：泛函求极值</vt:lpstr>
      <vt:lpstr>提纲</vt:lpstr>
      <vt:lpstr>定义</vt:lpstr>
      <vt:lpstr>函数与泛函</vt:lpstr>
      <vt:lpstr>增量、微分与变分</vt:lpstr>
      <vt:lpstr>距离</vt:lpstr>
      <vt:lpstr>邻区</vt:lpstr>
      <vt:lpstr>连续性</vt:lpstr>
      <vt:lpstr>线性</vt:lpstr>
      <vt:lpstr>泛函的极值</vt:lpstr>
      <vt:lpstr>提纲</vt:lpstr>
      <vt:lpstr>泛函求极值</vt:lpstr>
      <vt:lpstr>变分的推演</vt:lpstr>
      <vt:lpstr>泛函的变分</vt:lpstr>
      <vt:lpstr>泛函的变分（一般形式）</vt:lpstr>
      <vt:lpstr>泛函的极值条件</vt:lpstr>
      <vt:lpstr>Euler方程</vt:lpstr>
      <vt:lpstr>Euler方程的几点说明</vt:lpstr>
      <vt:lpstr>提纲</vt:lpstr>
      <vt:lpstr>提纲</vt:lpstr>
      <vt:lpstr>泛函的变分</vt:lpstr>
      <vt:lpstr>泛函极值必要条件的证明</vt:lpstr>
      <vt:lpstr>小结</vt:lpstr>
      <vt:lpstr>PowerPoint 演示文稿</vt:lpstr>
      <vt:lpstr>吴受章《最优控制理论与应用》</vt:lpstr>
      <vt:lpstr>解学书《最优控制理论与应用》</vt:lpstr>
      <vt:lpstr>叶庆凯 郑应平 《变分法及其应用》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最优控制2021</dc:title>
  <dc:creator>WWY</dc:creator>
  <cp:lastModifiedBy>王 武义</cp:lastModifiedBy>
  <cp:revision>4</cp:revision>
  <dcterms:modified xsi:type="dcterms:W3CDTF">2023-02-25T01:55:07Z</dcterms:modified>
</cp:coreProperties>
</file>