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43"/>
  </p:notesMasterIdLst>
  <p:sldIdLst>
    <p:sldId id="256" r:id="rId2"/>
    <p:sldId id="257" r:id="rId3"/>
    <p:sldId id="289" r:id="rId4"/>
    <p:sldId id="258" r:id="rId5"/>
    <p:sldId id="259" r:id="rId6"/>
    <p:sldId id="281" r:id="rId7"/>
    <p:sldId id="268" r:id="rId8"/>
    <p:sldId id="269" r:id="rId9"/>
    <p:sldId id="265" r:id="rId10"/>
    <p:sldId id="282" r:id="rId11"/>
    <p:sldId id="260" r:id="rId12"/>
    <p:sldId id="266" r:id="rId13"/>
    <p:sldId id="270" r:id="rId14"/>
    <p:sldId id="267" r:id="rId15"/>
    <p:sldId id="271" r:id="rId16"/>
    <p:sldId id="273" r:id="rId17"/>
    <p:sldId id="274" r:id="rId18"/>
    <p:sldId id="283" r:id="rId19"/>
    <p:sldId id="293" r:id="rId20"/>
    <p:sldId id="294" r:id="rId21"/>
    <p:sldId id="278" r:id="rId22"/>
    <p:sldId id="275" r:id="rId23"/>
    <p:sldId id="284" r:id="rId24"/>
    <p:sldId id="262" r:id="rId25"/>
    <p:sldId id="277" r:id="rId26"/>
    <p:sldId id="276" r:id="rId27"/>
    <p:sldId id="295" r:id="rId28"/>
    <p:sldId id="296" r:id="rId29"/>
    <p:sldId id="297" r:id="rId30"/>
    <p:sldId id="298" r:id="rId31"/>
    <p:sldId id="299" r:id="rId32"/>
    <p:sldId id="285" r:id="rId33"/>
    <p:sldId id="279" r:id="rId34"/>
    <p:sldId id="264" r:id="rId35"/>
    <p:sldId id="286" r:id="rId36"/>
    <p:sldId id="287" r:id="rId37"/>
    <p:sldId id="288" r:id="rId38"/>
    <p:sldId id="290" r:id="rId39"/>
    <p:sldId id="291" r:id="rId40"/>
    <p:sldId id="292" r:id="rId41"/>
    <p:sldId id="30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85" autoAdjust="0"/>
  </p:normalViewPr>
  <p:slideViewPr>
    <p:cSldViewPr snapToObjects="1">
      <p:cViewPr varScale="1">
        <p:scale>
          <a:sx n="63" d="100"/>
          <a:sy n="63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3239CF57-15CC-43E3-8389-193D0947AC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40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0E1177-F21C-4B25-A6A4-65C6EFADC514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4DDD7-AF7D-4972-A6E3-B446723C087B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654CC-EE9C-4FD5-AC65-291719B024BF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F755B-F3A8-43EC-AC64-BC9C3F74E6E2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3B9A8-C5DA-48BE-979E-1396E403EAC4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538D7-855C-4F1A-A338-6D5FCA1FA486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AEA826-961D-492A-B908-1A7F86EE47EF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7FD341-16DE-41E9-B9D6-79C875227404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ACA942-7270-4140-B182-FBC39D62D9CE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E4CD4-BA0B-45F0-BB77-68CCCCC3178A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5315F-701A-462A-9349-0905A9B0FB53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708C56-4807-451A-8577-76F8A8791B37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80A48-5DD9-474E-B4F3-5E71C1D1B63D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A0B2D-FBCD-474A-ADB8-1D30B21BF2C8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4AF59-2002-4BF2-9F69-EE708C7D0404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0CEBE-3204-4044-80E6-0EEA18D4AD30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DF248-10C4-45E7-BA19-4C496D41EE7E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CCABAA-B453-496F-844B-91B32BCC1FA0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540B25-4575-4049-9736-1E55DE36A95D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D4377D-12C0-4BEE-9602-F30AB4A01ECB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59F12-0485-47F3-B214-158D68BFDA9A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0CD2E-3E45-4AA5-A0BC-71064FF51538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7B031-47B4-41A1-9F91-C1E3724EA1C8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B6C1-BA4C-4405-A4E1-58A685F8F317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7A317-0C08-44F7-B0B9-7E11A1FCC2AA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D42AE-E24B-41BA-9EEC-C91A74B17E72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91AD1-5815-49C7-A6EF-7FA5148C0DCE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C6ED5-0B42-4189-87E8-4A6D1B0E2DCC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06F83-1A7F-496A-BFED-CB655384A20F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D14CC7-14A9-4398-A038-821FCE62B6EA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EE0DAA-BC59-465F-8706-9DF2CDD52CCD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3DF3C-3EB5-42F7-BA1B-69788A8E09FA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73D685-9AF0-4222-9220-7C35C641CF99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2CB64-9D87-4E10-925C-F4207281F3A1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8" name="Object 41"/>
          <p:cNvGraphicFramePr>
            <a:graphicFrameLocks noChangeAspect="1"/>
          </p:cNvGraphicFramePr>
          <p:nvPr/>
        </p:nvGraphicFramePr>
        <p:xfrm>
          <a:off x="107950" y="115888"/>
          <a:ext cx="50307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7342857" imgH="714286" progId="">
                  <p:embed/>
                </p:oleObj>
              </mc:Choice>
              <mc:Fallback>
                <p:oleObj name="Photo Editor 照片" r:id="rId2" imgW="7342857" imgH="71428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1480"/>
                      <a:stretch>
                        <a:fillRect/>
                      </a:stretch>
                    </p:blipFill>
                    <p:spPr bwMode="auto">
                      <a:xfrm>
                        <a:off x="107950" y="115888"/>
                        <a:ext cx="50307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altLang="zh-CN"/>
              <a:t>2010-05-13</a:t>
            </a:r>
          </a:p>
        </p:txBody>
      </p:sp>
      <p:sp>
        <p:nvSpPr>
          <p:cNvPr id="4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4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C907-7A0F-4D01-98D3-7821A60C0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B51C-EA0E-4E49-926B-39CE801E88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5A64A-C304-4F68-909F-D7DE78CB1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94FB-69F6-4063-8883-FDD2812ED9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7CA08-F831-4285-8B61-4AA98CE926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4C104-B114-427D-AF8D-AE93AB265B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1C1F3-EE48-4C1E-BC28-0DD829B3D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B70E-A200-4ACA-B4AF-E538A9A5E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B7B66-C80F-4A02-872D-F322260A7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8EAF1-F72D-4998-9AA9-6A71B3837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59DB4-66B3-418E-BD88-2D0105BB2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zh-CN"/>
              <a:t>高峰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B50CE5D-C2D2-42E7-B293-8D81537631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8728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29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0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1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2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3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4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5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6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7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8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39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0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1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2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3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4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5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6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7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8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49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0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1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2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3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4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5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6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7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758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344" name="Group 39"/>
          <p:cNvGrpSpPr>
            <a:grpSpLocks/>
          </p:cNvGrpSpPr>
          <p:nvPr/>
        </p:nvGrpSpPr>
        <p:grpSpPr bwMode="auto">
          <a:xfrm>
            <a:off x="165100" y="6149975"/>
            <a:ext cx="666750" cy="693738"/>
            <a:chOff x="0" y="0"/>
            <a:chExt cx="804" cy="801"/>
          </a:xfrm>
        </p:grpSpPr>
        <p:pic>
          <p:nvPicPr>
            <p:cNvPr id="14346" name="Picture 40" descr="jdxh1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0"/>
              <a:ext cx="804" cy="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8761" name="Text Box 41"/>
            <p:cNvSpPr txBox="1">
              <a:spLocks noChangeArrowheads="1"/>
            </p:cNvSpPr>
            <p:nvPr userDrawn="1"/>
          </p:nvSpPr>
          <p:spPr bwMode="auto">
            <a:xfrm>
              <a:off x="80" y="449"/>
              <a:ext cx="595" cy="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altLang="zh-CN" sz="1400" i="1">
                  <a:solidFill>
                    <a:srgbClr val="080462"/>
                  </a:solidFill>
                  <a:latin typeface="Cooper Black" pitchFamily="18" charset="0"/>
                  <a:ea typeface="Batang" pitchFamily="18" charset="-127"/>
                </a:rPr>
                <a:t>SEI</a:t>
              </a:r>
            </a:p>
          </p:txBody>
        </p:sp>
      </p:grpSp>
      <p:sp>
        <p:nvSpPr>
          <p:cNvPr id="158762" name="Line 42"/>
          <p:cNvSpPr>
            <a:spLocks noChangeShapeType="1"/>
          </p:cNvSpPr>
          <p:nvPr/>
        </p:nvSpPr>
        <p:spPr bwMode="auto">
          <a:xfrm>
            <a:off x="701675" y="6165850"/>
            <a:ext cx="7974013" cy="19050"/>
          </a:xfrm>
          <a:prstGeom prst="line">
            <a:avLst/>
          </a:prstGeom>
          <a:noFill/>
          <a:ln w="28575">
            <a:solidFill>
              <a:srgbClr val="3399FF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71538" y="466725"/>
            <a:ext cx="5383233" cy="2133600"/>
          </a:xfrm>
        </p:spPr>
        <p:txBody>
          <a:bodyPr/>
          <a:lstStyle/>
          <a:p>
            <a:pPr eaLnBrk="1" hangingPunct="1"/>
            <a:r>
              <a:rPr lang="zh-CN" altLang="en-US" dirty="0"/>
              <a:t>最优控制</a:t>
            </a:r>
            <a:r>
              <a:rPr lang="en-US" altLang="zh-CN" dirty="0"/>
              <a:t>2023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14480" y="3214686"/>
            <a:ext cx="5026043" cy="116523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FF0000"/>
                </a:solidFill>
                <a:latin typeface="华文琥珀" pitchFamily="2" charset="-122"/>
                <a:ea typeface="华文琥珀" pitchFamily="2" charset="-122"/>
              </a:rPr>
              <a:t>连续系统最优控制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60B704D-6569-4833-B540-95079975F15B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变分法原理回顾</a:t>
            </a:r>
          </a:p>
          <a:p>
            <a:pPr eaLnBrk="1" hangingPunct="1">
              <a:defRPr/>
            </a:pPr>
            <a:r>
              <a:rPr lang="zh-CN" altLang="en-US"/>
              <a:t>连续系统最优控制问题</a:t>
            </a:r>
          </a:p>
          <a:p>
            <a:pPr eaLnBrk="1" hangingPunct="1">
              <a:defRPr/>
            </a:pP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时间端点固定</a:t>
            </a:r>
          </a:p>
          <a:p>
            <a:pPr eaLnBrk="1" hangingPunct="1">
              <a:defRPr/>
            </a:pPr>
            <a:r>
              <a:rPr lang="zh-CN" altLang="en-US"/>
              <a:t>有终端函数约束</a:t>
            </a:r>
          </a:p>
          <a:p>
            <a:pPr eaLnBrk="1" hangingPunct="1">
              <a:defRPr/>
            </a:pPr>
            <a:r>
              <a:rPr lang="zh-CN" altLang="en-US"/>
              <a:t>终时不指定</a:t>
            </a:r>
          </a:p>
          <a:p>
            <a:pPr eaLnBrk="1" hangingPunct="1">
              <a:defRPr/>
            </a:pP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7E971AE-09C1-4DB1-8E06-65A85062DDC8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时间端点固定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5257800"/>
            <a:ext cx="77724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例：电动机调速  </a:t>
            </a:r>
            <a:r>
              <a:rPr lang="en-US" altLang="zh-CN"/>
              <a:t>p25</a:t>
            </a:r>
          </a:p>
        </p:txBody>
      </p:sp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762000" y="2743200"/>
            <a:ext cx="7772400" cy="2147888"/>
            <a:chOff x="480" y="1728"/>
            <a:chExt cx="4896" cy="1353"/>
          </a:xfrm>
        </p:grpSpPr>
        <p:graphicFrame>
          <p:nvGraphicFramePr>
            <p:cNvPr id="6146" name="Object 3"/>
            <p:cNvGraphicFramePr>
              <a:graphicFrameLocks noChangeAspect="1"/>
            </p:cNvGraphicFramePr>
            <p:nvPr/>
          </p:nvGraphicFramePr>
          <p:xfrm>
            <a:off x="480" y="1728"/>
            <a:ext cx="4896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3" imgW="5646909" imgH="1249524" progId="">
                    <p:embed/>
                  </p:oleObj>
                </mc:Choice>
                <mc:Fallback>
                  <p:oleObj name="Photo Editor 照片" r:id="rId3" imgW="5646909" imgH="1249524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728"/>
                          <a:ext cx="4896" cy="10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" name="Object 7"/>
            <p:cNvGraphicFramePr>
              <a:graphicFrameLocks noChangeAspect="1"/>
            </p:cNvGraphicFramePr>
            <p:nvPr/>
          </p:nvGraphicFramePr>
          <p:xfrm>
            <a:off x="624" y="2784"/>
            <a:ext cx="35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5" imgW="3955123" imgH="335167" progId="">
                    <p:embed/>
                  </p:oleObj>
                </mc:Choice>
                <mc:Fallback>
                  <p:oleObj name="Photo Editor 照片" r:id="rId5" imgW="3955123" imgH="335167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84"/>
                          <a:ext cx="350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914400" y="19812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泛函求极值</a:t>
            </a: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267200" y="4294188"/>
            <a:ext cx="2286000" cy="7191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7519988" y="3963988"/>
            <a:ext cx="962025" cy="4556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(2-2)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 autoUpdateAnimBg="0"/>
      <p:bldP spid="757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143CB3-B346-4CDE-93B1-7969A7ACABA4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 求解（1）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转化为无约束优化问题：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09600" y="2743200"/>
          <a:ext cx="72390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5226667" imgH="1005927" progId="">
                  <p:embed/>
                </p:oleObj>
              </mc:Choice>
              <mc:Fallback>
                <p:oleObj name="Photo Editor 照片" r:id="rId3" imgW="5226667" imgH="100592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743200"/>
                        <a:ext cx="72390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4191000"/>
            <a:ext cx="7086600" cy="1562100"/>
            <a:chOff x="1056" y="2640"/>
            <a:chExt cx="4464" cy="984"/>
          </a:xfrm>
        </p:grpSpPr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1056" y="2640"/>
            <a:ext cx="4464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5" imgW="4976291" imgH="1097375" progId="">
                    <p:embed/>
                  </p:oleObj>
                </mc:Choice>
                <mc:Fallback>
                  <p:oleObj name="Photo Editor 照片" r:id="rId5" imgW="4976291" imgH="1097375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640"/>
                          <a:ext cx="4464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4866" y="3249"/>
              <a:ext cx="606" cy="2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(2-3)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BD5A4C-642D-4EFC-AA3C-210A6E6AB5EA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求解（2）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引入</a:t>
            </a:r>
            <a:r>
              <a:rPr lang="en-US" altLang="zh-CN"/>
              <a:t>Hamilton</a:t>
            </a:r>
            <a:r>
              <a:rPr lang="zh-CN" altLang="en-US"/>
              <a:t>函数（标量函数）</a:t>
            </a:r>
            <a:endParaRPr lang="en-US" altLang="zh-CN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154113" y="4060825"/>
          <a:ext cx="753268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700" imgH="228600" progId="Equation.3">
                  <p:embed/>
                </p:oleObj>
              </mc:Choice>
              <mc:Fallback>
                <p:oleObj name="Equation" r:id="rId3" imgW="21717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060825"/>
                        <a:ext cx="7532687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154113" y="4997450"/>
            <a:ext cx="3494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幼圆" pitchFamily="49" charset="-122"/>
              </a:rPr>
              <a:t>具有一些特殊性质。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4648200" y="5638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必要条件的推导：</a:t>
            </a:r>
            <a:r>
              <a:rPr kumimoji="1" lang="en-US" altLang="zh-CN" sz="2400">
                <a:latin typeface="Times New Roman" pitchFamily="18" charset="0"/>
              </a:rPr>
              <a:t>p25-27</a:t>
            </a:r>
          </a:p>
        </p:txBody>
      </p:sp>
      <p:pic>
        <p:nvPicPr>
          <p:cNvPr id="8201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350" y="2987675"/>
            <a:ext cx="84264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autoUpdateAnimBg="0"/>
      <p:bldP spid="8909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BF31C2-16FF-4FB9-874A-989E92D370D7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泛函极值存在的必要条件</a:t>
            </a:r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>
            <a:off x="3492500" y="25034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762000" y="54102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57200" y="5684838"/>
            <a:ext cx="8305800" cy="457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</a:rPr>
              <a:t>两点边值问题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TPBVP(Two Point Boundary Variable Problem)</a:t>
            </a:r>
          </a:p>
        </p:txBody>
      </p:sp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3"/>
          <a:srcRect r="14830"/>
          <a:stretch>
            <a:fillRect/>
          </a:stretch>
        </p:blipFill>
        <p:spPr bwMode="auto">
          <a:xfrm>
            <a:off x="520700" y="2209800"/>
            <a:ext cx="82423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7318375" y="4811713"/>
            <a:ext cx="1114425" cy="4556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(2-10)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47E297-931F-4527-8478-C9C39268CB1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横截条件的运用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i="1"/>
              <a:t>x</a:t>
            </a:r>
            <a:r>
              <a:rPr lang="en-US" altLang="zh-CN"/>
              <a:t>(t</a:t>
            </a:r>
            <a:r>
              <a:rPr lang="en-US" altLang="zh-CN" baseline="-25000"/>
              <a:t>f</a:t>
            </a:r>
            <a:r>
              <a:rPr lang="en-US" altLang="zh-CN"/>
              <a:t>)</a:t>
            </a:r>
            <a:r>
              <a:rPr lang="zh-CN" altLang="en-US"/>
              <a:t>固定</a:t>
            </a:r>
            <a:endParaRPr lang="en-US" altLang="zh-CN"/>
          </a:p>
          <a:p>
            <a:pPr eaLnBrk="1" hangingPunct="1">
              <a:lnSpc>
                <a:spcPct val="160000"/>
              </a:lnSpc>
            </a:pPr>
            <a:r>
              <a:rPr lang="en-US" altLang="zh-CN" i="1"/>
              <a:t>x</a:t>
            </a:r>
            <a:r>
              <a:rPr lang="en-US" altLang="zh-CN"/>
              <a:t>(t</a:t>
            </a:r>
            <a:r>
              <a:rPr lang="en-US" altLang="zh-CN" baseline="-25000"/>
              <a:t>f</a:t>
            </a:r>
            <a:r>
              <a:rPr lang="en-US" altLang="zh-CN"/>
              <a:t>)</a:t>
            </a:r>
            <a:r>
              <a:rPr lang="zh-CN" altLang="en-US"/>
              <a:t>任意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zh-CN" i="1"/>
              <a:t>x</a:t>
            </a:r>
            <a:r>
              <a:rPr lang="en-US" altLang="zh-CN"/>
              <a:t>(t</a:t>
            </a:r>
            <a:r>
              <a:rPr lang="en-US" altLang="zh-CN" baseline="-25000"/>
              <a:t>f</a:t>
            </a:r>
            <a:r>
              <a:rPr lang="en-US" altLang="zh-CN"/>
              <a:t>)</a:t>
            </a:r>
            <a:r>
              <a:rPr lang="zh-CN" altLang="en-US"/>
              <a:t>的某些分量固定，某些分量任意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906713" y="1979613"/>
          <a:ext cx="13493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1020952" imgH="380872" progId="">
                  <p:embed/>
                </p:oleObj>
              </mc:Choice>
              <mc:Fallback>
                <p:oleObj name="Photo Editor 照片" r:id="rId3" imgW="1020952" imgH="38087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1979613"/>
                        <a:ext cx="13493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5943600" y="1974850"/>
          <a:ext cx="1839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5" imgW="1241905" imgH="343075" progId="">
                  <p:embed/>
                </p:oleObj>
              </mc:Choice>
              <mc:Fallback>
                <p:oleObj name="Photo Editor 照片" r:id="rId5" imgW="1241905" imgH="34307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74850"/>
                        <a:ext cx="1839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AutoShape 6"/>
          <p:cNvSpPr>
            <a:spLocks noChangeArrowheads="1"/>
          </p:cNvSpPr>
          <p:nvPr/>
        </p:nvSpPr>
        <p:spPr bwMode="auto">
          <a:xfrm>
            <a:off x="4876800" y="2079625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5943600" y="2698750"/>
          <a:ext cx="24161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7" imgW="1653333" imgH="640135" progId="">
                  <p:embed/>
                </p:oleObj>
              </mc:Choice>
              <mc:Fallback>
                <p:oleObj name="Photo Editor 照片" r:id="rId7" imgW="1653333" imgH="640135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98750"/>
                        <a:ext cx="24161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06713" y="2914650"/>
            <a:ext cx="1349375" cy="503238"/>
            <a:chOff x="1639" y="3120"/>
            <a:chExt cx="850" cy="317"/>
          </a:xfrm>
        </p:grpSpPr>
        <p:graphicFrame>
          <p:nvGraphicFramePr>
            <p:cNvPr id="9221" name="Object 8"/>
            <p:cNvGraphicFramePr>
              <a:graphicFrameLocks noChangeAspect="1"/>
            </p:cNvGraphicFramePr>
            <p:nvPr/>
          </p:nvGraphicFramePr>
          <p:xfrm>
            <a:off x="1639" y="3120"/>
            <a:ext cx="85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9" imgW="1020952" imgH="380872" progId="">
                    <p:embed/>
                  </p:oleObj>
                </mc:Choice>
                <mc:Fallback>
                  <p:oleObj name="Photo Editor 照片" r:id="rId9" imgW="1020952" imgH="380872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9" y="3120"/>
                          <a:ext cx="85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Line 9"/>
            <p:cNvSpPr>
              <a:spLocks noChangeShapeType="1"/>
            </p:cNvSpPr>
            <p:nvPr/>
          </p:nvSpPr>
          <p:spPr bwMode="auto">
            <a:xfrm flipH="1">
              <a:off x="2208" y="3216"/>
              <a:ext cx="144" cy="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147" name="AutoShape 11"/>
          <p:cNvSpPr>
            <a:spLocks noChangeArrowheads="1"/>
          </p:cNvSpPr>
          <p:nvPr/>
        </p:nvSpPr>
        <p:spPr bwMode="auto">
          <a:xfrm>
            <a:off x="4876800" y="3014663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3581400" y="48006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各分量独立分别处理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nimBg="1"/>
      <p:bldP spid="91147" grpId="0" animBg="1"/>
      <p:bldP spid="911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052FA1-0C15-45D6-85B0-76E8525DB83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Hamilton</a:t>
            </a:r>
            <a:r>
              <a:rPr lang="zh-CN" altLang="en-US"/>
              <a:t>函数的性质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85800" y="1995488"/>
            <a:ext cx="792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在最优轨线上，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H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是常量（如果</a:t>
            </a:r>
            <a:r>
              <a:rPr kumimoji="1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H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不显含</a:t>
            </a:r>
            <a:r>
              <a:rPr kumimoji="1" lang="en-US" altLang="zh-CN" sz="3200" i="1" dirty="0">
                <a:latin typeface="Times New Roman" pitchFamily="18" charset="0"/>
              </a:rPr>
              <a:t>t</a:t>
            </a:r>
            <a:r>
              <a:rPr kumimoji="1" lang="en-US" altLang="zh-CN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）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533400" y="2743200"/>
          <a:ext cx="86106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3" imgW="6066046" imgH="1859441" progId="">
                  <p:embed/>
                </p:oleObj>
              </mc:Choice>
              <mc:Fallback>
                <p:oleObj name="Photo Editor 照片" r:id="rId3" imgW="6066046" imgH="185944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61060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219200" y="5381625"/>
          <a:ext cx="11430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5" imgW="800339" imgH="571671" progId="">
                  <p:embed/>
                </p:oleObj>
              </mc:Choice>
              <mc:Fallback>
                <p:oleObj name="Photo Editor 照片" r:id="rId5" imgW="800339" imgH="571671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81625"/>
                        <a:ext cx="11430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2362200" y="5381625"/>
          <a:ext cx="7842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7" imgW="563810" imgH="586791" progId="">
                  <p:embed/>
                </p:oleObj>
              </mc:Choice>
              <mc:Fallback>
                <p:oleObj name="Photo Editor 照片" r:id="rId7" imgW="563810" imgH="586791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81625"/>
                        <a:ext cx="7842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7885113" y="4581525"/>
            <a:ext cx="1041400" cy="1004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F368DE-6D46-4424-8F47-1B48213336E2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2.1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2.2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2.3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2.4</a:t>
            </a:r>
          </a:p>
          <a:p>
            <a:pPr eaLnBrk="1" hangingPunct="1"/>
            <a:endParaRPr lang="en-US" altLang="zh-CN"/>
          </a:p>
          <a:p>
            <a:pPr lvl="1" eaLnBrk="1" hangingPunct="1"/>
            <a:r>
              <a:rPr lang="en-US" altLang="zh-CN"/>
              <a:t>p29 - 33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D69FBC-9363-46E1-8AC9-69EAF7DE237A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变分法原理回顾</a:t>
            </a:r>
          </a:p>
          <a:p>
            <a:pPr eaLnBrk="1" hangingPunct="1">
              <a:defRPr/>
            </a:pPr>
            <a:r>
              <a:rPr lang="zh-CN" altLang="en-US"/>
              <a:t>连续系统最优控制问题</a:t>
            </a:r>
          </a:p>
          <a:p>
            <a:pPr eaLnBrk="1" hangingPunct="1">
              <a:defRPr/>
            </a:pPr>
            <a:r>
              <a:rPr lang="zh-CN" altLang="en-US"/>
              <a:t>时间端点固定</a:t>
            </a:r>
          </a:p>
          <a:p>
            <a:pPr eaLnBrk="1" hangingPunct="1">
              <a:defRPr/>
            </a:pP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有终端函数约束</a:t>
            </a:r>
          </a:p>
          <a:p>
            <a:pPr eaLnBrk="1" hangingPunct="1">
              <a:defRPr/>
            </a:pPr>
            <a:r>
              <a:rPr lang="zh-CN" altLang="en-US"/>
              <a:t>终时不指定</a:t>
            </a:r>
          </a:p>
          <a:p>
            <a:pPr eaLnBrk="1" hangingPunct="1">
              <a:defRPr/>
            </a:pP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5EB7F32-655A-4D58-A029-303E5F1C21E9}" type="slidenum">
              <a:rPr lang="en-US" altLang="zh-CN" smtClean="0"/>
              <a:pPr/>
              <a:t>19</a:t>
            </a:fld>
            <a:endParaRPr lang="en-US" altLang="zh-CN"/>
          </a:p>
        </p:txBody>
      </p:sp>
      <p:grpSp>
        <p:nvGrpSpPr>
          <p:cNvPr id="24580" name="Group 14"/>
          <p:cNvGrpSpPr>
            <a:grpSpLocks/>
          </p:cNvGrpSpPr>
          <p:nvPr/>
        </p:nvGrpSpPr>
        <p:grpSpPr bwMode="auto">
          <a:xfrm>
            <a:off x="817563" y="1417638"/>
            <a:ext cx="7183437" cy="3476625"/>
            <a:chOff x="578" y="1088"/>
            <a:chExt cx="4525" cy="2190"/>
          </a:xfrm>
        </p:grpSpPr>
        <p:grpSp>
          <p:nvGrpSpPr>
            <p:cNvPr id="24588" name="Group 13"/>
            <p:cNvGrpSpPr>
              <a:grpSpLocks/>
            </p:cNvGrpSpPr>
            <p:nvPr/>
          </p:nvGrpSpPr>
          <p:grpSpPr bwMode="auto">
            <a:xfrm>
              <a:off x="578" y="1088"/>
              <a:ext cx="4525" cy="2190"/>
              <a:chOff x="578" y="1088"/>
              <a:chExt cx="4525" cy="2190"/>
            </a:xfrm>
          </p:grpSpPr>
          <p:pic>
            <p:nvPicPr>
              <p:cNvPr id="24590" name="Picture 7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78" y="1088"/>
                <a:ext cx="4525" cy="19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591" name="Picture 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78" y="3014"/>
                <a:ext cx="2710" cy="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4423" y="2652"/>
              <a:ext cx="6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(2-60)</a:t>
              </a:r>
            </a:p>
          </p:txBody>
        </p:sp>
      </p:grp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有终端函数约束</a:t>
            </a:r>
          </a:p>
        </p:txBody>
      </p:sp>
      <p:sp>
        <p:nvSpPr>
          <p:cNvPr id="165893" name="Oval 5"/>
          <p:cNvSpPr>
            <a:spLocks noChangeArrowheads="1"/>
          </p:cNvSpPr>
          <p:nvPr/>
        </p:nvSpPr>
        <p:spPr bwMode="auto">
          <a:xfrm>
            <a:off x="1709738" y="3613150"/>
            <a:ext cx="3097212" cy="7445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817563" y="4989513"/>
            <a:ext cx="6569075" cy="714375"/>
            <a:chOff x="578" y="3278"/>
            <a:chExt cx="4462" cy="541"/>
          </a:xfrm>
        </p:grpSpPr>
        <p:pic>
          <p:nvPicPr>
            <p:cNvPr id="24586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8" y="3278"/>
              <a:ext cx="4462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7" name="Picture 1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3" y="3553"/>
              <a:ext cx="2325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6589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3763" y="5703888"/>
            <a:ext cx="5637212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5119688" y="6202363"/>
            <a:ext cx="3452812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必要条件推导：</a:t>
            </a:r>
            <a:r>
              <a:rPr kumimoji="1" lang="en-US" altLang="zh-CN" sz="2400">
                <a:latin typeface="Times New Roman" pitchFamily="18" charset="0"/>
              </a:rPr>
              <a:t>p33-35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animBg="1"/>
      <p:bldP spid="16590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D1B667D-0AAF-4E1D-9EB8-4E5F42D22542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变分法原理回顾</a:t>
            </a:r>
          </a:p>
          <a:p>
            <a:pPr eaLnBrk="1" hangingPunct="1"/>
            <a:r>
              <a:rPr lang="zh-CN" altLang="en-US"/>
              <a:t>连续系统最优控制问题</a:t>
            </a:r>
          </a:p>
          <a:p>
            <a:pPr eaLnBrk="1" hangingPunct="1"/>
            <a:r>
              <a:rPr lang="zh-CN" altLang="en-US"/>
              <a:t>时间端点固定</a:t>
            </a:r>
          </a:p>
          <a:p>
            <a:pPr eaLnBrk="1" hangingPunct="1"/>
            <a:r>
              <a:rPr lang="zh-CN" altLang="en-US"/>
              <a:t>有终端函数约束</a:t>
            </a:r>
          </a:p>
          <a:p>
            <a:pPr eaLnBrk="1" hangingPunct="1"/>
            <a:r>
              <a:rPr lang="zh-CN" altLang="en-US"/>
              <a:t>终时不指定</a:t>
            </a:r>
          </a:p>
          <a:p>
            <a:pPr eaLnBrk="1" hangingPunct="1"/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化为无约束优化问题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151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285992"/>
            <a:ext cx="8229600" cy="1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4071942"/>
            <a:ext cx="84010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3F6BBD-76C9-457A-8CA5-3F5B17B8FC19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2560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874838"/>
            <a:ext cx="8642350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泛函极值存在的必要条件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7524750" y="5084763"/>
            <a:ext cx="9509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(2-67)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1BB92F-5186-4C75-BE02-D0D2F42DC6DE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2-5</a:t>
            </a:r>
          </a:p>
          <a:p>
            <a:pPr lvl="1" eaLnBrk="1" hangingPunct="1"/>
            <a:r>
              <a:rPr lang="en-US" altLang="zh-CN" dirty="0"/>
              <a:t>p35-36</a:t>
            </a:r>
          </a:p>
        </p:txBody>
      </p:sp>
      <p:pic>
        <p:nvPicPr>
          <p:cNvPr id="138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428868"/>
            <a:ext cx="4456252" cy="310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33510E-D2ED-4400-B4D4-5B51E590732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变分法原理回顾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连续系统最优控制问题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时间端点固定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有终端函数约束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终时不指定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2798A9-6875-4F04-8AB5-3145D60E0F9D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125" y="2060575"/>
            <a:ext cx="8566150" cy="293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终时不指定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4648200" y="5516563"/>
            <a:ext cx="3452813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必要条件推导：</a:t>
            </a:r>
            <a:r>
              <a:rPr kumimoji="1" lang="en-US" altLang="zh-CN" sz="2400">
                <a:latin typeface="Times New Roman" pitchFamily="18" charset="0"/>
              </a:rPr>
              <a:t>p36-38</a:t>
            </a: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916238" y="4076700"/>
            <a:ext cx="1079500" cy="57626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 autoUpdateAnimBg="0"/>
      <p:bldP spid="778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116C0CD-9681-4E0D-AD47-BFCD35D5FCC5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697913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泛函极值存在的必要条件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7740650" y="5073650"/>
            <a:ext cx="9366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(2-88)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ECE0DD-72E8-45A3-BEA2-1998FCC0CBFD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2-6</a:t>
            </a:r>
          </a:p>
          <a:p>
            <a:pPr lvl="1" eaLnBrk="1" hangingPunct="1"/>
            <a:r>
              <a:rPr lang="en-US" altLang="zh-CN" dirty="0"/>
              <a:t>P38 - 40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857496"/>
            <a:ext cx="535785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其它几种约束条件的情况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、积分约束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5786" y="2571745"/>
            <a:ext cx="7543800" cy="243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153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8229600" cy="364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、等式约束</a:t>
            </a:r>
            <a:endParaRPr lang="en-US" altLang="zh-CN" dirty="0"/>
          </a:p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泛函求极值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化为无约束情况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643182"/>
            <a:ext cx="6072230" cy="159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858" y="5000635"/>
            <a:ext cx="7447042" cy="877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205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9D79731-94C2-4EBA-8552-6E1E7A92CB47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2700"/>
          <a:ext cx="9144000" cy="667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832699" imgH="7176172" progId="">
                  <p:embed/>
                </p:oleObj>
              </mc:Choice>
              <mc:Fallback>
                <p:oleObj name="Visio" r:id="rId3" imgW="9832699" imgH="7176172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700"/>
                        <a:ext cx="9144000" cy="6672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、不等式约束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令</a:t>
            </a:r>
            <a:endParaRPr lang="en-US" altLang="zh-CN" dirty="0"/>
          </a:p>
          <a:p>
            <a:r>
              <a:rPr lang="en-US" altLang="zh-CN" sz="3600" dirty="0">
                <a:latin typeface="Blackadder ITC" pitchFamily="82" charset="0"/>
              </a:rPr>
              <a:t>a</a:t>
            </a:r>
            <a:r>
              <a:rPr lang="zh-CN" altLang="en-US" sz="2800" dirty="0">
                <a:latin typeface="Blackadder ITC" pitchFamily="82" charset="0"/>
              </a:rPr>
              <a:t>为松弛变量，化为等式约束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285992"/>
            <a:ext cx="562766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0415" y="4000505"/>
            <a:ext cx="3908841" cy="44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角隅条件</a:t>
            </a:r>
            <a:endParaRPr lang="en-US" altLang="zh-CN" dirty="0"/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  泛函求极值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在某一时刻 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tc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状态向量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x(</a:t>
            </a:r>
            <a:r>
              <a:rPr lang="en-US" altLang="zh-CN" sz="2400" dirty="0" err="1">
                <a:latin typeface="华文楷体" pitchFamily="2" charset="-122"/>
                <a:ea typeface="华文楷体" pitchFamily="2" charset="-122"/>
              </a:rPr>
              <a:t>tc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发生转折，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x(t)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的导数不连续。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分段考虑求解。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5996282" cy="1393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0CB2540-E8C0-4C0B-872B-210CA1A437A3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变分法原理回顾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连续系统最优控制问题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时间端点固定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有终端函数约束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终时不指定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小结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C0C988F-4B0D-45DF-987C-A242FCCACF81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经典变分法中</a:t>
            </a:r>
            <a:r>
              <a:rPr lang="en-US" altLang="zh-CN"/>
              <a:t>Bolza</a:t>
            </a:r>
            <a:r>
              <a:rPr lang="zh-CN" altLang="en-US"/>
              <a:t>问题的最一般的提法</a:t>
            </a:r>
            <a:endParaRPr lang="en-US" altLang="zh-CN"/>
          </a:p>
        </p:txBody>
      </p:sp>
      <p:pic>
        <p:nvPicPr>
          <p:cNvPr id="1034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565400"/>
            <a:ext cx="8570913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4C4510-1A91-44DF-B9D2-B3DB6A804894}" type="slidenum">
              <a:rPr lang="en-US" altLang="zh-CN" smtClean="0"/>
              <a:pPr/>
              <a:t>34</a:t>
            </a:fld>
            <a:endParaRPr lang="en-US" altLang="zh-CN"/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52600"/>
            <a:ext cx="8697913" cy="383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泛函极值存在的必要条件</a:t>
            </a:r>
          </a:p>
        </p:txBody>
      </p:sp>
      <p:sp>
        <p:nvSpPr>
          <p:cNvPr id="79877" name="WordArt 5"/>
          <p:cNvSpPr>
            <a:spLocks noChangeArrowheads="1" noChangeShapeType="1" noTextEdit="1"/>
          </p:cNvSpPr>
          <p:nvPr/>
        </p:nvSpPr>
        <p:spPr bwMode="auto">
          <a:xfrm rot="-1186357">
            <a:off x="2108200" y="3517900"/>
            <a:ext cx="4114800" cy="14144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67139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新魏"/>
                <a:ea typeface="华文新魏"/>
              </a:rPr>
              <a:t>非线性两点边值问题</a:t>
            </a:r>
          </a:p>
        </p:txBody>
      </p:sp>
      <p:sp>
        <p:nvSpPr>
          <p:cNvPr id="79878" name="WordArt 6"/>
          <p:cNvSpPr>
            <a:spLocks noChangeArrowheads="1" noChangeShapeType="1" noTextEdit="1"/>
          </p:cNvSpPr>
          <p:nvPr/>
        </p:nvSpPr>
        <p:spPr bwMode="auto">
          <a:xfrm rot="-1186357">
            <a:off x="4356100" y="3765550"/>
            <a:ext cx="3894138" cy="1716088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67139"/>
              </a:avLst>
            </a:prstTxWarp>
          </a:bodyPr>
          <a:lstStyle/>
          <a:p>
            <a:pPr algn="ctr"/>
            <a:r>
              <a:rPr lang="zh-CN" altLang="en-US" sz="44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华文新魏"/>
                <a:ea typeface="华文新魏"/>
              </a:rPr>
              <a:t>求解非常困难！</a:t>
            </a: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7308850" y="5910263"/>
            <a:ext cx="13303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(2-88)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  <p:bldP spid="7987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BA2F61-EE12-48CC-B908-2455DCB5BA0B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说明（1）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368550"/>
          </a:xfrm>
        </p:spPr>
        <p:txBody>
          <a:bodyPr/>
          <a:lstStyle/>
          <a:p>
            <a:pPr eaLnBrk="1" hangingPunct="1"/>
            <a:r>
              <a:rPr lang="zh-CN" altLang="en-US"/>
              <a:t>对于同一系统同一性能指标</a:t>
            </a:r>
          </a:p>
          <a:p>
            <a:pPr lvl="1" eaLnBrk="1" hangingPunct="1"/>
            <a:r>
              <a:rPr lang="zh-CN" altLang="en-US"/>
              <a:t>状态方程</a:t>
            </a:r>
          </a:p>
          <a:p>
            <a:pPr lvl="1" eaLnBrk="1" hangingPunct="1"/>
            <a:r>
              <a:rPr lang="zh-CN" altLang="en-US"/>
              <a:t>伴随方程</a:t>
            </a:r>
          </a:p>
          <a:p>
            <a:pPr lvl="1" eaLnBrk="1" hangingPunct="1"/>
            <a:r>
              <a:rPr lang="zh-CN" altLang="en-US"/>
              <a:t>耦合方程</a:t>
            </a:r>
          </a:p>
        </p:txBody>
      </p:sp>
      <p:sp>
        <p:nvSpPr>
          <p:cNvPr id="112644" name="AutoShape 4"/>
          <p:cNvSpPr>
            <a:spLocks/>
          </p:cNvSpPr>
          <p:nvPr/>
        </p:nvSpPr>
        <p:spPr bwMode="auto">
          <a:xfrm>
            <a:off x="3352800" y="2524125"/>
            <a:ext cx="609600" cy="1066800"/>
          </a:xfrm>
          <a:prstGeom prst="righ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191000" y="277653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是相同的，可求出通解。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kumimoji="1" lang="zh-CN" altLang="en-US" sz="3200">
                <a:latin typeface="Arial Narrow" pitchFamily="34" charset="0"/>
              </a:rPr>
              <a:t>不同的端点条件和终端约束只改变解的横截条件。</a:t>
            </a:r>
            <a:endParaRPr kumimoji="1" lang="zh-CN" altLang="en-US" sz="2800">
              <a:latin typeface="Arial Narrow" pitchFamily="34" charset="0"/>
            </a:endParaRP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4191000" y="4967288"/>
            <a:ext cx="2828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可求出特解。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  <p:bldP spid="112644" grpId="0" animBg="1"/>
      <p:bldP spid="112645" grpId="0" autoUpdateAnimBg="0"/>
      <p:bldP spid="112646" grpId="0" autoUpdateAnimBg="0"/>
      <p:bldP spid="11264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29C7F7-5AF9-41F8-B5BE-933B751FF2C0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说明（2）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186112"/>
          </a:xfrm>
        </p:spPr>
        <p:txBody>
          <a:bodyPr/>
          <a:lstStyle/>
          <a:p>
            <a:pPr eaLnBrk="1" hangingPunct="1"/>
            <a:r>
              <a:rPr lang="zh-CN" altLang="en-US"/>
              <a:t>进一步研究要考虑对状态和控制增加约束条件</a:t>
            </a:r>
          </a:p>
          <a:p>
            <a:pPr lvl="1" eaLnBrk="1" hangingPunct="1"/>
            <a:r>
              <a:rPr lang="zh-CN" altLang="en-US"/>
              <a:t>状态有界、控制有界等</a:t>
            </a:r>
          </a:p>
          <a:p>
            <a:pPr eaLnBrk="1" hangingPunct="1"/>
            <a:r>
              <a:rPr lang="zh-CN" altLang="en-US"/>
              <a:t>经典变分理论无法解决</a:t>
            </a:r>
          </a:p>
          <a:p>
            <a:pPr lvl="1" eaLnBrk="1" hangingPunct="1"/>
            <a:r>
              <a:rPr lang="zh-CN" altLang="en-US"/>
              <a:t>最大值原理、动态规划等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42988" y="3956050"/>
            <a:ext cx="6586537" cy="1114425"/>
            <a:chOff x="727" y="3024"/>
            <a:chExt cx="3997" cy="702"/>
          </a:xfrm>
        </p:grpSpPr>
        <p:graphicFrame>
          <p:nvGraphicFramePr>
            <p:cNvPr id="11266" name="Object 4"/>
            <p:cNvGraphicFramePr>
              <a:graphicFrameLocks noChangeAspect="1"/>
            </p:cNvGraphicFramePr>
            <p:nvPr/>
          </p:nvGraphicFramePr>
          <p:xfrm>
            <a:off x="727" y="3024"/>
            <a:ext cx="905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7780" imgH="393529" progId="Equation.3">
                    <p:embed/>
                  </p:oleObj>
                </mc:Choice>
                <mc:Fallback>
                  <p:oleObj name="Equation" r:id="rId3" imgW="507780" imgH="393529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3024"/>
                          <a:ext cx="905" cy="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5"/>
            <p:cNvSpPr txBox="1">
              <a:spLocks noChangeArrowheads="1"/>
            </p:cNvSpPr>
            <p:nvPr/>
          </p:nvSpPr>
          <p:spPr bwMode="auto">
            <a:xfrm>
              <a:off x="1632" y="3194"/>
              <a:ext cx="3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400">
                  <a:latin typeface="Times New Roman" pitchFamily="18" charset="0"/>
                </a:rPr>
                <a:t>不成立，因为</a:t>
              </a:r>
              <a:r>
                <a:rPr kumimoji="1" lang="en-US" altLang="zh-CN" sz="2400">
                  <a:latin typeface="Times New Roman" pitchFamily="18" charset="0"/>
                </a:rPr>
                <a:t>u</a:t>
              </a:r>
              <a:r>
                <a:rPr kumimoji="1" lang="zh-CN" altLang="en-US" sz="2400">
                  <a:latin typeface="Times New Roman" pitchFamily="18" charset="0"/>
                </a:rPr>
                <a:t>有约束，不能任意取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233613" y="4603750"/>
            <a:ext cx="5395912" cy="1485900"/>
            <a:chOff x="2016" y="2800"/>
            <a:chExt cx="3900" cy="1515"/>
          </a:xfrm>
        </p:grpSpPr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2016" y="3724"/>
              <a:ext cx="3900" cy="59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H</a:t>
              </a:r>
              <a:r>
                <a:rPr kumimoji="1" lang="zh-CN" altLang="en-US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在最优轨线上取得最小值。</a:t>
              </a:r>
            </a:p>
          </p:txBody>
        </p:sp>
        <p:sp>
          <p:nvSpPr>
            <p:cNvPr id="11274" name="AutoShape 8"/>
            <p:cNvSpPr>
              <a:spLocks noChangeArrowheads="1"/>
            </p:cNvSpPr>
            <p:nvPr/>
          </p:nvSpPr>
          <p:spPr bwMode="auto">
            <a:xfrm rot="3004901">
              <a:off x="1912" y="3228"/>
              <a:ext cx="1026" cy="170"/>
            </a:xfrm>
            <a:prstGeom prst="rightArrow">
              <a:avLst>
                <a:gd name="adj1" fmla="val 50000"/>
                <a:gd name="adj2" fmla="val 150882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75D408-DD2A-4AF8-A2F5-5F0091A5FC3A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说明（3）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/>
              <a:t>最优控制问题的解一般是控制的容许集合中的某一时间函数</a:t>
            </a:r>
            <a:r>
              <a:rPr lang="en-US" altLang="zh-CN" sz="2600"/>
              <a:t>u*(t)。</a:t>
            </a:r>
            <a:r>
              <a:rPr lang="zh-CN" altLang="en-US" sz="2600"/>
              <a:t>经典控制理论中，设计的目标是寻求一个控制器结构以改善系统的整体特性。后面这种思路是更有效的。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/>
              <a:t>                                                           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开环 </a:t>
            </a:r>
            <a:r>
              <a:rPr lang="en-US" altLang="zh-CN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vs. </a:t>
            </a:r>
            <a:r>
              <a:rPr lang="zh-CN" altLang="en-US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闭环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200"/>
              <a:t>对线性定常系统，可以得到最优控制器结构，</a:t>
            </a:r>
            <a:r>
              <a:rPr lang="en-US" altLang="zh-CN" sz="2200"/>
              <a:t>LQR</a:t>
            </a:r>
            <a:r>
              <a:rPr lang="zh-CN" altLang="en-US" sz="2200"/>
              <a:t>问题。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600"/>
              <a:t>在求解最优控制问题时，首先要求系统是能控的。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1229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A4AA3B3-23A4-4455-BDAF-E5ED06C70C3B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0" y="188913"/>
          <a:ext cx="9144000" cy="63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823704" imgH="6792468" progId="">
                  <p:embed/>
                </p:oleObj>
              </mc:Choice>
              <mc:Fallback>
                <p:oleObj name="Visio" r:id="rId3" imgW="9823704" imgH="6792468" progId="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9144000" cy="6323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1939F3-F776-412E-B928-81169F99C1AF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吴受章</a:t>
            </a:r>
            <a:r>
              <a:rPr lang="en-US" altLang="zh-CN"/>
              <a:t>《</a:t>
            </a:r>
            <a:r>
              <a:rPr lang="zh-CN" altLang="en-US"/>
              <a:t>应用最优控制</a:t>
            </a:r>
            <a:r>
              <a:rPr lang="en-US" altLang="zh-CN"/>
              <a:t>》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4113" y="4684713"/>
            <a:ext cx="6802437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4113" y="1989138"/>
            <a:ext cx="6802437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307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987CB1-ED90-4FDF-80C1-ACA00915398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变分法原理回顾</a:t>
            </a:r>
          </a:p>
        </p:txBody>
      </p:sp>
      <p:graphicFrame>
        <p:nvGraphicFramePr>
          <p:cNvPr id="72709" name="Object 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022350" y="2708275"/>
          <a:ext cx="72612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355600" progId="Equation.3">
                  <p:embed/>
                </p:oleObj>
              </mc:Choice>
              <mc:Fallback>
                <p:oleObj name="Equation" r:id="rId3" imgW="1993900" imgH="355600" progId="Equation.3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2708275"/>
                        <a:ext cx="7261225" cy="130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838200" y="20574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泛函求极值：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209800" y="4953000"/>
          <a:ext cx="37909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255" imgH="355446" progId="Equation.3">
                  <p:embed/>
                </p:oleObj>
              </mc:Choice>
              <mc:Fallback>
                <p:oleObj name="Equation" r:id="rId5" imgW="1485255" imgH="35544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37909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990600" y="4267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泛函的变分：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utoUpdateAnimBg="0"/>
      <p:bldP spid="7271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E2A552-9565-4DFD-921E-87628FFD0856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/>
              <a:t>解学书</a:t>
            </a:r>
            <a:r>
              <a:rPr lang="en-US" altLang="zh-CN" sz="3500"/>
              <a:t>《</a:t>
            </a:r>
            <a:r>
              <a:rPr lang="zh-CN" altLang="en-US" sz="3500"/>
              <a:t>最优控制理论与应用</a:t>
            </a:r>
            <a:r>
              <a:rPr lang="en-US" altLang="zh-CN" sz="3500"/>
              <a:t>》</a:t>
            </a:r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790700"/>
            <a:ext cx="7200900" cy="3943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5661025"/>
            <a:ext cx="7200900" cy="804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P55  2-1, 2-2, 2-5</a:t>
            </a:r>
            <a:r>
              <a:rPr lang="zh-CN" altLang="en-US" dirty="0"/>
              <a:t>，</a:t>
            </a:r>
            <a:r>
              <a:rPr lang="en-US" altLang="zh-CN" dirty="0"/>
              <a:t>2-7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B094FB-69F6-4063-8883-FDD2812ED95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410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133DC1-857F-47C6-BF11-BD8C4E0B6BFB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泛函极值存在的必要条件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524000" y="3124200"/>
          <a:ext cx="28956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660400" progId="Equation.3">
                  <p:embed/>
                </p:oleObj>
              </mc:Choice>
              <mc:Fallback>
                <p:oleObj name="Equation" r:id="rId3" imgW="1016000" imgH="660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28956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5181600" y="3200400"/>
            <a:ext cx="2286000" cy="641350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>
                <a:latin typeface="Times New Roman" pitchFamily="18" charset="0"/>
              </a:rPr>
              <a:t>Euler</a:t>
            </a:r>
            <a:r>
              <a:rPr kumimoji="1" lang="zh-CN" altLang="en-US" sz="3600">
                <a:latin typeface="Times New Roman" pitchFamily="18" charset="0"/>
              </a:rPr>
              <a:t>方程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181600" y="4267200"/>
            <a:ext cx="2286000" cy="641350"/>
          </a:xfrm>
          <a:prstGeom prst="rect">
            <a:avLst/>
          </a:prstGeom>
          <a:solidFill>
            <a:srgbClr val="FF33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横截条件</a:t>
            </a: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685800" y="1843088"/>
            <a:ext cx="5060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>
                <a:latin typeface="Times New Roman" pitchFamily="18" charset="0"/>
              </a:rPr>
              <a:t>泛函极值存在的必要条件：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371600" y="5486400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幼圆" pitchFamily="49" charset="-122"/>
              </a:rPr>
              <a:t>变分法是连续系统最优控制的基础</a:t>
            </a: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3879850" y="2422525"/>
            <a:ext cx="4364038" cy="696913"/>
          </a:xfrm>
          <a:prstGeom prst="wedgeRoundRectCallout">
            <a:avLst>
              <a:gd name="adj1" fmla="val -39921"/>
              <a:gd name="adj2" fmla="val 96468"/>
              <a:gd name="adj3" fmla="val 16667"/>
            </a:avLst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en-US" altLang="zh-CN" sz="2800" i="1">
                <a:latin typeface="Times New Roman" pitchFamily="18" charset="0"/>
              </a:rPr>
              <a:t>F</a:t>
            </a:r>
            <a:r>
              <a:rPr kumimoji="1" lang="en-US" altLang="zh-CN" sz="2800" i="1" baseline="-25000">
                <a:latin typeface="Times New Roman" pitchFamily="18" charset="0"/>
              </a:rPr>
              <a:t>x</a:t>
            </a:r>
            <a:r>
              <a:rPr kumimoji="1" lang="en-US" altLang="zh-CN" sz="2800">
                <a:latin typeface="Times New Roman" pitchFamily="18" charset="0"/>
              </a:rPr>
              <a:t>, F</a:t>
            </a:r>
            <a:r>
              <a:rPr kumimoji="1" lang="en-US" altLang="zh-CN" sz="2800" baseline="-25000">
                <a:latin typeface="Times New Roman" pitchFamily="18" charset="0"/>
              </a:rPr>
              <a:t>y</a:t>
            </a:r>
            <a:r>
              <a:rPr kumimoji="1" lang="en-US" altLang="zh-CN" sz="2800">
                <a:latin typeface="Times New Roman" pitchFamily="18" charset="0"/>
              </a:rPr>
              <a:t>, F</a:t>
            </a:r>
            <a:r>
              <a:rPr kumimoji="1" lang="en-US" altLang="zh-CN" sz="2800" baseline="-25000">
                <a:latin typeface="Times New Roman" pitchFamily="18" charset="0"/>
              </a:rPr>
              <a:t>y’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存在且连续 (</a:t>
            </a:r>
            <a:r>
              <a:rPr kumimoji="1" lang="en-US" altLang="zh-CN" sz="2800">
                <a:latin typeface="Times New Roman" pitchFamily="18" charset="0"/>
              </a:rPr>
              <a:t>p7)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1643042" y="2571744"/>
            <a:ext cx="1071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i="1" dirty="0">
                <a:latin typeface="Times New Roman" pitchFamily="18" charset="0"/>
                <a:sym typeface="Symbol" pitchFamily="18" charset="2"/>
              </a:rPr>
              <a:t>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= 0</a:t>
            </a:r>
            <a:endParaRPr lang="zh-CN" altLang="en-US" sz="2400" dirty="0"/>
          </a:p>
        </p:txBody>
      </p:sp>
      <p:sp>
        <p:nvSpPr>
          <p:cNvPr id="12" name="左弧形箭头 11"/>
          <p:cNvSpPr/>
          <p:nvPr/>
        </p:nvSpPr>
        <p:spPr bwMode="auto">
          <a:xfrm>
            <a:off x="642910" y="2805114"/>
            <a:ext cx="571504" cy="1481142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 autoUpdateAnimBg="0"/>
      <p:bldP spid="74758" grpId="0" animBg="1" autoUpdateAnimBg="0"/>
      <p:bldP spid="74760" grpId="0" autoUpdateAnimBg="0"/>
      <p:bldP spid="74761" grpId="0" animBg="1" autoUpdateAnimBg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072D94-6D21-423C-AE71-B56F0CA041D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变分法原理回顾</a:t>
            </a:r>
          </a:p>
          <a:p>
            <a:pPr eaLnBrk="1" hangingPunct="1">
              <a:defRPr/>
            </a:pPr>
            <a:r>
              <a:rPr lang="zh-CN" altLang="en-US" sz="3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连续系统最优控制问题</a:t>
            </a:r>
          </a:p>
          <a:p>
            <a:pPr eaLnBrk="1" hangingPunct="1">
              <a:defRPr/>
            </a:pPr>
            <a:r>
              <a:rPr lang="zh-CN" altLang="en-US"/>
              <a:t>时间端点固定</a:t>
            </a:r>
          </a:p>
          <a:p>
            <a:pPr eaLnBrk="1" hangingPunct="1">
              <a:defRPr/>
            </a:pPr>
            <a:r>
              <a:rPr lang="zh-CN" altLang="en-US"/>
              <a:t>有终端函数约束</a:t>
            </a:r>
          </a:p>
          <a:p>
            <a:pPr eaLnBrk="1" hangingPunct="1">
              <a:defRPr/>
            </a:pPr>
            <a:r>
              <a:rPr lang="zh-CN" altLang="en-US"/>
              <a:t>终时不指定</a:t>
            </a:r>
          </a:p>
          <a:p>
            <a:pPr eaLnBrk="1" hangingPunct="1">
              <a:defRPr/>
            </a:pPr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高峰</a:t>
            </a: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F4B013-D477-4393-94BF-4862DD813D4C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768350" y="2209800"/>
            <a:ext cx="6996113" cy="2109788"/>
            <a:chOff x="484" y="1223"/>
            <a:chExt cx="4407" cy="1329"/>
          </a:xfrm>
        </p:grpSpPr>
        <p:pic>
          <p:nvPicPr>
            <p:cNvPr id="18451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4" y="1223"/>
              <a:ext cx="4407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52" name="Picture 2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4" y="2236"/>
              <a:ext cx="2161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连续系统最优控制问题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258762" y="130175"/>
            <a:ext cx="5897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幼圆" pitchFamily="49" charset="-122"/>
              </a:rPr>
              <a:t>一类积分型泛函求极值问题</a:t>
            </a:r>
          </a:p>
        </p:txBody>
      </p:sp>
      <p:sp>
        <p:nvSpPr>
          <p:cNvPr id="86028" name="AutoShape 12"/>
          <p:cNvSpPr>
            <a:spLocks noChangeArrowheads="1"/>
          </p:cNvSpPr>
          <p:nvPr/>
        </p:nvSpPr>
        <p:spPr bwMode="auto">
          <a:xfrm>
            <a:off x="457200" y="4724400"/>
            <a:ext cx="2386013" cy="685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Bolza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问题</a:t>
            </a:r>
          </a:p>
        </p:txBody>
      </p:sp>
      <p:sp>
        <p:nvSpPr>
          <p:cNvPr id="86029" name="AutoShape 13"/>
          <p:cNvSpPr>
            <a:spLocks noChangeArrowheads="1"/>
          </p:cNvSpPr>
          <p:nvPr/>
        </p:nvSpPr>
        <p:spPr bwMode="auto">
          <a:xfrm>
            <a:off x="3348038" y="4724400"/>
            <a:ext cx="2303462" cy="685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Mayer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问题</a:t>
            </a:r>
          </a:p>
        </p:txBody>
      </p:sp>
      <p:sp>
        <p:nvSpPr>
          <p:cNvPr id="86030" name="AutoShape 14"/>
          <p:cNvSpPr>
            <a:spLocks noChangeArrowheads="1"/>
          </p:cNvSpPr>
          <p:nvPr/>
        </p:nvSpPr>
        <p:spPr bwMode="auto">
          <a:xfrm>
            <a:off x="6156325" y="4724400"/>
            <a:ext cx="2770188" cy="685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Lagrange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问题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960563" y="5410200"/>
            <a:ext cx="5811837" cy="1181100"/>
            <a:chOff x="1080" y="3408"/>
            <a:chExt cx="3552" cy="744"/>
          </a:xfrm>
        </p:grpSpPr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1224" y="3696"/>
              <a:ext cx="3075" cy="45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古典变分法的三个基本问题</a:t>
              </a:r>
            </a:p>
          </p:txBody>
        </p:sp>
        <p:cxnSp>
          <p:nvCxnSpPr>
            <p:cNvPr id="18448" name="AutoShape 16"/>
            <p:cNvCxnSpPr>
              <a:cxnSpLocks noChangeShapeType="1"/>
              <a:stCxn id="86028" idx="2"/>
              <a:endCxn id="86031" idx="0"/>
            </p:cNvCxnSpPr>
            <p:nvPr/>
          </p:nvCxnSpPr>
          <p:spPr bwMode="auto">
            <a:xfrm>
              <a:off x="1080" y="3408"/>
              <a:ext cx="168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49" name="AutoShape 17"/>
            <p:cNvCxnSpPr>
              <a:cxnSpLocks noChangeShapeType="1"/>
              <a:stCxn id="86029" idx="2"/>
              <a:endCxn id="86031" idx="0"/>
            </p:cNvCxnSpPr>
            <p:nvPr/>
          </p:nvCxnSpPr>
          <p:spPr bwMode="auto">
            <a:xfrm>
              <a:off x="2760" y="3408"/>
              <a:ext cx="0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8450" name="AutoShape 18"/>
            <p:cNvCxnSpPr>
              <a:cxnSpLocks noChangeShapeType="1"/>
              <a:stCxn id="86030" idx="2"/>
              <a:endCxn id="86031" idx="0"/>
            </p:cNvCxnSpPr>
            <p:nvPr/>
          </p:nvCxnSpPr>
          <p:spPr bwMode="auto">
            <a:xfrm flipH="1">
              <a:off x="2760" y="3408"/>
              <a:ext cx="1872" cy="2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86036" name="Oval 20"/>
          <p:cNvSpPr>
            <a:spLocks noChangeArrowheads="1"/>
          </p:cNvSpPr>
          <p:nvPr/>
        </p:nvSpPr>
        <p:spPr bwMode="auto">
          <a:xfrm>
            <a:off x="2217738" y="2209800"/>
            <a:ext cx="19812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4403725" y="2209800"/>
            <a:ext cx="3360738" cy="10382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9" name="AutoShape 23"/>
          <p:cNvSpPr>
            <a:spLocks noChangeArrowheads="1"/>
          </p:cNvSpPr>
          <p:nvPr/>
        </p:nvSpPr>
        <p:spPr bwMode="auto">
          <a:xfrm>
            <a:off x="3833813" y="1524000"/>
            <a:ext cx="1752600" cy="457200"/>
          </a:xfrm>
          <a:prstGeom prst="wedgeRoundRectCallout">
            <a:avLst>
              <a:gd name="adj1" fmla="val -53625"/>
              <a:gd name="adj2" fmla="val 11875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稳态误差</a:t>
            </a:r>
          </a:p>
        </p:txBody>
      </p:sp>
      <p:sp>
        <p:nvSpPr>
          <p:cNvPr id="86040" name="AutoShape 24"/>
          <p:cNvSpPr>
            <a:spLocks noChangeArrowheads="1"/>
          </p:cNvSpPr>
          <p:nvPr/>
        </p:nvSpPr>
        <p:spPr bwMode="auto">
          <a:xfrm>
            <a:off x="7212013" y="1079500"/>
            <a:ext cx="1714500" cy="981075"/>
          </a:xfrm>
          <a:prstGeom prst="wedgeRoundRectCallout">
            <a:avLst>
              <a:gd name="adj1" fmla="val -63981"/>
              <a:gd name="adj2" fmla="val 71199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暂态误差能量消耗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26" grpId="0"/>
      <p:bldP spid="86028" grpId="0" animBg="1" autoUpdateAnimBg="0"/>
      <p:bldP spid="86029" grpId="0" animBg="1" autoUpdateAnimBg="0"/>
      <p:bldP spid="86030" grpId="0" animBg="1" autoUpdateAnimBg="0"/>
      <p:bldP spid="86036" grpId="0" animBg="1"/>
      <p:bldP spid="86037" grpId="0" animBg="1"/>
      <p:bldP spid="86039" grpId="0" animBg="1" autoUpdateAnimBg="0"/>
      <p:bldP spid="8604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4176EA-E655-482F-8F49-9705A04643A8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19460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8775700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连续系统最优控制问题</a:t>
            </a: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1331913" y="3314700"/>
            <a:ext cx="1601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5205413" y="3306763"/>
            <a:ext cx="2033587" cy="7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7696200" y="3305175"/>
            <a:ext cx="106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933700" y="4437063"/>
            <a:ext cx="4954588" cy="1811337"/>
            <a:chOff x="1848" y="2808"/>
            <a:chExt cx="2856" cy="1128"/>
          </a:xfrm>
        </p:grpSpPr>
        <p:sp>
          <p:nvSpPr>
            <p:cNvPr id="87053" name="AutoShape 13"/>
            <p:cNvSpPr>
              <a:spLocks noChangeArrowheads="1"/>
            </p:cNvSpPr>
            <p:nvPr/>
          </p:nvSpPr>
          <p:spPr bwMode="auto">
            <a:xfrm>
              <a:off x="1848" y="3408"/>
              <a:ext cx="1680" cy="52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终端控制器问题</a:t>
              </a:r>
            </a:p>
          </p:txBody>
        </p:sp>
        <p:sp>
          <p:nvSpPr>
            <p:cNvPr id="19472" name="Line 17"/>
            <p:cNvSpPr>
              <a:spLocks noChangeShapeType="1"/>
            </p:cNvSpPr>
            <p:nvPr/>
          </p:nvSpPr>
          <p:spPr bwMode="auto">
            <a:xfrm flipH="1">
              <a:off x="3024" y="2808"/>
              <a:ext cx="1680" cy="6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Text Box 19"/>
            <p:cNvSpPr txBox="1">
              <a:spLocks noChangeArrowheads="1"/>
            </p:cNvSpPr>
            <p:nvPr/>
          </p:nvSpPr>
          <p:spPr bwMode="auto">
            <a:xfrm>
              <a:off x="3024" y="2990"/>
              <a:ext cx="521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</a:rPr>
                <a:t>某值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402388" y="4437063"/>
            <a:ext cx="2360612" cy="1790700"/>
            <a:chOff x="3888" y="2808"/>
            <a:chExt cx="1296" cy="1128"/>
          </a:xfrm>
        </p:grpSpPr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3888" y="3408"/>
              <a:ext cx="1296" cy="528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调节器问题</a:t>
              </a:r>
            </a:p>
          </p:txBody>
        </p:sp>
        <p:sp>
          <p:nvSpPr>
            <p:cNvPr id="19469" name="Line 18"/>
            <p:cNvSpPr>
              <a:spLocks noChangeShapeType="1"/>
            </p:cNvSpPr>
            <p:nvPr/>
          </p:nvSpPr>
          <p:spPr bwMode="auto">
            <a:xfrm flipH="1">
              <a:off x="4560" y="2808"/>
              <a:ext cx="144" cy="60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Text Box 20"/>
            <p:cNvSpPr txBox="1">
              <a:spLocks noChangeArrowheads="1"/>
            </p:cNvSpPr>
            <p:nvPr/>
          </p:nvSpPr>
          <p:spPr bwMode="auto">
            <a:xfrm>
              <a:off x="4663" y="2990"/>
              <a:ext cx="233" cy="25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CC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87063" name="AutoShape 23"/>
          <p:cNvSpPr>
            <a:spLocks noChangeArrowheads="1"/>
          </p:cNvSpPr>
          <p:nvPr/>
        </p:nvSpPr>
        <p:spPr bwMode="auto">
          <a:xfrm>
            <a:off x="6851650" y="1196975"/>
            <a:ext cx="1230313" cy="809625"/>
          </a:xfrm>
          <a:prstGeom prst="wedgeRoundRectCallout">
            <a:avLst>
              <a:gd name="adj1" fmla="val 69741"/>
              <a:gd name="adj2" fmla="val 143921"/>
              <a:gd name="adj3" fmla="val 16667"/>
            </a:avLst>
          </a:prstGeom>
          <a:solidFill>
            <a:schemeClr val="folHlink">
              <a:alpha val="50195"/>
            </a:scheme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</a:rPr>
              <a:t>干扰不再作用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9" grpId="0" animBg="1"/>
      <p:bldP spid="87051" grpId="0" animBg="1"/>
      <p:bldP spid="87052" grpId="0" animBg="1"/>
      <p:bldP spid="870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87AD884-AFAD-48BA-A196-E7F12290EC36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与第一章的对应关系</a:t>
            </a:r>
          </a:p>
        </p:txBody>
      </p:sp>
      <p:graphicFrame>
        <p:nvGraphicFramePr>
          <p:cNvPr id="80911" name="Object 15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58850" y="1865313"/>
          <a:ext cx="64277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900" imgH="355600" progId="Equation.3">
                  <p:embed/>
                </p:oleObj>
              </mc:Choice>
              <mc:Fallback>
                <p:oleObj name="Equation" r:id="rId3" imgW="1993900" imgH="3556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865313"/>
                        <a:ext cx="6427788" cy="11461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958850" y="5295900"/>
          <a:ext cx="795178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5" imgW="4961050" imgH="548688" progId="">
                  <p:embed/>
                </p:oleObj>
              </mc:Choice>
              <mc:Fallback>
                <p:oleObj name="Photo Editor 照片" r:id="rId5" imgW="4961050" imgH="54868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5295900"/>
                        <a:ext cx="7951788" cy="879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AutoShape 18"/>
          <p:cNvSpPr>
            <a:spLocks noChangeArrowheads="1"/>
          </p:cNvSpPr>
          <p:nvPr/>
        </p:nvSpPr>
        <p:spPr bwMode="auto">
          <a:xfrm>
            <a:off x="125413" y="2438400"/>
            <a:ext cx="833437" cy="3736975"/>
          </a:xfrm>
          <a:prstGeom prst="curvedRightArrow">
            <a:avLst>
              <a:gd name="adj1" fmla="val 41911"/>
              <a:gd name="adj2" fmla="val 148568"/>
              <a:gd name="adj3" fmla="val 38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892800" y="3230563"/>
            <a:ext cx="2082800" cy="2065337"/>
            <a:chOff x="3712" y="2035"/>
            <a:chExt cx="1312" cy="1301"/>
          </a:xfrm>
        </p:grpSpPr>
        <p:graphicFrame>
          <p:nvGraphicFramePr>
            <p:cNvPr id="5125" name="Object 7"/>
            <p:cNvGraphicFramePr>
              <a:graphicFrameLocks noChangeAspect="1"/>
            </p:cNvGraphicFramePr>
            <p:nvPr/>
          </p:nvGraphicFramePr>
          <p:xfrm>
            <a:off x="4512" y="2760"/>
            <a:ext cx="51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06224" imgH="457002" progId="Equation.3">
                    <p:embed/>
                  </p:oleObj>
                </mc:Choice>
                <mc:Fallback>
                  <p:oleObj name="Equation" r:id="rId7" imgW="406224" imgH="457002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60"/>
                          <a:ext cx="51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Text Box 10"/>
            <p:cNvSpPr txBox="1">
              <a:spLocks noChangeArrowheads="1"/>
            </p:cNvSpPr>
            <p:nvPr/>
          </p:nvSpPr>
          <p:spPr bwMode="auto">
            <a:xfrm>
              <a:off x="3712" y="2035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y’</a:t>
              </a: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39" name="AutoShape 19"/>
            <p:cNvSpPr>
              <a:spLocks noChangeArrowheads="1"/>
            </p:cNvSpPr>
            <p:nvPr/>
          </p:nvSpPr>
          <p:spPr bwMode="auto">
            <a:xfrm rot="5400000">
              <a:off x="4292" y="2127"/>
              <a:ext cx="537" cy="6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9 w 21600"/>
                <a:gd name="T13" fmla="*/ 3802 h 21600"/>
                <a:gd name="T14" fmla="*/ 19307 w 21600"/>
                <a:gd name="T15" fmla="*/ 83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486" y="0"/>
                  </a:lnTo>
                  <a:lnTo>
                    <a:pt x="15486" y="3801"/>
                  </a:lnTo>
                  <a:lnTo>
                    <a:pt x="12427" y="3801"/>
                  </a:lnTo>
                  <a:cubicBezTo>
                    <a:pt x="5564" y="3801"/>
                    <a:pt x="0" y="7543"/>
                    <a:pt x="0" y="12158"/>
                  </a:cubicBezTo>
                  <a:lnTo>
                    <a:pt x="0" y="21600"/>
                  </a:lnTo>
                  <a:lnTo>
                    <a:pt x="4657" y="21600"/>
                  </a:lnTo>
                  <a:lnTo>
                    <a:pt x="4657" y="12158"/>
                  </a:lnTo>
                  <a:cubicBezTo>
                    <a:pt x="4657" y="10059"/>
                    <a:pt x="8136" y="8357"/>
                    <a:pt x="12427" y="8357"/>
                  </a:cubicBezTo>
                  <a:lnTo>
                    <a:pt x="15486" y="8357"/>
                  </a:lnTo>
                  <a:lnTo>
                    <a:pt x="1548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706938" y="4343400"/>
          <a:ext cx="8477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224" imgH="457002" progId="Equation.3">
                  <p:embed/>
                </p:oleObj>
              </mc:Choice>
              <mc:Fallback>
                <p:oleObj name="Equation" r:id="rId9" imgW="406224" imgH="45700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343400"/>
                        <a:ext cx="8477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3505200" y="3230563"/>
            <a:ext cx="1932781" cy="1081881"/>
            <a:chOff x="3505200" y="3230563"/>
            <a:chExt cx="1932781" cy="1081881"/>
          </a:xfrm>
        </p:grpSpPr>
        <p:sp>
          <p:nvSpPr>
            <p:cNvPr id="5136" name="Text Box 8"/>
            <p:cNvSpPr txBox="1">
              <a:spLocks noChangeArrowheads="1"/>
            </p:cNvSpPr>
            <p:nvPr/>
          </p:nvSpPr>
          <p:spPr bwMode="auto">
            <a:xfrm>
              <a:off x="3505200" y="3230563"/>
              <a:ext cx="9144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y</a:t>
              </a: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37" name="AutoShape 20"/>
            <p:cNvSpPr>
              <a:spLocks noChangeArrowheads="1"/>
            </p:cNvSpPr>
            <p:nvPr/>
          </p:nvSpPr>
          <p:spPr bwMode="auto">
            <a:xfrm rot="5400000">
              <a:off x="4387850" y="3262313"/>
              <a:ext cx="852487" cy="12477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9 w 21600"/>
                <a:gd name="T13" fmla="*/ 3792 h 21600"/>
                <a:gd name="T14" fmla="*/ 19307 w 21600"/>
                <a:gd name="T15" fmla="*/ 835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486" y="0"/>
                  </a:lnTo>
                  <a:lnTo>
                    <a:pt x="15486" y="3801"/>
                  </a:lnTo>
                  <a:lnTo>
                    <a:pt x="12427" y="3801"/>
                  </a:lnTo>
                  <a:cubicBezTo>
                    <a:pt x="5564" y="3801"/>
                    <a:pt x="0" y="7543"/>
                    <a:pt x="0" y="12158"/>
                  </a:cubicBezTo>
                  <a:lnTo>
                    <a:pt x="0" y="21600"/>
                  </a:lnTo>
                  <a:lnTo>
                    <a:pt x="4657" y="21600"/>
                  </a:lnTo>
                  <a:lnTo>
                    <a:pt x="4657" y="12158"/>
                  </a:lnTo>
                  <a:cubicBezTo>
                    <a:pt x="4657" y="10059"/>
                    <a:pt x="8136" y="8357"/>
                    <a:pt x="12427" y="8357"/>
                  </a:cubicBezTo>
                  <a:lnTo>
                    <a:pt x="15486" y="8357"/>
                  </a:lnTo>
                  <a:lnTo>
                    <a:pt x="1548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58850" y="3230563"/>
            <a:ext cx="2976563" cy="1860550"/>
            <a:chOff x="604" y="2035"/>
            <a:chExt cx="1875" cy="1172"/>
          </a:xfrm>
        </p:grpSpPr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604" y="2035"/>
              <a:ext cx="10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0</a:t>
              </a:r>
              <a:r>
                <a:rPr kumimoji="1" lang="en-US" altLang="zh-CN" sz="2800">
                  <a:latin typeface="Times New Roman" pitchFamily="18" charset="0"/>
                </a:rPr>
                <a:t>,</a:t>
              </a:r>
              <a:r>
                <a:rPr kumimoji="1" lang="en-US" altLang="zh-CN" sz="2800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>
              <a:off x="1598" y="2880"/>
              <a:ext cx="8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t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t</a:t>
              </a:r>
              <a:r>
                <a:rPr kumimoji="1" lang="en-US" altLang="zh-CN" sz="2800" baseline="-25000">
                  <a:latin typeface="Times New Roman" pitchFamily="18" charset="0"/>
                </a:rPr>
                <a:t>0</a:t>
              </a:r>
              <a:r>
                <a:rPr kumimoji="1" lang="en-US" altLang="zh-CN" sz="2800">
                  <a:latin typeface="Times New Roman" pitchFamily="18" charset="0"/>
                </a:rPr>
                <a:t>,</a:t>
              </a:r>
              <a:r>
                <a:rPr kumimoji="1" lang="en-US" altLang="zh-CN" sz="2800" baseline="-25000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latin typeface="Times New Roman" pitchFamily="18" charset="0"/>
                </a:rPr>
                <a:t>t</a:t>
              </a:r>
              <a:r>
                <a:rPr kumimoji="1" lang="en-US" altLang="zh-CN" sz="2800" i="1" baseline="-25000">
                  <a:latin typeface="Times New Roman" pitchFamily="18" charset="0"/>
                </a:rPr>
                <a:t>f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5" name="AutoShape 21"/>
            <p:cNvSpPr>
              <a:spLocks noChangeArrowheads="1"/>
            </p:cNvSpPr>
            <p:nvPr/>
          </p:nvSpPr>
          <p:spPr bwMode="auto">
            <a:xfrm rot="5400000">
              <a:off x="1420" y="2219"/>
              <a:ext cx="681" cy="6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1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3 w 21600"/>
                <a:gd name="T13" fmla="*/ 3802 h 21600"/>
                <a:gd name="T14" fmla="*/ 19316 w 21600"/>
                <a:gd name="T15" fmla="*/ 834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486" y="0"/>
                  </a:lnTo>
                  <a:lnTo>
                    <a:pt x="15486" y="3801"/>
                  </a:lnTo>
                  <a:lnTo>
                    <a:pt x="12427" y="3801"/>
                  </a:lnTo>
                  <a:cubicBezTo>
                    <a:pt x="5564" y="3801"/>
                    <a:pt x="0" y="7543"/>
                    <a:pt x="0" y="12158"/>
                  </a:cubicBezTo>
                  <a:lnTo>
                    <a:pt x="0" y="21600"/>
                  </a:lnTo>
                  <a:lnTo>
                    <a:pt x="4657" y="21600"/>
                  </a:lnTo>
                  <a:lnTo>
                    <a:pt x="4657" y="12158"/>
                  </a:lnTo>
                  <a:cubicBezTo>
                    <a:pt x="4657" y="10059"/>
                    <a:pt x="8136" y="8357"/>
                    <a:pt x="12427" y="8357"/>
                  </a:cubicBezTo>
                  <a:lnTo>
                    <a:pt x="15486" y="8357"/>
                  </a:lnTo>
                  <a:lnTo>
                    <a:pt x="15486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 bwMode="auto">
          <a:xfrm>
            <a:off x="5496328" y="498237"/>
            <a:ext cx="3143696" cy="9194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由此关系可以推演出本章的全部结论！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4" grpId="0" animBg="1"/>
      <p:bldP spid="3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01b</Template>
  <TotalTime>1386</TotalTime>
  <Words>787</Words>
  <Application>Microsoft Office PowerPoint</Application>
  <PresentationFormat>全屏显示(4:3)</PresentationFormat>
  <Paragraphs>251</Paragraphs>
  <Slides>41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华文琥珀</vt:lpstr>
      <vt:lpstr>华文楷体</vt:lpstr>
      <vt:lpstr>华文新魏</vt:lpstr>
      <vt:lpstr>幼圆</vt:lpstr>
      <vt:lpstr>Arial</vt:lpstr>
      <vt:lpstr>Arial Narrow</vt:lpstr>
      <vt:lpstr>Blackadder ITC</vt:lpstr>
      <vt:lpstr>Cooper Black</vt:lpstr>
      <vt:lpstr>Times New Roman</vt:lpstr>
      <vt:lpstr>Wingdings</vt:lpstr>
      <vt:lpstr>Network</vt:lpstr>
      <vt:lpstr>Photo Editor 照片</vt:lpstr>
      <vt:lpstr>Visio</vt:lpstr>
      <vt:lpstr>Equation</vt:lpstr>
      <vt:lpstr>最优控制2023</vt:lpstr>
      <vt:lpstr>提纲</vt:lpstr>
      <vt:lpstr>PowerPoint 演示文稿</vt:lpstr>
      <vt:lpstr>变分法原理回顾</vt:lpstr>
      <vt:lpstr>泛函极值存在的必要条件</vt:lpstr>
      <vt:lpstr>提纲</vt:lpstr>
      <vt:lpstr>连续系统最优控制问题</vt:lpstr>
      <vt:lpstr>连续系统最优控制问题</vt:lpstr>
      <vt:lpstr>与第一章的对应关系</vt:lpstr>
      <vt:lpstr>提纲</vt:lpstr>
      <vt:lpstr>时间端点固定</vt:lpstr>
      <vt:lpstr> 求解（1）</vt:lpstr>
      <vt:lpstr>求解（2）</vt:lpstr>
      <vt:lpstr>泛函极值存在的必要条件</vt:lpstr>
      <vt:lpstr>横截条件的运用</vt:lpstr>
      <vt:lpstr>Hamilton函数的性质</vt:lpstr>
      <vt:lpstr>举例</vt:lpstr>
      <vt:lpstr>提纲</vt:lpstr>
      <vt:lpstr>有终端函数约束</vt:lpstr>
      <vt:lpstr>化为无约束优化问题</vt:lpstr>
      <vt:lpstr>泛函极值存在的必要条件</vt:lpstr>
      <vt:lpstr>举例</vt:lpstr>
      <vt:lpstr>提纲</vt:lpstr>
      <vt:lpstr>终时不指定</vt:lpstr>
      <vt:lpstr>泛函极值存在的必要条件</vt:lpstr>
      <vt:lpstr>举例</vt:lpstr>
      <vt:lpstr>其它几种约束条件的情况</vt:lpstr>
      <vt:lpstr>PowerPoint 演示文稿</vt:lpstr>
      <vt:lpstr>PowerPoint 演示文稿</vt:lpstr>
      <vt:lpstr>PowerPoint 演示文稿</vt:lpstr>
      <vt:lpstr>PowerPoint 演示文稿</vt:lpstr>
      <vt:lpstr>提纲</vt:lpstr>
      <vt:lpstr>小结</vt:lpstr>
      <vt:lpstr>泛函极值存在的必要条件</vt:lpstr>
      <vt:lpstr>说明（1）</vt:lpstr>
      <vt:lpstr>说明（2）</vt:lpstr>
      <vt:lpstr>说明（3）</vt:lpstr>
      <vt:lpstr>PowerPoint 演示文稿</vt:lpstr>
      <vt:lpstr>吴受章《应用最优控制》</vt:lpstr>
      <vt:lpstr>解学书《最优控制理论与应用》</vt:lpstr>
      <vt:lpstr>作业</vt:lpstr>
    </vt:vector>
  </TitlesOfParts>
  <Company>sei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最优控制2002</dc:title>
  <dc:creator>Feng Gao</dc:creator>
  <cp:lastModifiedBy>王 武义</cp:lastModifiedBy>
  <cp:revision>75</cp:revision>
  <cp:lastPrinted>1601-01-01T00:00:00Z</cp:lastPrinted>
  <dcterms:created xsi:type="dcterms:W3CDTF">2002-03-26T06:44:47Z</dcterms:created>
  <dcterms:modified xsi:type="dcterms:W3CDTF">2023-03-03T00:52:47Z</dcterms:modified>
</cp:coreProperties>
</file>