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53"/>
  </p:notesMasterIdLst>
  <p:sldIdLst>
    <p:sldId id="335" r:id="rId2"/>
    <p:sldId id="257" r:id="rId3"/>
    <p:sldId id="327" r:id="rId4"/>
    <p:sldId id="268" r:id="rId5"/>
    <p:sldId id="269" r:id="rId6"/>
    <p:sldId id="264" r:id="rId7"/>
    <p:sldId id="320" r:id="rId8"/>
    <p:sldId id="286" r:id="rId9"/>
    <p:sldId id="287" r:id="rId10"/>
    <p:sldId id="336" r:id="rId11"/>
    <p:sldId id="290" r:id="rId12"/>
    <p:sldId id="291" r:id="rId13"/>
    <p:sldId id="289" r:id="rId14"/>
    <p:sldId id="321" r:id="rId15"/>
    <p:sldId id="294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99" r:id="rId30"/>
    <p:sldId id="298" r:id="rId31"/>
    <p:sldId id="300" r:id="rId32"/>
    <p:sldId id="301" r:id="rId33"/>
    <p:sldId id="303" r:id="rId34"/>
    <p:sldId id="304" r:id="rId35"/>
    <p:sldId id="305" r:id="rId36"/>
    <p:sldId id="306" r:id="rId37"/>
    <p:sldId id="322" r:id="rId38"/>
    <p:sldId id="307" r:id="rId39"/>
    <p:sldId id="325" r:id="rId40"/>
    <p:sldId id="308" r:id="rId41"/>
    <p:sldId id="309" r:id="rId42"/>
    <p:sldId id="310" r:id="rId43"/>
    <p:sldId id="326" r:id="rId44"/>
    <p:sldId id="297" r:id="rId45"/>
    <p:sldId id="333" r:id="rId46"/>
    <p:sldId id="318" r:id="rId47"/>
    <p:sldId id="319" r:id="rId48"/>
    <p:sldId id="328" r:id="rId49"/>
    <p:sldId id="330" r:id="rId50"/>
    <p:sldId id="331" r:id="rId51"/>
    <p:sldId id="35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18" autoAdjust="0"/>
  </p:normalViewPr>
  <p:slideViewPr>
    <p:cSldViewPr>
      <p:cViewPr varScale="1">
        <p:scale>
          <a:sx n="63" d="100"/>
          <a:sy n="63" d="100"/>
        </p:scale>
        <p:origin x="1260" y="44"/>
      </p:cViewPr>
      <p:guideLst>
        <p:guide orient="horz" pos="32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1E8D099D-B8CF-40F1-9287-E020236EB5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5D5A6-FDFF-4F87-AB76-F8AC94326B03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13320-3A03-442E-854D-6D688DC0F74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BEF04-579B-4F0A-BC37-7B1E2F91D43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C7698-A637-4A0F-976E-9279DC736BB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E2BD-5D8E-4CB0-AC6A-71931C02137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8AECD-4AAD-460E-8641-4BA4B5BDB18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1FB74-5368-4770-A7DD-DF72D407643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177CD-2C9C-4C9B-B178-0D7C1A9819E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05959-4F0F-46F6-8E9B-320D560A233D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B99F9-4260-4F4A-81DF-7B739D68901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497AE-7477-431D-B6EB-08288676F46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10404-D66E-4176-9BA8-22F9A6B72B2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C8F2E-EF16-463D-A497-73338223699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7A452-8A4F-4685-99E7-291AA27C24F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B1944-BBD7-4EF3-ADCD-2188C1B4D91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6628A-DD1D-413F-A860-6AF7FFFBDD42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6CAFD-6395-4FE1-9A78-02C08F487E7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65FAB-010C-4F34-880A-A15CCA93F809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D1F7A-4168-446C-8533-15A97C43E06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94263-3AE7-4ACA-890D-91CE9223BA4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03584-277C-40E6-8054-0EFB81BECADF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0BDFE-08DF-428D-953C-0AD11B72E14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E959D-9F5C-43FE-9752-E1528BD8E9A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53DF6-4B5D-4A5C-9E97-5A7F0747C685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681F4-7E0F-4B5B-B7F5-4D63889F1C1D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F6AEE-20B3-4691-A627-A62150476F1B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2E478-9EFE-4093-88EA-2964736F855F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4F128-183C-4ACE-A3F4-8F1D5434449F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EC769-39CB-454D-8B09-04C79F8887A4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8EE26-91C2-4C30-A000-2FC8693B983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3B1E6-6172-46EA-9E43-BB7F9048C3D7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655CF-EC02-45E1-AF31-F91B3EE568A1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D209B-8AAD-45D6-B36B-42FF948E3C0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3B1A-7AAB-43EF-A7F1-BC277D30A0E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B4CDB-ACAC-4F3E-BEE8-69F6A1E756A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72A38-21EC-4739-85B0-83B15E5F151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E337B-645E-4C9F-B99C-149CAAAD8F3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zh-CN" altLang="en-US"/>
              <a:t>05-22</a:t>
            </a:r>
            <a:endParaRPr lang="en-US" altLang="zh-CN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972412-C101-4DD0-974F-8A5A7D8BC2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843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61" name="Object 41"/>
          <p:cNvGraphicFramePr>
            <a:graphicFrameLocks noChangeAspect="1"/>
          </p:cNvGraphicFramePr>
          <p:nvPr/>
        </p:nvGraphicFramePr>
        <p:xfrm>
          <a:off x="107950" y="115888"/>
          <a:ext cx="5030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7342857" imgH="714286" progId="">
                  <p:embed/>
                </p:oleObj>
              </mc:Choice>
              <mc:Fallback>
                <p:oleObj name="Photo Editor 照片" r:id="rId2" imgW="7342857" imgH="714286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480"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030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EB5381-37E2-4E65-8766-FEA1158D3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B56663-DD5F-48C7-8792-CBDBC6940B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329A38-1A81-4F0F-92DD-AA80FD3CBA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8615B8-6D9D-4649-A673-D0041A2A4E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71F522-F263-4EFE-8CAB-6C5637E38C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412E02-A776-4864-BF46-F03AA99418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98225F-64A1-4C84-B4AD-4351876B4B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13283-A21E-4B4B-9F20-E59C253782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65B8BB-7AA3-4E16-AC27-D55A3F4231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14727E-EC94-4746-A347-D409316FAD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EE33292-5823-418B-B715-5541CA5B4E1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83304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6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0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1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2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3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4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6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7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8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9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0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1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2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3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4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5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6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7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8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9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0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1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2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3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4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335" name="Group 39"/>
          <p:cNvGrpSpPr>
            <a:grpSpLocks/>
          </p:cNvGrpSpPr>
          <p:nvPr/>
        </p:nvGrpSpPr>
        <p:grpSpPr bwMode="auto">
          <a:xfrm>
            <a:off x="165100" y="6149975"/>
            <a:ext cx="666750" cy="693738"/>
            <a:chOff x="0" y="0"/>
            <a:chExt cx="804" cy="801"/>
          </a:xfrm>
        </p:grpSpPr>
        <p:pic>
          <p:nvPicPr>
            <p:cNvPr id="183336" name="Picture 40" descr="jdxh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804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337" name="Text Box 41"/>
            <p:cNvSpPr txBox="1">
              <a:spLocks noChangeArrowheads="1"/>
            </p:cNvSpPr>
            <p:nvPr userDrawn="1"/>
          </p:nvSpPr>
          <p:spPr bwMode="auto">
            <a:xfrm>
              <a:off x="80" y="449"/>
              <a:ext cx="59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i="1">
                  <a:solidFill>
                    <a:srgbClr val="080462"/>
                  </a:solidFill>
                  <a:latin typeface="Cooper Black" pitchFamily="18" charset="0"/>
                  <a:ea typeface="Batang" pitchFamily="18" charset="-127"/>
                </a:rPr>
                <a:t>SEI</a:t>
              </a:r>
            </a:p>
          </p:txBody>
        </p:sp>
      </p:grpSp>
      <p:sp>
        <p:nvSpPr>
          <p:cNvPr id="183338" name="Line 42"/>
          <p:cNvSpPr>
            <a:spLocks noChangeShapeType="1"/>
          </p:cNvSpPr>
          <p:nvPr/>
        </p:nvSpPr>
        <p:spPr bwMode="auto">
          <a:xfrm>
            <a:off x="701675" y="6165850"/>
            <a:ext cx="7974013" cy="1905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幼圆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43608" y="188640"/>
            <a:ext cx="5097481" cy="2133600"/>
          </a:xfrm>
        </p:spPr>
        <p:txBody>
          <a:bodyPr/>
          <a:lstStyle/>
          <a:p>
            <a:r>
              <a:rPr lang="zh-CN" altLang="en-US" dirty="0"/>
              <a:t>最优控制20</a:t>
            </a:r>
            <a:r>
              <a:rPr lang="en-US" altLang="zh-CN" dirty="0"/>
              <a:t>23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线性连续系统</a:t>
            </a:r>
            <a:endParaRPr lang="en-US" altLang="zh-CN" sz="4800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48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最优控制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254CD-C07E-47CF-8391-CB6D7AC4CE6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0842" name="AutoShape 10"/>
          <p:cNvSpPr>
            <a:spLocks noChangeArrowheads="1"/>
          </p:cNvSpPr>
          <p:nvPr/>
        </p:nvSpPr>
        <p:spPr bwMode="auto">
          <a:xfrm>
            <a:off x="685800" y="2971800"/>
            <a:ext cx="8077200" cy="3657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稳态误差：</a:t>
            </a:r>
          </a:p>
          <a:p>
            <a:pPr>
              <a:buFontTx/>
              <a:buChar char="•"/>
            </a:pP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S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800">
                <a:latin typeface="Times New Roman" pitchFamily="18" charset="0"/>
              </a:rPr>
              <a:t>，</a:t>
            </a:r>
            <a:r>
              <a:rPr kumimoji="1" lang="zh-CN" altLang="en-US" sz="2800">
                <a:latin typeface="Times New Roman" pitchFamily="18" charset="0"/>
              </a:rPr>
              <a:t>表示稳态离零状态的距离</a:t>
            </a:r>
            <a:endParaRPr kumimoji="1" lang="zh-CN" altLang="en-US" sz="2800" i="1">
              <a:latin typeface="Times New Roman" pitchFamily="18" charset="0"/>
            </a:endParaRPr>
          </a:p>
          <a:p>
            <a:endParaRPr kumimoji="1" lang="zh-CN" altLang="en-US" sz="320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kumimoji="1" lang="en-US" altLang="zh-CN" sz="2800" i="1">
                <a:latin typeface="Times New Roman" pitchFamily="18" charset="0"/>
              </a:rPr>
              <a:t> S</a:t>
            </a:r>
            <a:r>
              <a:rPr kumimoji="1" lang="zh-CN" altLang="en-US" sz="2800">
                <a:latin typeface="Times New Roman" pitchFamily="18" charset="0"/>
              </a:rPr>
              <a:t>体现对各个分量的重视程度</a:t>
            </a:r>
          </a:p>
          <a:p>
            <a:r>
              <a:rPr kumimoji="1" lang="zh-CN" altLang="en-US" sz="3200">
                <a:latin typeface="Times New Roman" pitchFamily="18" charset="0"/>
              </a:rPr>
              <a:t> </a:t>
            </a:r>
          </a:p>
          <a:p>
            <a:endParaRPr kumimoji="1" lang="zh-CN" altLang="en-US" sz="3200">
              <a:latin typeface="Times New Roman" pitchFamily="18" charset="0"/>
            </a:endParaRPr>
          </a:p>
          <a:p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目标函数的物理意义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685800" y="1600200"/>
          <a:ext cx="76962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5334462" imgH="891806" progId="">
                  <p:embed/>
                </p:oleObj>
              </mc:Choice>
              <mc:Fallback>
                <p:oleObj name="Photo Editor 照片" r:id="rId3" imgW="5334462" imgH="891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6962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2057400" y="1447800"/>
            <a:ext cx="2590800" cy="1287463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362200" y="4038600"/>
          <a:ext cx="4259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68500" imgH="254000" progId="Equation.3">
                  <p:embed/>
                </p:oleObj>
              </mc:Choice>
              <mc:Fallback>
                <p:oleObj r:id="rId5" imgW="1968500" imgH="254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42592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914400" y="5105400"/>
          <a:ext cx="75438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49280" imgH="939600" progId="Equation.3">
                  <p:embed/>
                </p:oleObj>
              </mc:Choice>
              <mc:Fallback>
                <p:oleObj name="Equation" r:id="rId7" imgW="314928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5438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/>
          <p:cNvSpPr/>
          <p:nvPr/>
        </p:nvSpPr>
        <p:spPr bwMode="auto">
          <a:xfrm>
            <a:off x="6357950" y="142852"/>
            <a:ext cx="1928826" cy="1264980"/>
          </a:xfrm>
          <a:prstGeom prst="cloudCallout">
            <a:avLst>
              <a:gd name="adj1" fmla="val -58020"/>
              <a:gd name="adj2" fmla="val 546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Why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二次型</a:t>
            </a:r>
            <a:r>
              <a:rPr lang="en-US" altLang="zh-CN" sz="2400" b="1" dirty="0">
                <a:solidFill>
                  <a:srgbClr val="0000CC"/>
                </a:solidFill>
                <a:latin typeface="方正舒体" pitchFamily="2" charset="-122"/>
                <a:ea typeface="方正舒体" pitchFamily="2" charset="-122"/>
              </a:rPr>
              <a:t>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2" grpId="0" animBg="1" autoUpdateAnimBg="0"/>
      <p:bldP spid="12083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4BA5F-AE97-45E8-8079-191863D71E4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882" name="AutoShape 2"/>
          <p:cNvSpPr>
            <a:spLocks noChangeArrowheads="1"/>
          </p:cNvSpPr>
          <p:nvPr/>
        </p:nvSpPr>
        <p:spPr bwMode="auto">
          <a:xfrm>
            <a:off x="533400" y="3124200"/>
            <a:ext cx="7999413" cy="35448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>
                <a:latin typeface="Times New Roman" pitchFamily="18" charset="0"/>
              </a:rPr>
              <a:t>暂态误差的总度量：</a:t>
            </a:r>
          </a:p>
          <a:p>
            <a:endParaRPr kumimoji="1" lang="zh-CN" altLang="en-US" sz="1400">
              <a:latin typeface="Times New Roman" pitchFamily="18" charset="0"/>
            </a:endParaRPr>
          </a:p>
          <a:p>
            <a:endParaRPr kumimoji="1" lang="zh-CN" altLang="en-US" sz="2800">
              <a:latin typeface="Times New Roman" pitchFamily="18" charset="0"/>
            </a:endParaRPr>
          </a:p>
          <a:p>
            <a:endParaRPr kumimoji="1" lang="zh-CN" altLang="en-US" sz="2800">
              <a:latin typeface="Times New Roman" pitchFamily="18" charset="0"/>
            </a:endParaRPr>
          </a:p>
          <a:p>
            <a:endParaRPr kumimoji="1" lang="zh-CN" altLang="en-US" sz="2800">
              <a:latin typeface="Times New Roman" pitchFamily="18" charset="0"/>
            </a:endParaRPr>
          </a:p>
          <a:p>
            <a:endParaRPr kumimoji="1" lang="zh-CN" altLang="en-US" sz="2800">
              <a:latin typeface="Times New Roman" pitchFamily="18" charset="0"/>
            </a:endParaRPr>
          </a:p>
          <a:p>
            <a:r>
              <a:rPr kumimoji="1" lang="zh-CN" altLang="en-US" sz="2800">
                <a:latin typeface="Times New Roman" pitchFamily="18" charset="0"/>
              </a:rPr>
              <a:t> </a:t>
            </a:r>
          </a:p>
          <a:p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目标函数的物理意义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685800" y="1752600"/>
          <a:ext cx="76962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5334462" imgH="891806" progId="">
                  <p:embed/>
                </p:oleObj>
              </mc:Choice>
              <mc:Fallback>
                <p:oleObj name="Photo Editor 照片" r:id="rId3" imgW="5334462" imgH="8918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962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4945063" y="1524000"/>
            <a:ext cx="3436937" cy="1287463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838200" y="3733800"/>
            <a:ext cx="7837488" cy="1911350"/>
            <a:chOff x="528" y="2592"/>
            <a:chExt cx="4752" cy="1204"/>
          </a:xfrm>
        </p:grpSpPr>
        <p:graphicFrame>
          <p:nvGraphicFramePr>
            <p:cNvPr id="122890" name="Object 10"/>
            <p:cNvGraphicFramePr>
              <a:graphicFrameLocks noChangeAspect="1"/>
            </p:cNvGraphicFramePr>
            <p:nvPr/>
          </p:nvGraphicFramePr>
          <p:xfrm>
            <a:off x="1296" y="2928"/>
            <a:ext cx="304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387600" imgH="330200" progId="Equation.3">
                    <p:embed/>
                  </p:oleObj>
                </mc:Choice>
                <mc:Fallback>
                  <p:oleObj r:id="rId5" imgW="2387600" imgH="330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928"/>
                          <a:ext cx="3048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3" name="Object 13"/>
            <p:cNvGraphicFramePr>
              <a:graphicFrameLocks noChangeAspect="1"/>
            </p:cNvGraphicFramePr>
            <p:nvPr/>
          </p:nvGraphicFramePr>
          <p:xfrm>
            <a:off x="960" y="3504"/>
            <a:ext cx="6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571252" imgH="215806" progId="Equation.3">
                    <p:embed/>
                  </p:oleObj>
                </mc:Choice>
                <mc:Fallback>
                  <p:oleObj r:id="rId7" imgW="571252" imgH="215806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504"/>
                          <a:ext cx="6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2" name="Object 12"/>
            <p:cNvGraphicFramePr>
              <a:graphicFrameLocks noChangeAspect="1"/>
            </p:cNvGraphicFramePr>
            <p:nvPr/>
          </p:nvGraphicFramePr>
          <p:xfrm>
            <a:off x="3312" y="3408"/>
            <a:ext cx="112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901309" imgH="330057" progId="Equation.3">
                    <p:embed/>
                  </p:oleObj>
                </mc:Choice>
                <mc:Fallback>
                  <p:oleObj r:id="rId9" imgW="901309" imgH="330057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08"/>
                          <a:ext cx="112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528" y="2592"/>
              <a:ext cx="4752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2800">
                  <a:latin typeface="Times New Roman" pitchFamily="18" charset="0"/>
                </a:rPr>
                <a:t>经典控制中，控制器综合的积分平方误差准则。</a:t>
              </a:r>
            </a:p>
            <a:p>
              <a:pPr>
                <a:spcBef>
                  <a:spcPct val="50000"/>
                </a:spcBef>
              </a:pPr>
              <a:endParaRPr kumimoji="1" lang="zh-CN" altLang="en-US" sz="320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</a:rPr>
                <a:t>  当             ，期望输出为0， </a:t>
              </a:r>
            </a:p>
          </p:txBody>
        </p:sp>
      </p:grpSp>
      <p:sp>
        <p:nvSpPr>
          <p:cNvPr id="1228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62000" y="5638800"/>
            <a:ext cx="7772400" cy="1066800"/>
          </a:xfrm>
          <a:noFill/>
          <a:ln/>
        </p:spPr>
        <p:txBody>
          <a:bodyPr/>
          <a:lstStyle/>
          <a:p>
            <a:r>
              <a:rPr lang="en-US" altLang="zh-CN" sz="2600"/>
              <a:t>LQR</a:t>
            </a:r>
            <a:r>
              <a:rPr lang="zh-CN" altLang="en-US" sz="2600"/>
              <a:t>提出了基于状态的暂态误差度量，能更好地反映对象的本质。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nimBg="1" autoUpdateAnimBg="0"/>
      <p:bldP spid="122885" grpId="0" animBg="1"/>
      <p:bldP spid="1228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A974A-9C20-4032-A1F4-DF9AFB7008F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3906" name="AutoShape 2"/>
          <p:cNvSpPr>
            <a:spLocks noChangeArrowheads="1"/>
          </p:cNvSpPr>
          <p:nvPr/>
        </p:nvSpPr>
        <p:spPr bwMode="auto">
          <a:xfrm>
            <a:off x="685800" y="3446464"/>
            <a:ext cx="8077200" cy="269718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 dirty="0">
                <a:latin typeface="Times New Roman" pitchFamily="18" charset="0"/>
              </a:rPr>
              <a:t>暂态过程中消耗的控制能量总和。</a:t>
            </a:r>
          </a:p>
          <a:p>
            <a:endParaRPr kumimoji="1" lang="zh-CN" altLang="en-US" sz="2800" dirty="0">
              <a:latin typeface="Times New Roman" pitchFamily="18" charset="0"/>
            </a:endParaRPr>
          </a:p>
          <a:p>
            <a:r>
              <a:rPr kumimoji="1" lang="zh-CN" altLang="en-US" sz="2800" dirty="0">
                <a:latin typeface="Times New Roman" pitchFamily="18" charset="0"/>
              </a:rPr>
              <a:t>没有这一项时，由于</a:t>
            </a:r>
            <a:r>
              <a:rPr kumimoji="1" lang="en-US" altLang="zh-CN" sz="2800" i="1" dirty="0">
                <a:latin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</a:rPr>
              <a:t>是任意取值的，通常得到</a:t>
            </a:r>
          </a:p>
          <a:p>
            <a:r>
              <a:rPr kumimoji="1" lang="zh-CN" altLang="en-US" sz="2800" dirty="0">
                <a:latin typeface="Times New Roman" pitchFamily="18" charset="0"/>
              </a:rPr>
              <a:t>的是非常大的控制作用，甚至是无限大脉冲。</a:t>
            </a:r>
          </a:p>
          <a:p>
            <a:r>
              <a:rPr kumimoji="1" lang="zh-CN" altLang="en-US" sz="2800" dirty="0">
                <a:latin typeface="Times New Roman" pitchFamily="18" charset="0"/>
              </a:rPr>
              <a:t>所以要对</a:t>
            </a:r>
            <a:r>
              <a:rPr kumimoji="1" lang="en-US" altLang="zh-CN" sz="2800" i="1" dirty="0">
                <a:latin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</a:rPr>
              <a:t>的大小加以限制。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目标函数的物理意义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685800" y="1752600"/>
          <a:ext cx="76962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5334462" imgH="891806" progId="">
                  <p:embed/>
                </p:oleObj>
              </mc:Choice>
              <mc:Fallback>
                <p:oleObj name="Photo Editor 照片" r:id="rId3" imgW="5334462" imgH="8918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962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4953000" y="2286000"/>
            <a:ext cx="2590800" cy="10668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 autoUpdateAnimBg="0"/>
      <p:bldP spid="1239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0017A-52B9-4B06-8753-8CEE051E344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LQR</a:t>
            </a:r>
            <a:r>
              <a:rPr lang="zh-CN" altLang="en-US"/>
              <a:t>问题重视的原因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457200" y="1676400"/>
          <a:ext cx="8229600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6447079" imgH="2354784" progId="">
                  <p:embed/>
                </p:oleObj>
              </mc:Choice>
              <mc:Fallback>
                <p:oleObj name="Photo Editor 照片" r:id="rId3" imgW="6447079" imgH="235478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229600" cy="300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295400" y="4724400"/>
            <a:ext cx="6248400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存在的问题：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A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),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),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完全已知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不考虑扰动，开环与闭环无差别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B3486-9E27-4785-A364-A1318CD0F8E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连续系统最优控制回顾</a:t>
            </a:r>
          </a:p>
          <a:p>
            <a:r>
              <a:rPr lang="zh-CN" altLang="en-US"/>
              <a:t>线性连续系统最优控制问题</a:t>
            </a:r>
          </a:p>
          <a:p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有限时间（状态）调节器</a:t>
            </a:r>
          </a:p>
          <a:p>
            <a:r>
              <a:rPr lang="zh-CN" altLang="en-US"/>
              <a:t>无限时间输出调节器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39B127-272B-43DD-B132-6433AC486BA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有限时间（状态）调节器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98525"/>
          </a:xfrm>
        </p:spPr>
        <p:txBody>
          <a:bodyPr/>
          <a:lstStyle/>
          <a:p>
            <a:r>
              <a:rPr lang="zh-CN" altLang="en-US"/>
              <a:t>终时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i="1" baseline="-25000">
                <a:latin typeface="Times New Roman" pitchFamily="18" charset="0"/>
              </a:rPr>
              <a:t>f </a:t>
            </a:r>
            <a:r>
              <a:rPr lang="zh-CN" altLang="en-US"/>
              <a:t>有限、固定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516688" y="1773238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p58-60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85800" y="26670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latin typeface="Arial Narrow" pitchFamily="34" charset="0"/>
              </a:rPr>
              <a:t>推导思路：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latin typeface="Arial Narrow" pitchFamily="34" charset="0"/>
              </a:rPr>
              <a:t>两点边值问题</a:t>
            </a:r>
            <a:r>
              <a:rPr kumimoji="1" lang="zh-CN" altLang="en-US" sz="2800" dirty="0">
                <a:latin typeface="Times New Roman" pitchFamily="18" charset="0"/>
              </a:rPr>
              <a:t>（3-</a:t>
            </a:r>
            <a:r>
              <a:rPr kumimoji="1" lang="en-US" altLang="zh-CN" sz="2800" dirty="0">
                <a:latin typeface="Times New Roman" pitchFamily="18" charset="0"/>
              </a:rPr>
              <a:t>6</a:t>
            </a:r>
            <a:r>
              <a:rPr kumimoji="1" lang="zh-CN" altLang="en-US" sz="2800" dirty="0">
                <a:latin typeface="Arial Narrow" pitchFamily="34" charset="0"/>
              </a:rPr>
              <a:t>），是线性的。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latin typeface="宋体" pitchFamily="2" charset="-122"/>
              </a:rPr>
              <a:t>边界条件指出</a:t>
            </a:r>
            <a:r>
              <a:rPr kumimoji="1" lang="zh-CN" altLang="en-US" sz="2800" i="1" dirty="0">
                <a:latin typeface="宋体" pitchFamily="2" charset="-122"/>
                <a:sym typeface="Symbol" pitchFamily="18" charset="2"/>
              </a:rPr>
              <a:t></a:t>
            </a:r>
            <a:r>
              <a:rPr kumimoji="1" lang="zh-CN" altLang="en-US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</a:rPr>
              <a:t>t</a:t>
            </a:r>
            <a:r>
              <a:rPr kumimoji="1" lang="en-US" altLang="zh-CN" sz="2800" i="1" baseline="-30000" dirty="0" err="1">
                <a:latin typeface="Times New Roman" pitchFamily="18" charset="0"/>
              </a:rPr>
              <a:t>f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zh-CN" altLang="en-US" sz="2800" dirty="0">
                <a:latin typeface="宋体" pitchFamily="2" charset="-122"/>
              </a:rPr>
              <a:t>与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</a:rPr>
              <a:t>t</a:t>
            </a:r>
            <a:r>
              <a:rPr kumimoji="1" lang="en-US" altLang="zh-CN" sz="2800" i="1" baseline="-30000" dirty="0" err="1">
                <a:latin typeface="Times New Roman" pitchFamily="18" charset="0"/>
              </a:rPr>
              <a:t>f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zh-CN" altLang="en-US" sz="2800" dirty="0">
                <a:latin typeface="宋体" pitchFamily="2" charset="-122"/>
              </a:rPr>
              <a:t>是线性的，猜想</a:t>
            </a:r>
            <a:r>
              <a:rPr kumimoji="1" lang="zh-CN" altLang="en-US" sz="2800" i="1" dirty="0">
                <a:latin typeface="宋体" pitchFamily="2" charset="-122"/>
                <a:sym typeface="Symbol" pitchFamily="18" charset="2"/>
              </a:rPr>
              <a:t></a:t>
            </a:r>
            <a:r>
              <a:rPr kumimoji="1" lang="zh-CN" altLang="en-US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t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zh-CN" altLang="en-US" sz="2800" dirty="0">
                <a:latin typeface="宋体" pitchFamily="2" charset="-122"/>
              </a:rPr>
              <a:t>与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t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zh-CN" altLang="en-US" sz="2800" dirty="0">
                <a:latin typeface="宋体" pitchFamily="2" charset="-122"/>
              </a:rPr>
              <a:t>也有线性关系：</a:t>
            </a:r>
          </a:p>
          <a:p>
            <a:pPr marL="742950" lvl="1" indent="-285750">
              <a:spcBef>
                <a:spcPct val="20000"/>
              </a:spcBef>
            </a:pPr>
            <a:r>
              <a:rPr kumimoji="1" lang="zh-CN" altLang="en-US" sz="2800" dirty="0">
                <a:latin typeface="宋体" pitchFamily="2" charset="-122"/>
              </a:rPr>
              <a:t>    </a:t>
            </a:r>
            <a:r>
              <a:rPr kumimoji="1" lang="zh-CN" altLang="en-US" sz="2800" i="1" dirty="0">
                <a:latin typeface="宋体" pitchFamily="2" charset="-122"/>
                <a:sym typeface="Symbol" pitchFamily="18" charset="2"/>
              </a:rPr>
              <a:t></a:t>
            </a:r>
            <a:r>
              <a:rPr kumimoji="1" lang="zh-CN" altLang="en-US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t</a:t>
            </a:r>
            <a:r>
              <a:rPr kumimoji="1" lang="en-US" altLang="zh-CN" sz="2800" dirty="0">
                <a:latin typeface="Times New Roman" pitchFamily="18" charset="0"/>
              </a:rPr>
              <a:t>) = </a:t>
            </a:r>
            <a:r>
              <a:rPr kumimoji="1" lang="en-US" altLang="zh-CN" sz="2800" i="1" dirty="0">
                <a:latin typeface="Times New Roman" pitchFamily="18" charset="0"/>
              </a:rPr>
              <a:t>P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t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</a:rPr>
              <a:t>t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en-US" altLang="zh-CN" sz="2800" dirty="0">
                <a:latin typeface="Arial Narrow" pitchFamily="34" charset="0"/>
              </a:rPr>
              <a:t>                    </a:t>
            </a:r>
            <a:r>
              <a:rPr kumimoji="1" lang="en-US" altLang="zh-CN" sz="2800" dirty="0">
                <a:latin typeface="Arial Narrow" pitchFamily="34" charset="0"/>
                <a:sym typeface="Wingdings" pitchFamily="2" charset="2"/>
              </a:rPr>
              <a:t> </a:t>
            </a:r>
            <a:r>
              <a:rPr kumimoji="1" lang="zh-CN" altLang="en-US" sz="2800" dirty="0">
                <a:latin typeface="Arial Narrow" pitchFamily="34" charset="0"/>
                <a:sym typeface="Wingdings" pitchFamily="2" charset="2"/>
              </a:rPr>
              <a:t>验证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kumimoji="1" lang="en-US" altLang="zh-CN" sz="2800" dirty="0" err="1">
                <a:latin typeface="Arial Narrow" pitchFamily="34" charset="0"/>
              </a:rPr>
              <a:t>Kalman</a:t>
            </a:r>
            <a:r>
              <a:rPr kumimoji="1" lang="zh-CN" altLang="en-US" sz="2800" dirty="0">
                <a:latin typeface="Arial Narrow" pitchFamily="34" charset="0"/>
              </a:rPr>
              <a:t>提出的解决思路。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  <p:bldP spid="128004" grpId="0" autoUpdateAnimBg="0"/>
      <p:bldP spid="12800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线性时变系统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泛函求极值问题化为无约束优化问题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泛函极值存在的必要条件</a:t>
            </a:r>
            <a:endParaRPr lang="en-US" altLang="zh-CN" dirty="0"/>
          </a:p>
          <a:p>
            <a:r>
              <a:rPr lang="zh-CN" altLang="en-US" dirty="0"/>
              <a:t>横截条件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798582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3" y="5500703"/>
            <a:ext cx="4857784" cy="6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伴随方程：</a:t>
            </a:r>
            <a:endParaRPr lang="en-US" altLang="zh-CN" dirty="0"/>
          </a:p>
          <a:p>
            <a:r>
              <a:rPr lang="zh-CN" altLang="en-US" sz="2000" dirty="0"/>
              <a:t>    带入得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耦合方程：</a:t>
            </a:r>
            <a:endParaRPr lang="en-US" altLang="zh-CN" dirty="0"/>
          </a:p>
          <a:p>
            <a:r>
              <a:rPr lang="zh-CN" altLang="en-US" sz="2000" dirty="0"/>
              <a:t>   简化整理得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643050"/>
            <a:ext cx="1967798" cy="78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2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571744"/>
            <a:ext cx="3946522" cy="43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2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888" y="3804282"/>
            <a:ext cx="107888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2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4714884"/>
            <a:ext cx="57410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状态方程：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增广向量方程形式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4429156" cy="6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3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14620"/>
            <a:ext cx="571504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3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929066"/>
            <a:ext cx="7643866" cy="21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428992" y="5429264"/>
            <a:ext cx="45005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2n</a:t>
            </a:r>
            <a:r>
              <a:rPr lang="zh-CN" altLang="en-US" dirty="0"/>
              <a:t>维状态空间，</a:t>
            </a:r>
          </a:p>
        </p:txBody>
      </p:sp>
      <p:pic>
        <p:nvPicPr>
          <p:cNvPr id="293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7" y="5450926"/>
            <a:ext cx="2786082" cy="3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时变矩阵</a:t>
            </a:r>
            <a:r>
              <a:rPr lang="en-US" altLang="zh-CN" sz="3600" dirty="0" err="1"/>
              <a:t>riccati</a:t>
            </a:r>
            <a:r>
              <a:rPr lang="zh-CN" altLang="en-US" sz="3600" dirty="0"/>
              <a:t>微分方程与反馈控制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状态转移矩阵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状态转移矩阵的性质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得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9"/>
            <a:ext cx="223992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571877"/>
            <a:ext cx="121377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49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500438"/>
            <a:ext cx="254611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49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4071942"/>
            <a:ext cx="2899888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492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929198"/>
            <a:ext cx="725310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27E9E0-4450-4C78-96B6-9DCC35EF96E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连续系统最优控制回顾</a:t>
            </a:r>
          </a:p>
          <a:p>
            <a:r>
              <a:rPr lang="zh-CN" altLang="en-US"/>
              <a:t>线性连续系统最优控制问题</a:t>
            </a:r>
          </a:p>
          <a:p>
            <a:r>
              <a:rPr lang="zh-CN" altLang="en-US"/>
              <a:t>有限时间（状态）调节器</a:t>
            </a:r>
          </a:p>
          <a:p>
            <a:r>
              <a:rPr lang="zh-CN" altLang="en-US"/>
              <a:t>无限时间输出调节器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       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6072230" cy="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928934"/>
            <a:ext cx="675084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357562"/>
            <a:ext cx="7500990" cy="41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3929066"/>
            <a:ext cx="144878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4357694"/>
            <a:ext cx="6985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428860" y="5072074"/>
            <a:ext cx="585791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状态转移矩阵非常难以得到基本不可能得到解析解，美国数学家</a:t>
            </a:r>
            <a:r>
              <a:rPr lang="en-US" altLang="zh-CN" dirty="0"/>
              <a:t>R. E. </a:t>
            </a:r>
            <a:r>
              <a:rPr lang="en-US" altLang="zh-CN" dirty="0" err="1"/>
              <a:t>Kalman</a:t>
            </a:r>
            <a:r>
              <a:rPr lang="en-US" altLang="zh-CN" dirty="0"/>
              <a:t> </a:t>
            </a:r>
            <a:r>
              <a:rPr lang="zh-CN" altLang="en-US" dirty="0"/>
              <a:t>建立了基于矩阵</a:t>
            </a:r>
            <a:r>
              <a:rPr lang="en-US" altLang="zh-CN" dirty="0"/>
              <a:t>RICCATI</a:t>
            </a:r>
            <a:r>
              <a:rPr lang="zh-CN" altLang="en-US" dirty="0"/>
              <a:t>微分方程的解决途径。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对上式求导可得：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/>
              <a:t>将伴随方程带入得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再将状态方程带入得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28858"/>
            <a:ext cx="71928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285992"/>
            <a:ext cx="3563171" cy="51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429000"/>
            <a:ext cx="703361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929066"/>
            <a:ext cx="46460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786322"/>
            <a:ext cx="7500991" cy="37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5072074"/>
            <a:ext cx="7500990" cy="44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6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414" y="5572140"/>
            <a:ext cx="35385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将解得的</a:t>
            </a:r>
            <a:r>
              <a:rPr lang="en-US" altLang="zh-CN" dirty="0"/>
              <a:t>P(t)</a:t>
            </a:r>
            <a:r>
              <a:rPr lang="zh-CN" altLang="en-US" dirty="0"/>
              <a:t>带入耦合方程得：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</a:t>
            </a:r>
            <a:r>
              <a:rPr lang="zh-CN" altLang="en-US" dirty="0"/>
              <a:t>为</a:t>
            </a:r>
            <a:r>
              <a:rPr lang="en-US" altLang="zh-CN" dirty="0" err="1"/>
              <a:t>Kalman</a:t>
            </a:r>
            <a:r>
              <a:rPr lang="zh-CN" altLang="en-US" dirty="0"/>
              <a:t>增益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516635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398125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  <a:r>
              <a:rPr lang="en-US" altLang="zh-CN" dirty="0" err="1"/>
              <a:t>Riccati</a:t>
            </a:r>
            <a:r>
              <a:rPr lang="zh-CN" altLang="en-US" dirty="0"/>
              <a:t>微分方程解得性质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P(t)</a:t>
            </a:r>
            <a:r>
              <a:rPr lang="zh-CN" altLang="en-US" dirty="0"/>
              <a:t>对称，半正定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P(t)</a:t>
            </a:r>
            <a:r>
              <a:rPr lang="zh-CN" altLang="en-US" dirty="0"/>
              <a:t>的计算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000504"/>
            <a:ext cx="4429156" cy="87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5000636"/>
            <a:ext cx="832159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、最优反馈控制的结构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7358082" cy="32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x(t)</a:t>
            </a:r>
            <a:r>
              <a:rPr lang="zh-CN" altLang="en-US" dirty="0"/>
              <a:t>的重构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4857784" cy="355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3714752"/>
            <a:ext cx="2750506" cy="130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1071538" y="3786190"/>
            <a:ext cx="4786346" cy="22145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857884" y="4286256"/>
            <a:ext cx="21431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闭环控制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7697464" cy="270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非时变系统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非时变情况描述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6929454" cy="9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3649658" cy="32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143380"/>
            <a:ext cx="4904780" cy="59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929198"/>
            <a:ext cx="3643338" cy="87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P(t)</a:t>
            </a:r>
            <a:r>
              <a:rPr lang="zh-CN" altLang="en-US" dirty="0"/>
              <a:t>的解析解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75652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57694"/>
            <a:ext cx="7200000" cy="79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357826"/>
            <a:ext cx="7200000" cy="3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FD934-AD4F-41F6-8DC6-27AC0629448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调节器结论（1）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algn="just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有限时间状态调节器问题</a:t>
            </a:r>
            <a:r>
              <a:rPr lang="zh-CN" altLang="en-US"/>
              <a:t>：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003300" y="2514600"/>
          <a:ext cx="77454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82800" imgH="634680" progId="Equation.3">
                  <p:embed/>
                </p:oleObj>
              </mc:Choice>
              <mc:Fallback>
                <p:oleObj name="公式" r:id="rId3" imgW="3682800" imgH="634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514600"/>
                        <a:ext cx="7745413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7689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宋体" pitchFamily="2" charset="-122"/>
              </a:rPr>
              <a:t>其中：</a:t>
            </a:r>
            <a:r>
              <a:rPr kumimoji="1" lang="zh-CN" altLang="en-US" sz="2800">
                <a:solidFill>
                  <a:srgbClr val="0000CC"/>
                </a:solidFill>
                <a:latin typeface="宋体" pitchFamily="2" charset="-122"/>
              </a:rPr>
              <a:t>控制变量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u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不受约束，终端时间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 i="1" baseline="-25000">
                <a:solidFill>
                  <a:srgbClr val="0000CC"/>
                </a:solidFill>
                <a:latin typeface="Times New Roman" pitchFamily="18" charset="0"/>
              </a:rPr>
              <a:t>f 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固定</a:t>
            </a:r>
            <a:r>
              <a:rPr kumimoji="1" lang="zh-CN" altLang="en-US" sz="2800">
                <a:solidFill>
                  <a:srgbClr val="0000CC"/>
                </a:solidFill>
                <a:latin typeface="宋体" pitchFamily="2" charset="-122"/>
              </a:rPr>
              <a:t>。</a:t>
            </a:r>
          </a:p>
          <a:p>
            <a:endParaRPr kumimoji="1" lang="zh-CN" altLang="en-US" sz="28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914400" y="4724400"/>
            <a:ext cx="7467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宋体" pitchFamily="2" charset="-122"/>
              </a:rPr>
              <a:t>假定：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S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为半正定对称阵，对一切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[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 baseline="-25000">
                <a:solidFill>
                  <a:srgbClr val="0000CC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,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 i="1" baseline="-2500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],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Q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阵都是连续有界的，且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Q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为半正定对称矩阵，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R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800">
                <a:solidFill>
                  <a:srgbClr val="0000CC"/>
                </a:solidFill>
                <a:latin typeface="Times New Roman" pitchFamily="18" charset="0"/>
              </a:rPr>
              <a:t>为正定对称矩阵。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  <p:bldP spid="134150" grpId="0" autoUpdateAnimBg="0"/>
      <p:bldP spid="13415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5B0EB-85A1-4CAA-8A8C-135241EF3DD9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173060" name="Picture 4" descr="图片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0350"/>
            <a:ext cx="9144000" cy="6321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5C230-881A-455B-8905-7418615994E9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133135" name="Group 15"/>
          <p:cNvGrpSpPr>
            <a:grpSpLocks/>
          </p:cNvGrpSpPr>
          <p:nvPr/>
        </p:nvGrpSpPr>
        <p:grpSpPr bwMode="auto">
          <a:xfrm>
            <a:off x="1143000" y="2667000"/>
            <a:ext cx="7081838" cy="542925"/>
            <a:chOff x="720" y="1680"/>
            <a:chExt cx="4461" cy="342"/>
          </a:xfrm>
        </p:grpSpPr>
        <p:graphicFrame>
          <p:nvGraphicFramePr>
            <p:cNvPr id="133124" name="Object 4"/>
            <p:cNvGraphicFramePr>
              <a:graphicFrameLocks noChangeAspect="1"/>
            </p:cNvGraphicFramePr>
            <p:nvPr/>
          </p:nvGraphicFramePr>
          <p:xfrm>
            <a:off x="720" y="1680"/>
            <a:ext cx="446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5174428" imgH="396358" progId="">
                    <p:embed/>
                  </p:oleObj>
                </mc:Choice>
                <mc:Fallback>
                  <p:oleObj name="Photo Editor 照片" r:id="rId3" imgW="5174428" imgH="39635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446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4559" y="1706"/>
              <a:ext cx="589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(3-18)</a:t>
              </a:r>
            </a:p>
          </p:txBody>
        </p:sp>
      </p:grp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调节器结论（2）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06512"/>
          </a:xfrm>
        </p:spPr>
        <p:txBody>
          <a:bodyPr/>
          <a:lstStyle/>
          <a:p>
            <a:r>
              <a:rPr lang="zh-CN" altLang="en-US"/>
              <a:t>最优控制存在且唯一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066800" y="35052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其中</a:t>
            </a:r>
            <a:r>
              <a:rPr kumimoji="1" lang="zh-CN" altLang="en-US" sz="3200">
                <a:latin typeface="Arial Narrow" pitchFamily="34" charset="0"/>
              </a:rPr>
              <a:t>：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Arial Narrow" pitchFamily="34" charset="0"/>
                <a:sym typeface="Symbol" pitchFamily="18" charset="2"/>
              </a:rPr>
              <a:t> 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矩阵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是下列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Riccati</a:t>
            </a:r>
            <a:r>
              <a:rPr kumimoji="1" lang="zh-CN" altLang="en-US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微分方程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的唯一半正定解。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2590800" y="2514600"/>
            <a:ext cx="2667000" cy="8382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3" name="AutoShape 13"/>
          <p:cNvSpPr>
            <a:spLocks/>
          </p:cNvSpPr>
          <p:nvPr/>
        </p:nvSpPr>
        <p:spPr bwMode="auto">
          <a:xfrm>
            <a:off x="6267450" y="1219200"/>
            <a:ext cx="1809750" cy="762000"/>
          </a:xfrm>
          <a:prstGeom prst="borderCallout1">
            <a:avLst>
              <a:gd name="adj1" fmla="val 15000"/>
              <a:gd name="adj2" fmla="val -4208"/>
              <a:gd name="adj3" fmla="val 196042"/>
              <a:gd name="adj4" fmla="val -67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Kalman</a:t>
            </a:r>
            <a:r>
              <a:rPr kumimoji="1" lang="zh-CN" altLang="en-US" sz="2400">
                <a:latin typeface="Times New Roman" pitchFamily="18" charset="0"/>
              </a:rPr>
              <a:t>增益</a:t>
            </a:r>
          </a:p>
          <a:p>
            <a:pPr algn="ctr"/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t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grpSp>
        <p:nvGrpSpPr>
          <p:cNvPr id="133138" name="Group 18"/>
          <p:cNvGrpSpPr>
            <a:grpSpLocks/>
          </p:cNvGrpSpPr>
          <p:nvPr/>
        </p:nvGrpSpPr>
        <p:grpSpPr bwMode="auto">
          <a:xfrm>
            <a:off x="990600" y="4797425"/>
            <a:ext cx="7326313" cy="1249363"/>
            <a:chOff x="624" y="3022"/>
            <a:chExt cx="4615" cy="787"/>
          </a:xfrm>
        </p:grpSpPr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4694" y="3022"/>
              <a:ext cx="545" cy="7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130" name="Group 10"/>
            <p:cNvGrpSpPr>
              <a:grpSpLocks/>
            </p:cNvGrpSpPr>
            <p:nvPr/>
          </p:nvGrpSpPr>
          <p:grpSpPr bwMode="auto">
            <a:xfrm>
              <a:off x="624" y="3024"/>
              <a:ext cx="4608" cy="785"/>
              <a:chOff x="624" y="3024"/>
              <a:chExt cx="4608" cy="785"/>
            </a:xfrm>
          </p:grpSpPr>
          <p:graphicFrame>
            <p:nvGraphicFramePr>
              <p:cNvPr id="133127" name="Object 7"/>
              <p:cNvGraphicFramePr>
                <a:graphicFrameLocks noChangeAspect="1"/>
              </p:cNvGraphicFramePr>
              <p:nvPr/>
            </p:nvGraphicFramePr>
            <p:xfrm>
              <a:off x="720" y="3024"/>
              <a:ext cx="4464" cy="7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照片" r:id="rId5" imgW="5243014" imgH="921905" progId="">
                      <p:embed/>
                    </p:oleObj>
                  </mc:Choice>
                  <mc:Fallback>
                    <p:oleObj name="Photo Editor 照片" r:id="rId5" imgW="5243014" imgH="921905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3024"/>
                            <a:ext cx="4464" cy="7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128" name="Object 8"/>
              <p:cNvGraphicFramePr>
                <a:graphicFrameLocks noChangeAspect="1"/>
              </p:cNvGraphicFramePr>
              <p:nvPr/>
            </p:nvGraphicFramePr>
            <p:xfrm>
              <a:off x="864" y="3072"/>
              <a:ext cx="4368" cy="5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照片" r:id="rId7" imgW="5455238" imgH="685859" progId="">
                      <p:embed/>
                    </p:oleObj>
                  </mc:Choice>
                  <mc:Fallback>
                    <p:oleObj name="Photo Editor 照片" r:id="rId7" imgW="5455238" imgH="685859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072"/>
                            <a:ext cx="4368" cy="5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29" name="AutoShape 9"/>
              <p:cNvSpPr>
                <a:spLocks/>
              </p:cNvSpPr>
              <p:nvPr/>
            </p:nvSpPr>
            <p:spPr bwMode="auto">
              <a:xfrm>
                <a:off x="624" y="3120"/>
                <a:ext cx="240" cy="624"/>
              </a:xfrm>
              <a:prstGeom prst="leftBrace">
                <a:avLst>
                  <a:gd name="adj1" fmla="val 21667"/>
                  <a:gd name="adj2" fmla="val 514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136" name="Text Box 16"/>
            <p:cNvSpPr txBox="1">
              <a:spLocks noChangeArrowheads="1"/>
            </p:cNvSpPr>
            <p:nvPr/>
          </p:nvSpPr>
          <p:spPr bwMode="auto">
            <a:xfrm>
              <a:off x="4694" y="3294"/>
              <a:ext cx="54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  <p:bldP spid="133126" grpId="0" autoUpdateAnimBg="0"/>
      <p:bldP spid="133131" grpId="0" animBg="1"/>
      <p:bldP spid="13313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70F70-B4A3-4774-B000-95B8EA2DC00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调节器结论（3）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r>
              <a:rPr lang="zh-CN" altLang="en-US"/>
              <a:t>最优状态是如下闭环控制的解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200">
                <a:latin typeface="幼圆" pitchFamily="49" charset="-122"/>
                <a:ea typeface="幼圆" pitchFamily="49" charset="-122"/>
                <a:sym typeface="Symbol" pitchFamily="18" charset="2"/>
              </a:rPr>
              <a:t>从任意初态开始的最优性能指标为 </a:t>
            </a: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196975" y="2514600"/>
          <a:ext cx="690086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482400" progId="Equation.3">
                  <p:embed/>
                </p:oleObj>
              </mc:Choice>
              <mc:Fallback>
                <p:oleObj name="Equation" r:id="rId3" imgW="233676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14600"/>
                        <a:ext cx="6900863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1616075" y="4724400"/>
          <a:ext cx="4692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393480" progId="Equation.3">
                  <p:embed/>
                </p:oleObj>
              </mc:Choice>
              <mc:Fallback>
                <p:oleObj name="Equation" r:id="rId5" imgW="194292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724400"/>
                        <a:ext cx="4692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  <p:bldP spid="13619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E8D1F2-C6AE-4937-BB9A-722B0E3CD40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讨论(1)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7620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对于不完全能控的系统</a:t>
            </a:r>
            <a:endParaRPr lang="zh-CN" alt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00200" y="2209800"/>
          <a:ext cx="1752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457200" progId="Equation.3">
                  <p:embed/>
                </p:oleObj>
              </mc:Choice>
              <mc:Fallback>
                <p:oleObj name="Equation" r:id="rId3" imgW="6602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1752600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39750" y="3644900"/>
            <a:ext cx="8208963" cy="2876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10000"/>
              </a:spcBef>
              <a:spcAft>
                <a:spcPct val="20000"/>
              </a:spcAft>
              <a:buFontTx/>
              <a:buChar char="–"/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 不能控状态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 baseline="-30000">
                <a:latin typeface="Times New Roman" pitchFamily="18" charset="0"/>
                <a:ea typeface="幼圆" pitchFamily="49" charset="-122"/>
              </a:rPr>
              <a:t>2 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如果不出现在性能指标函数中，自然就不会影响性能指标值。</a:t>
            </a:r>
          </a:p>
          <a:p>
            <a:pPr lvl="1">
              <a:spcBef>
                <a:spcPct val="10000"/>
              </a:spcBef>
              <a:spcAft>
                <a:spcPct val="20000"/>
              </a:spcAft>
              <a:buFontTx/>
              <a:buChar char="–"/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 即使不能控状态在性能指标中出现，在有限时间 [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0, 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T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]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内它所产生的性能指标值也是有限的。</a:t>
            </a:r>
          </a:p>
          <a:p>
            <a:pPr lvl="1">
              <a:spcBef>
                <a:spcPct val="10000"/>
              </a:spcBef>
              <a:spcAft>
                <a:spcPct val="20000"/>
              </a:spcAft>
              <a:buFontTx/>
              <a:buChar char="–"/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 因此，对于不完全能控系统其有限时间调节器问题照样可以有解。但对此问题的实际意义只能具体问题具体分析。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4114800" y="2438400"/>
          <a:ext cx="3886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330120" progId="Equation.3">
                  <p:embed/>
                </p:oleObj>
              </mc:Choice>
              <mc:Fallback>
                <p:oleObj name="Equation" r:id="rId5" imgW="153648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38862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  <p:bldP spid="137221" grpId="0" build="p" bldLvl="2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D93DA-BC45-43F8-9DCA-2B8C416B45F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讨论(2)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反馈增益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是时变的，依换于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)。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而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是给定末态的</a:t>
            </a:r>
            <a:r>
              <a:rPr lang="en-US" altLang="zh-CN">
                <a:latin typeface="Times New Roman" pitchFamily="18" charset="0"/>
              </a:rPr>
              <a:t>Riccati</a:t>
            </a:r>
            <a:r>
              <a:rPr lang="zh-CN" altLang="en-US">
                <a:latin typeface="Times New Roman" pitchFamily="18" charset="0"/>
              </a:rPr>
              <a:t>微分方程的解。计算数值解时，只能从末端时间反向积分求出，因此为实现控制需开环事先求出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)，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30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i="1" baseline="-30000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]，</a:t>
            </a:r>
            <a:r>
              <a:rPr lang="zh-CN" altLang="en-US">
                <a:latin typeface="Times New Roman" pitchFamily="18" charset="0"/>
              </a:rPr>
              <a:t>再实施控制。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由于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的计算与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i="1" baseline="-30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无关，所以对任意初态，最优反馈控制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是相同的。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7A0372-4D4E-4F75-BB61-98D4E9E734A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讨论(3)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有限时间调节器问题，只保证在给定时间区间内[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baseline="-30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 i="1" baseline="-30000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系统的最优性。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是稳态误差、暂态误差、能量消耗的折衷。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工程上，通常还要求系统回到平衡态后，具有保持的能力，这需要由无限时间调节器问题来解决。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D6106-9A9D-4506-B015-63095858938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讨论（4）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有限时间输出调节器问题，是转化为有限时间状态调节器问题求解的。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可得到类似的结果。 </a:t>
            </a:r>
            <a:r>
              <a:rPr lang="en-US" altLang="zh-CN" dirty="0">
                <a:latin typeface="Times New Roman" pitchFamily="18" charset="0"/>
              </a:rPr>
              <a:t>p70-71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要强调的是，得到的是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最优状态反馈</a:t>
            </a:r>
            <a:r>
              <a:rPr lang="zh-CN" altLang="en-US" dirty="0">
                <a:latin typeface="Times New Roman" pitchFamily="18" charset="0"/>
              </a:rPr>
              <a:t>的形式，而不是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最优输出反馈</a:t>
            </a:r>
            <a:r>
              <a:rPr lang="zh-CN" altLang="en-US" dirty="0">
                <a:latin typeface="Times New Roman" pitchFamily="18" charset="0"/>
              </a:rPr>
              <a:t>。（这与输出对状态的可观性有关系） 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187450" y="5516563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其他讨论见教材：</a:t>
            </a:r>
            <a:r>
              <a:rPr kumimoji="1" lang="en-US" altLang="zh-CN" sz="2400">
                <a:latin typeface="Times New Roman" pitchFamily="18" charset="0"/>
              </a:rPr>
              <a:t>p60-63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 autoUpdateAnimBg="0"/>
      <p:bldP spid="1413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F64D0E-E9D3-4557-8EF6-4096D017F92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>
                <a:latin typeface="Times New Roman" pitchFamily="18" charset="0"/>
              </a:rPr>
              <a:t>3-2 p66-68</a:t>
            </a:r>
            <a:endParaRPr lang="zh-CN" altLang="en-US">
              <a:latin typeface="Times New Roman" pitchFamily="18" charset="0"/>
            </a:endParaRP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1557338"/>
            <a:ext cx="52578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AFC3F9-6EC4-467E-AF8A-A1D26A913B9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连续系统最优控制回顾</a:t>
            </a:r>
          </a:p>
          <a:p>
            <a:r>
              <a:rPr lang="zh-CN" altLang="en-US"/>
              <a:t>线性连续系统最优控制问题</a:t>
            </a:r>
          </a:p>
          <a:p>
            <a:r>
              <a:rPr lang="zh-CN" altLang="en-US"/>
              <a:t>有限时间（状态）调节器</a:t>
            </a:r>
          </a:p>
          <a:p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无限时间输出调节器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8AEF1-74AC-4E76-A4A8-5455BB8B7D9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无限时间输出调节器问题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8350"/>
            <a:ext cx="8229600" cy="1552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特点： </a:t>
            </a:r>
            <a:r>
              <a:rPr lang="en-US" altLang="zh-CN" sz="2600">
                <a:latin typeface="Times New Roman" pitchFamily="18" charset="0"/>
              </a:rPr>
              <a:t>p72</a:t>
            </a:r>
          </a:p>
          <a:p>
            <a:pPr>
              <a:lnSpc>
                <a:spcPct val="90000"/>
              </a:lnSpc>
            </a:pPr>
            <a:r>
              <a:rPr lang="zh-CN" altLang="en-US" sz="2600">
                <a:latin typeface="Times New Roman" pitchFamily="18" charset="0"/>
              </a:rPr>
              <a:t>对于无限时间状态调节器也有类似结论。</a:t>
            </a:r>
          </a:p>
          <a:p>
            <a:pPr lvl="1">
              <a:lnSpc>
                <a:spcPct val="90000"/>
              </a:lnSpc>
            </a:pPr>
            <a:r>
              <a:rPr lang="en-US" altLang="zh-CN" sz="2200" i="1">
                <a:latin typeface="Times New Roman" pitchFamily="18" charset="0"/>
              </a:rPr>
              <a:t>D=I</a:t>
            </a:r>
            <a:endParaRPr lang="zh-CN" altLang="en-US" sz="2200" i="1">
              <a:latin typeface="Times New Roman" pitchFamily="18" charset="0"/>
            </a:endParaRP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57200" y="1981200"/>
            <a:ext cx="8199438" cy="2432050"/>
            <a:chOff x="288" y="1248"/>
            <a:chExt cx="5165" cy="1532"/>
          </a:xfrm>
        </p:grpSpPr>
        <p:graphicFrame>
          <p:nvGraphicFramePr>
            <p:cNvPr id="146436" name="Object 4"/>
            <p:cNvGraphicFramePr>
              <a:graphicFrameLocks noChangeAspect="1"/>
            </p:cNvGraphicFramePr>
            <p:nvPr/>
          </p:nvGraphicFramePr>
          <p:xfrm>
            <a:off x="288" y="1248"/>
            <a:ext cx="5165" cy="1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6340390" imgH="1881905" progId="">
                    <p:embed/>
                  </p:oleObj>
                </mc:Choice>
                <mc:Fallback>
                  <p:oleObj name="Photo Editor 照片" r:id="rId3" imgW="6340390" imgH="188190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48"/>
                          <a:ext cx="5165" cy="1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4740" y="1616"/>
              <a:ext cx="680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4DAE0-F46A-4AB6-A332-5CBEAEC73FD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定理（无限时间调节器）</a:t>
            </a: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349500"/>
            <a:ext cx="8504238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881407-6A02-43AF-BC6A-203E74D1C2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827088" y="4005263"/>
            <a:ext cx="7777162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连续系统最优控制问题</a:t>
            </a:r>
          </a:p>
        </p:txBody>
      </p:sp>
      <p:grpSp>
        <p:nvGrpSpPr>
          <p:cNvPr id="86044" name="Group 28"/>
          <p:cNvGrpSpPr>
            <a:grpSpLocks/>
          </p:cNvGrpSpPr>
          <p:nvPr/>
        </p:nvGrpSpPr>
        <p:grpSpPr bwMode="auto">
          <a:xfrm>
            <a:off x="838200" y="1752600"/>
            <a:ext cx="7772400" cy="2681288"/>
            <a:chOff x="528" y="1104"/>
            <a:chExt cx="4896" cy="1689"/>
          </a:xfrm>
        </p:grpSpPr>
        <p:grpSp>
          <p:nvGrpSpPr>
            <p:cNvPr id="86042" name="Group 26"/>
            <p:cNvGrpSpPr>
              <a:grpSpLocks/>
            </p:cNvGrpSpPr>
            <p:nvPr/>
          </p:nvGrpSpPr>
          <p:grpSpPr bwMode="auto">
            <a:xfrm>
              <a:off x="528" y="1584"/>
              <a:ext cx="4896" cy="1083"/>
              <a:chOff x="528" y="1584"/>
              <a:chExt cx="4896" cy="1083"/>
            </a:xfrm>
          </p:grpSpPr>
          <p:graphicFrame>
            <p:nvGraphicFramePr>
              <p:cNvPr id="86024" name="Object 8"/>
              <p:cNvGraphicFramePr>
                <a:graphicFrameLocks noChangeAspect="1"/>
              </p:cNvGraphicFramePr>
              <p:nvPr/>
            </p:nvGraphicFramePr>
            <p:xfrm>
              <a:off x="528" y="1584"/>
              <a:ext cx="4896" cy="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照片" r:id="rId3" imgW="5646909" imgH="1249524" progId="">
                      <p:embed/>
                    </p:oleObj>
                  </mc:Choice>
                  <mc:Fallback>
                    <p:oleObj name="Photo Editor 照片" r:id="rId3" imgW="5646909" imgH="1249524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584"/>
                            <a:ext cx="4896" cy="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41" name="Rectangle 25"/>
              <p:cNvSpPr>
                <a:spLocks noChangeArrowheads="1"/>
              </p:cNvSpPr>
              <p:nvPr/>
            </p:nvSpPr>
            <p:spPr bwMode="auto">
              <a:xfrm>
                <a:off x="4830" y="2341"/>
                <a:ext cx="545" cy="27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624" y="2496"/>
            <a:ext cx="35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3955123" imgH="335167" progId="">
                    <p:embed/>
                  </p:oleObj>
                </mc:Choice>
                <mc:Fallback>
                  <p:oleObj name="Photo Editor 照片" r:id="rId5" imgW="3955123" imgH="335167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96"/>
                          <a:ext cx="350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576" y="1104"/>
              <a:ext cx="21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泛函求极值</a:t>
              </a:r>
            </a:p>
          </p:txBody>
        </p:sp>
      </p:grpSp>
      <p:sp>
        <p:nvSpPr>
          <p:cNvPr id="86028" name="AutoShape 12"/>
          <p:cNvSpPr>
            <a:spLocks noChangeArrowheads="1"/>
          </p:cNvSpPr>
          <p:nvPr/>
        </p:nvSpPr>
        <p:spPr bwMode="auto">
          <a:xfrm>
            <a:off x="685800" y="4572000"/>
            <a:ext cx="2157413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Bolza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sp>
        <p:nvSpPr>
          <p:cNvPr id="86029" name="AutoShape 13"/>
          <p:cNvSpPr>
            <a:spLocks noChangeArrowheads="1"/>
          </p:cNvSpPr>
          <p:nvPr/>
        </p:nvSpPr>
        <p:spPr bwMode="auto">
          <a:xfrm>
            <a:off x="3352800" y="4572000"/>
            <a:ext cx="2155825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Mayer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>
            <a:off x="6096000" y="4572000"/>
            <a:ext cx="2652713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Lagrange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1714500" y="5410200"/>
            <a:ext cx="5737225" cy="1181100"/>
            <a:chOff x="1080" y="3408"/>
            <a:chExt cx="3552" cy="744"/>
          </a:xfrm>
        </p:grpSpPr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1224" y="3696"/>
              <a:ext cx="3072" cy="45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古典变分法的三个基本问题</a:t>
              </a:r>
            </a:p>
          </p:txBody>
        </p:sp>
        <p:cxnSp>
          <p:nvCxnSpPr>
            <p:cNvPr id="86032" name="AutoShape 16"/>
            <p:cNvCxnSpPr>
              <a:cxnSpLocks noChangeShapeType="1"/>
              <a:stCxn id="86028" idx="2"/>
              <a:endCxn id="86031" idx="0"/>
            </p:cNvCxnSpPr>
            <p:nvPr/>
          </p:nvCxnSpPr>
          <p:spPr bwMode="auto">
            <a:xfrm>
              <a:off x="1080" y="3408"/>
              <a:ext cx="168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033" name="AutoShape 17"/>
            <p:cNvCxnSpPr>
              <a:cxnSpLocks noChangeShapeType="1"/>
              <a:stCxn id="86029" idx="2"/>
              <a:endCxn id="86031" idx="0"/>
            </p:cNvCxnSpPr>
            <p:nvPr/>
          </p:nvCxnSpPr>
          <p:spPr bwMode="auto">
            <a:xfrm>
              <a:off x="2760" y="3408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034" name="AutoShape 18"/>
            <p:cNvCxnSpPr>
              <a:cxnSpLocks noChangeShapeType="1"/>
              <a:stCxn id="86030" idx="2"/>
              <a:endCxn id="86031" idx="0"/>
            </p:cNvCxnSpPr>
            <p:nvPr/>
          </p:nvCxnSpPr>
          <p:spPr bwMode="auto">
            <a:xfrm flipH="1">
              <a:off x="2760" y="3408"/>
              <a:ext cx="1872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2133600" y="2514600"/>
            <a:ext cx="19812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4267200" y="2362200"/>
            <a:ext cx="3505200" cy="1187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9" name="AutoShape 23"/>
          <p:cNvSpPr>
            <a:spLocks noChangeArrowheads="1"/>
          </p:cNvSpPr>
          <p:nvPr/>
        </p:nvSpPr>
        <p:spPr bwMode="auto">
          <a:xfrm>
            <a:off x="4114800" y="1752600"/>
            <a:ext cx="1752600" cy="457200"/>
          </a:xfrm>
          <a:prstGeom prst="wedgeRoundRectCallout">
            <a:avLst>
              <a:gd name="adj1" fmla="val -71468"/>
              <a:gd name="adj2" fmla="val 136806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稳态误差</a:t>
            </a:r>
          </a:p>
        </p:txBody>
      </p:sp>
      <p:sp>
        <p:nvSpPr>
          <p:cNvPr id="86040" name="AutoShape 24"/>
          <p:cNvSpPr>
            <a:spLocks noChangeArrowheads="1"/>
          </p:cNvSpPr>
          <p:nvPr/>
        </p:nvSpPr>
        <p:spPr bwMode="auto">
          <a:xfrm>
            <a:off x="7212013" y="1600200"/>
            <a:ext cx="1714500" cy="793750"/>
          </a:xfrm>
          <a:prstGeom prst="wedgeRoundRectCallout">
            <a:avLst>
              <a:gd name="adj1" fmla="val -52037"/>
              <a:gd name="adj2" fmla="val 65398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暂态误差能量消耗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 animBg="1" autoUpdateAnimBg="0"/>
      <p:bldP spid="86029" grpId="0" animBg="1" autoUpdateAnimBg="0"/>
      <p:bldP spid="86030" grpId="0" animBg="1" autoUpdateAnimBg="0"/>
      <p:bldP spid="86036" grpId="0" animBg="1"/>
      <p:bldP spid="86037" grpId="0" animBg="1"/>
      <p:bldP spid="86039" grpId="0" animBg="1" autoUpdateAnimBg="0"/>
      <p:bldP spid="8604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D853E-71A0-4F1F-9484-59BA9C82103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无限时间输出调节器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022600"/>
          </a:xfrm>
        </p:spPr>
        <p:txBody>
          <a:bodyPr/>
          <a:lstStyle/>
          <a:p>
            <a:r>
              <a:rPr lang="zh-CN" altLang="en-US"/>
              <a:t>定理（无限时间调节器）</a:t>
            </a:r>
          </a:p>
          <a:p>
            <a:pPr lvl="1"/>
            <a:r>
              <a:rPr lang="en-US" altLang="zh-CN" i="1">
                <a:latin typeface="Times New Roman" pitchFamily="18" charset="0"/>
              </a:rPr>
              <a:t>D=I </a:t>
            </a:r>
            <a:r>
              <a:rPr lang="zh-CN" altLang="en-US"/>
              <a:t>时，转化为状态调节器。</a:t>
            </a:r>
          </a:p>
          <a:p>
            <a:pPr lvl="1"/>
            <a:r>
              <a:rPr lang="en-US" altLang="zh-CN"/>
              <a:t>（</a:t>
            </a:r>
            <a:r>
              <a:rPr lang="zh-CN" altLang="en-US"/>
              <a:t>证明过程不要求）</a:t>
            </a:r>
          </a:p>
          <a:p>
            <a:pPr lvl="1"/>
            <a:r>
              <a:rPr lang="zh-CN" altLang="en-US"/>
              <a:t>矩阵</a:t>
            </a:r>
            <a:r>
              <a:rPr lang="en-US" altLang="zh-CN"/>
              <a:t>Riccati</a:t>
            </a:r>
            <a:r>
              <a:rPr lang="zh-CN" altLang="en-US"/>
              <a:t>代数方程有唯一半正定解</a:t>
            </a:r>
            <a:endParaRPr lang="en-US" altLang="zh-CN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990600" y="4572000"/>
          <a:ext cx="6934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4549534" imgH="426576" progId="">
                  <p:embed/>
                </p:oleObj>
              </mc:Choice>
              <mc:Fallback>
                <p:oleObj name="Photo Editor 照片" r:id="rId3" imgW="4549534" imgH="42657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6934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2590800" y="5486400"/>
          <a:ext cx="373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5" imgW="2400508" imgH="350625" progId="">
                  <p:embed/>
                </p:oleObj>
              </mc:Choice>
              <mc:Fallback>
                <p:oleObj name="Photo Editor 照片" r:id="rId5" imgW="2400508" imgH="35062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373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690AE-F769-4B84-9ED9-D475501A29A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讨论（1）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代数</a:t>
            </a:r>
            <a:r>
              <a:rPr lang="en-US" altLang="zh-CN">
                <a:latin typeface="Times New Roman" pitchFamily="18" charset="0"/>
              </a:rPr>
              <a:t>Riccati</a:t>
            </a:r>
            <a:r>
              <a:rPr lang="zh-CN" altLang="en-US">
                <a:latin typeface="Times New Roman" pitchFamily="18" charset="0"/>
              </a:rPr>
              <a:t>方程的解是微分</a:t>
            </a:r>
            <a:r>
              <a:rPr lang="en-US" altLang="zh-CN">
                <a:latin typeface="Times New Roman" pitchFamily="18" charset="0"/>
              </a:rPr>
              <a:t>Riccati</a:t>
            </a:r>
            <a:r>
              <a:rPr lang="zh-CN" altLang="en-US">
                <a:latin typeface="Times New Roman" pitchFamily="18" charset="0"/>
              </a:rPr>
              <a:t>方程的稳态解。</a:t>
            </a:r>
            <a:endParaRPr lang="en-US" altLang="zh-CN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在工程应用时，我们希望得到的线性反馈是定常的，而对于有限时间，即使是定常系统，</a:t>
            </a:r>
            <a:r>
              <a:rPr lang="zh-CN" altLang="en-US" i="1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还是时变的，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也是时变的。这里指出，对于无限时间定常问题定常系统，这种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定常线性最优反馈</a:t>
            </a:r>
            <a:r>
              <a:rPr lang="zh-CN" altLang="en-US">
                <a:latin typeface="Times New Roman" pitchFamily="18" charset="0"/>
              </a:rPr>
              <a:t>是可能的。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DFB67-14AF-41DE-B0D1-EAD57C03B8F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讨论（2）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系统渐近稳定与</a:t>
            </a:r>
            <a:r>
              <a:rPr lang="zh-CN" altLang="en-US" i="1"/>
              <a:t> </a:t>
            </a:r>
            <a:r>
              <a:rPr lang="en-US" altLang="zh-CN" i="1"/>
              <a:t>J </a:t>
            </a:r>
            <a:r>
              <a:rPr lang="en-US" altLang="zh-CN"/>
              <a:t>&lt; </a:t>
            </a:r>
            <a:r>
              <a:rPr lang="en-US" altLang="zh-CN">
                <a:sym typeface="Symbol" pitchFamily="18" charset="2"/>
              </a:rPr>
              <a:t></a:t>
            </a:r>
            <a:r>
              <a:rPr lang="en-US" altLang="zh-CN"/>
              <a:t> </a:t>
            </a:r>
          </a:p>
          <a:p>
            <a:r>
              <a:rPr lang="en-US" altLang="zh-CN" i="1"/>
              <a:t>J  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</a:t>
            </a:r>
            <a:r>
              <a:rPr lang="zh-CN" altLang="en-US">
                <a:sym typeface="Symbol" pitchFamily="18" charset="2"/>
              </a:rPr>
              <a:t>则优化问题无法求解，出现的原因：</a:t>
            </a:r>
          </a:p>
          <a:p>
            <a:pPr lvl="1"/>
            <a:r>
              <a:rPr lang="zh-CN" altLang="en-US">
                <a:sym typeface="Symbol" pitchFamily="18" charset="2"/>
              </a:rPr>
              <a:t>状态不完全可控</a:t>
            </a:r>
          </a:p>
          <a:p>
            <a:pPr lvl="1"/>
            <a:r>
              <a:rPr lang="zh-CN" altLang="en-US">
                <a:sym typeface="Symbol" pitchFamily="18" charset="2"/>
              </a:rPr>
              <a:t>不可控状态是不稳定的</a:t>
            </a:r>
          </a:p>
          <a:p>
            <a:pPr lvl="1"/>
            <a:r>
              <a:rPr lang="zh-CN" altLang="en-US">
                <a:sym typeface="Symbol" pitchFamily="18" charset="2"/>
              </a:rPr>
              <a:t>状态的不稳定部分能在性能指标中观测出来。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3-6</a:t>
            </a:r>
          </a:p>
          <a:p>
            <a:pPr lvl="1"/>
            <a:r>
              <a:rPr lang="en-US" altLang="zh-CN" dirty="0"/>
              <a:t>p79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0B9688-5FC9-4906-9CE1-BCF93B55EFF5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3914F-03B1-49C2-8058-2F25F1B68F9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81000" y="1752600"/>
          <a:ext cx="8610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6279424" imgH="2735817" progId="">
                  <p:embed/>
                </p:oleObj>
              </mc:Choice>
              <mc:Fallback>
                <p:oleObj name="Photo Editor 照片" r:id="rId3" imgW="6279424" imgH="273581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610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D0265-102E-4770-85D9-6E205E333407}" type="slidenum">
              <a:rPr lang="en-US" altLang="zh-CN"/>
              <a:pPr/>
              <a:t>45</a:t>
            </a:fld>
            <a:endParaRPr lang="en-US" altLang="zh-CN"/>
          </a:p>
        </p:txBody>
      </p:sp>
      <p:grpSp>
        <p:nvGrpSpPr>
          <p:cNvPr id="180226" name="Group 2"/>
          <p:cNvGrpSpPr>
            <a:grpSpLocks/>
          </p:cNvGrpSpPr>
          <p:nvPr/>
        </p:nvGrpSpPr>
        <p:grpSpPr bwMode="auto">
          <a:xfrm>
            <a:off x="1143000" y="2667000"/>
            <a:ext cx="7081838" cy="542925"/>
            <a:chOff x="720" y="1680"/>
            <a:chExt cx="4461" cy="342"/>
          </a:xfrm>
        </p:grpSpPr>
        <p:graphicFrame>
          <p:nvGraphicFramePr>
            <p:cNvPr id="180227" name="Object 3"/>
            <p:cNvGraphicFramePr>
              <a:graphicFrameLocks noChangeAspect="1"/>
            </p:cNvGraphicFramePr>
            <p:nvPr/>
          </p:nvGraphicFramePr>
          <p:xfrm>
            <a:off x="720" y="1680"/>
            <a:ext cx="446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5174428" imgH="396358" progId="">
                    <p:embed/>
                  </p:oleObj>
                </mc:Choice>
                <mc:Fallback>
                  <p:oleObj name="Photo Editor 照片" r:id="rId3" imgW="5174428" imgH="396358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446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4559" y="1706"/>
              <a:ext cx="589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(3-18)</a:t>
              </a:r>
            </a:p>
          </p:txBody>
        </p:sp>
      </p:grpSp>
      <p:sp>
        <p:nvSpPr>
          <p:cNvPr id="180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调节器结论（2）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06512"/>
          </a:xfrm>
        </p:spPr>
        <p:txBody>
          <a:bodyPr/>
          <a:lstStyle/>
          <a:p>
            <a:r>
              <a:rPr lang="zh-CN" altLang="en-US"/>
              <a:t>最优控制存在且唯一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066800" y="35052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其中</a:t>
            </a:r>
            <a:r>
              <a:rPr kumimoji="1" lang="zh-CN" altLang="en-US" sz="3200">
                <a:latin typeface="Arial Narrow" pitchFamily="34" charset="0"/>
              </a:rPr>
              <a:t>：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Arial Narrow" pitchFamily="34" charset="0"/>
                <a:sym typeface="Symbol" pitchFamily="18" charset="2"/>
              </a:rPr>
              <a:t> 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矩阵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是下列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Riccati</a:t>
            </a:r>
            <a:r>
              <a:rPr kumimoji="1" lang="zh-CN" altLang="en-US" sz="3200" b="1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微分方程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的唯一半正定解。</a:t>
            </a: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590800" y="2514600"/>
            <a:ext cx="2667000" cy="8382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3" name="AutoShape 9"/>
          <p:cNvSpPr>
            <a:spLocks/>
          </p:cNvSpPr>
          <p:nvPr/>
        </p:nvSpPr>
        <p:spPr bwMode="auto">
          <a:xfrm>
            <a:off x="6267450" y="1219200"/>
            <a:ext cx="1809750" cy="762000"/>
          </a:xfrm>
          <a:prstGeom prst="borderCallout1">
            <a:avLst>
              <a:gd name="adj1" fmla="val 15000"/>
              <a:gd name="adj2" fmla="val -4208"/>
              <a:gd name="adj3" fmla="val 196042"/>
              <a:gd name="adj4" fmla="val -67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Kalman</a:t>
            </a:r>
            <a:r>
              <a:rPr kumimoji="1" lang="zh-CN" altLang="en-US" sz="2400">
                <a:latin typeface="Times New Roman" pitchFamily="18" charset="0"/>
              </a:rPr>
              <a:t>增益</a:t>
            </a:r>
          </a:p>
          <a:p>
            <a:pPr algn="ctr"/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t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grpSp>
        <p:nvGrpSpPr>
          <p:cNvPr id="180234" name="Group 10"/>
          <p:cNvGrpSpPr>
            <a:grpSpLocks/>
          </p:cNvGrpSpPr>
          <p:nvPr/>
        </p:nvGrpSpPr>
        <p:grpSpPr bwMode="auto">
          <a:xfrm>
            <a:off x="990600" y="4797425"/>
            <a:ext cx="7326313" cy="1249363"/>
            <a:chOff x="624" y="3022"/>
            <a:chExt cx="4615" cy="787"/>
          </a:xfrm>
        </p:grpSpPr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4694" y="3022"/>
              <a:ext cx="545" cy="7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236" name="Group 12"/>
            <p:cNvGrpSpPr>
              <a:grpSpLocks/>
            </p:cNvGrpSpPr>
            <p:nvPr/>
          </p:nvGrpSpPr>
          <p:grpSpPr bwMode="auto">
            <a:xfrm>
              <a:off x="624" y="3024"/>
              <a:ext cx="4608" cy="785"/>
              <a:chOff x="624" y="3024"/>
              <a:chExt cx="4608" cy="785"/>
            </a:xfrm>
          </p:grpSpPr>
          <p:graphicFrame>
            <p:nvGraphicFramePr>
              <p:cNvPr id="180237" name="Object 13"/>
              <p:cNvGraphicFramePr>
                <a:graphicFrameLocks noChangeAspect="1"/>
              </p:cNvGraphicFramePr>
              <p:nvPr/>
            </p:nvGraphicFramePr>
            <p:xfrm>
              <a:off x="720" y="3024"/>
              <a:ext cx="4464" cy="7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照片" r:id="rId5" imgW="5243014" imgH="921905" progId="">
                      <p:embed/>
                    </p:oleObj>
                  </mc:Choice>
                  <mc:Fallback>
                    <p:oleObj name="Photo Editor 照片" r:id="rId5" imgW="5243014" imgH="921905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3024"/>
                            <a:ext cx="4464" cy="7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38" name="Object 14"/>
              <p:cNvGraphicFramePr>
                <a:graphicFrameLocks noChangeAspect="1"/>
              </p:cNvGraphicFramePr>
              <p:nvPr/>
            </p:nvGraphicFramePr>
            <p:xfrm>
              <a:off x="864" y="3072"/>
              <a:ext cx="4368" cy="5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照片" r:id="rId7" imgW="5455238" imgH="685859" progId="">
                      <p:embed/>
                    </p:oleObj>
                  </mc:Choice>
                  <mc:Fallback>
                    <p:oleObj name="Photo Editor 照片" r:id="rId7" imgW="5455238" imgH="685859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072"/>
                            <a:ext cx="4368" cy="5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239" name="AutoShape 15"/>
              <p:cNvSpPr>
                <a:spLocks/>
              </p:cNvSpPr>
              <p:nvPr/>
            </p:nvSpPr>
            <p:spPr bwMode="auto">
              <a:xfrm>
                <a:off x="624" y="3120"/>
                <a:ext cx="240" cy="624"/>
              </a:xfrm>
              <a:prstGeom prst="leftBrace">
                <a:avLst>
                  <a:gd name="adj1" fmla="val 21667"/>
                  <a:gd name="adj2" fmla="val 514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4694" y="3294"/>
              <a:ext cx="54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(3-17)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build="p" autoUpdateAnimBg="0"/>
      <p:bldP spid="180231" grpId="0" autoUpdateAnimBg="0"/>
      <p:bldP spid="180232" grpId="0" animBg="1"/>
      <p:bldP spid="18023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6B8A2-AACB-43F8-BFDD-2D17D5E7B28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LQR</a:t>
            </a:r>
            <a:r>
              <a:rPr lang="zh-CN" altLang="en-US"/>
              <a:t>调节器结论（3）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r>
              <a:rPr lang="zh-CN" altLang="en-US"/>
              <a:t>最优状态是如下闭环控制的解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3200">
                <a:latin typeface="Arial Narrow" pitchFamily="34" charset="0"/>
                <a:ea typeface="华文中宋" pitchFamily="2" charset="-122"/>
                <a:sym typeface="Symbol" pitchFamily="18" charset="2"/>
              </a:rPr>
              <a:t>从任意初态开始的最优性能指标为</a:t>
            </a:r>
            <a:r>
              <a:rPr kumimoji="1" lang="zh-CN" altLang="en-US" sz="3200">
                <a:latin typeface="Arial Narrow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196975" y="2514600"/>
          <a:ext cx="690086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482400" progId="Equation.3">
                  <p:embed/>
                </p:oleObj>
              </mc:Choice>
              <mc:Fallback>
                <p:oleObj name="Equation" r:id="rId3" imgW="233676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14600"/>
                        <a:ext cx="6900863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616075" y="4724400"/>
          <a:ext cx="4692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393480" progId="Equation.3">
                  <p:embed/>
                </p:oleObj>
              </mc:Choice>
              <mc:Fallback>
                <p:oleObj name="Equation" r:id="rId5" imgW="19429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724400"/>
                        <a:ext cx="4692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  <p:bldP spid="16384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B95885-4662-48F1-940A-D7E511067ED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无限时间输出调节器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022600"/>
          </a:xfrm>
        </p:spPr>
        <p:txBody>
          <a:bodyPr/>
          <a:lstStyle/>
          <a:p>
            <a:r>
              <a:rPr lang="zh-CN" altLang="en-US"/>
              <a:t>定理（无限时间调节器）</a:t>
            </a:r>
          </a:p>
          <a:p>
            <a:pPr lvl="1"/>
            <a:r>
              <a:rPr lang="en-US" altLang="zh-CN" i="1">
                <a:latin typeface="Times New Roman" pitchFamily="18" charset="0"/>
              </a:rPr>
              <a:t>D=I </a:t>
            </a:r>
            <a:r>
              <a:rPr lang="zh-CN" altLang="en-US"/>
              <a:t>时，转化为状态调节器。</a:t>
            </a:r>
          </a:p>
          <a:p>
            <a:pPr lvl="1"/>
            <a:r>
              <a:rPr lang="zh-CN" altLang="en-US"/>
              <a:t>矩阵</a:t>
            </a:r>
            <a:r>
              <a:rPr lang="en-US" altLang="zh-CN"/>
              <a:t>Riccati</a:t>
            </a:r>
            <a:r>
              <a:rPr lang="zh-CN" altLang="en-US"/>
              <a:t>代数方程有唯一半正定解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066800" y="4191000"/>
          <a:ext cx="6934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4549534" imgH="426576" progId="">
                  <p:embed/>
                </p:oleObj>
              </mc:Choice>
              <mc:Fallback>
                <p:oleObj name="Photo Editor 照片" r:id="rId3" imgW="4549534" imgH="42657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6934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514600" y="5105400"/>
          <a:ext cx="373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5" imgW="2400508" imgH="350625" progId="">
                  <p:embed/>
                </p:oleObj>
              </mc:Choice>
              <mc:Fallback>
                <p:oleObj name="Photo Editor 照片" r:id="rId5" imgW="2400508" imgH="35062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373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7F47F-03E0-4D3F-B108-5876976F520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740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75" y="260350"/>
          <a:ext cx="91376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17513" imgH="5865239" progId="">
                  <p:embed/>
                </p:oleObj>
              </mc:Choice>
              <mc:Fallback>
                <p:oleObj name="Visio" r:id="rId3" imgW="9317513" imgH="586523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260350"/>
                        <a:ext cx="9137650" cy="5753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9F7C3-1277-44A9-A382-B11E9CD6A09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吴受章</a:t>
            </a:r>
            <a:r>
              <a:rPr lang="en-US" altLang="zh-CN"/>
              <a:t>《</a:t>
            </a:r>
            <a:r>
              <a:rPr lang="zh-CN" altLang="en-US"/>
              <a:t>应用最优控制</a:t>
            </a:r>
            <a:r>
              <a:rPr lang="en-US" altLang="zh-CN"/>
              <a:t>》</a:t>
            </a:r>
          </a:p>
        </p:txBody>
      </p:sp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124744"/>
            <a:ext cx="5832475" cy="49926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7A9DDB-16E2-4E81-BA72-57C73BCAA8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连续系统最优控制问题</a:t>
            </a:r>
            <a:endParaRPr lang="en-US" altLang="zh-CN"/>
          </a:p>
        </p:txBody>
      </p:sp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457200" y="2171700"/>
            <a:ext cx="8001000" cy="2971800"/>
            <a:chOff x="288" y="1440"/>
            <a:chExt cx="5040" cy="1872"/>
          </a:xfrm>
        </p:grpSpPr>
        <p:graphicFrame>
          <p:nvGraphicFramePr>
            <p:cNvPr id="87044" name="Object 4"/>
            <p:cNvGraphicFramePr>
              <a:graphicFrameLocks noChangeAspect="1"/>
            </p:cNvGraphicFramePr>
            <p:nvPr/>
          </p:nvGraphicFramePr>
          <p:xfrm>
            <a:off x="288" y="1440"/>
            <a:ext cx="5040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6569009" imgH="1744762" progId="">
                    <p:embed/>
                  </p:oleObj>
                </mc:Choice>
                <mc:Fallback>
                  <p:oleObj name="Photo Editor 照片" r:id="rId3" imgW="6569009" imgH="174476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5040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88" y="1440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400" y="2880"/>
              <a:ext cx="292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286000" y="27813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620713" y="33909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4114800" y="33147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2933700" y="4457700"/>
            <a:ext cx="4533900" cy="1790700"/>
            <a:chOff x="1848" y="2808"/>
            <a:chExt cx="2856" cy="1128"/>
          </a:xfrm>
        </p:grpSpPr>
        <p:sp>
          <p:nvSpPr>
            <p:cNvPr id="87053" name="AutoShape 13"/>
            <p:cNvSpPr>
              <a:spLocks noChangeArrowheads="1"/>
            </p:cNvSpPr>
            <p:nvPr/>
          </p:nvSpPr>
          <p:spPr bwMode="auto">
            <a:xfrm>
              <a:off x="1848" y="3408"/>
              <a:ext cx="1680" cy="52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终端控制器问题</a:t>
              </a:r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 flipH="1">
              <a:off x="3024" y="2808"/>
              <a:ext cx="1680" cy="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3024" y="2990"/>
              <a:ext cx="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</a:rPr>
                <a:t>某值</a:t>
              </a:r>
            </a:p>
          </p:txBody>
        </p:sp>
      </p:grp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6172200" y="4457700"/>
            <a:ext cx="2057400" cy="1790700"/>
            <a:chOff x="3888" y="2808"/>
            <a:chExt cx="1296" cy="1128"/>
          </a:xfrm>
        </p:grpSpPr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3888" y="3408"/>
              <a:ext cx="1296" cy="52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调节器问题</a:t>
              </a:r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4560" y="2808"/>
              <a:ext cx="144" cy="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4663" y="2990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228600" y="1781175"/>
            <a:ext cx="1230313" cy="809625"/>
          </a:xfrm>
          <a:prstGeom prst="wedgeRoundRectCallout">
            <a:avLst>
              <a:gd name="adj1" fmla="val 61611"/>
              <a:gd name="adj2" fmla="val 180782"/>
              <a:gd name="adj3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干扰不再作用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nimBg="1"/>
      <p:bldP spid="87051" grpId="0" animBg="1"/>
      <p:bldP spid="87052" grpId="0" animBg="1"/>
      <p:bldP spid="87063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2B121-D8E6-486F-BA6B-43C8D3D2C62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解学书</a:t>
            </a:r>
            <a:r>
              <a:rPr lang="en-US" altLang="zh-CN" sz="3500"/>
              <a:t>《</a:t>
            </a:r>
            <a:r>
              <a:rPr lang="zh-CN" altLang="en-US" sz="3500"/>
              <a:t>最优控制理论与应用</a:t>
            </a:r>
            <a:r>
              <a:rPr lang="en-US" altLang="zh-CN" sz="3500"/>
              <a:t>》</a:t>
            </a:r>
          </a:p>
        </p:txBody>
      </p:sp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-2187575"/>
            <a:ext cx="6096000" cy="8734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．习题</a:t>
            </a:r>
            <a:r>
              <a:rPr lang="en-US" dirty="0"/>
              <a:t>3-1 (1) (</a:t>
            </a:r>
            <a:r>
              <a:rPr lang="zh-CN" altLang="en-US" dirty="0"/>
              <a:t>可任选三种方法之一。</a:t>
            </a:r>
            <a:r>
              <a:rPr lang="en-US" dirty="0"/>
              <a:t>)</a:t>
            </a:r>
            <a:endParaRPr lang="zh-CN" altLang="en-US" dirty="0"/>
          </a:p>
          <a:p>
            <a:r>
              <a:rPr lang="en-US" dirty="0"/>
              <a:t>2</a:t>
            </a:r>
            <a:r>
              <a:rPr lang="zh-CN" altLang="en-US" dirty="0"/>
              <a:t>．已知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求最优反馈控制</a:t>
            </a:r>
            <a:r>
              <a:rPr lang="en-US" i="1" dirty="0"/>
              <a:t>u</a:t>
            </a:r>
            <a:r>
              <a:rPr lang="en-US" dirty="0"/>
              <a:t>*</a:t>
            </a:r>
            <a:r>
              <a:rPr lang="zh-CN" altLang="en-US" dirty="0"/>
              <a:t>使如下性能指标取极小。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9A38-1A81-4F0F-92DD-AA80FD3CBA33}" type="slidenum">
              <a:rPr lang="en-US" altLang="zh-CN" smtClean="0"/>
              <a:pPr/>
              <a:t>51</a:t>
            </a:fld>
            <a:endParaRPr lang="en-US" altLang="zh-CN"/>
          </a:p>
        </p:txBody>
      </p:sp>
      <p:pic>
        <p:nvPicPr>
          <p:cNvPr id="305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491763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3" y="4071942"/>
            <a:ext cx="398397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0B8EE-1660-4E1E-99E6-F5F3EF84B4F4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82638" y="1752600"/>
          <a:ext cx="7467600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5958095" imgH="3680779" progId="">
                  <p:embed/>
                </p:oleObj>
              </mc:Choice>
              <mc:Fallback>
                <p:oleObj name="Photo Editor 照片" r:id="rId3" imgW="5958095" imgH="368077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752600"/>
                        <a:ext cx="7467600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泛函极值存在的必要条件</a:t>
            </a:r>
          </a:p>
        </p:txBody>
      </p:sp>
      <p:sp>
        <p:nvSpPr>
          <p:cNvPr id="79877" name="WordArt 5"/>
          <p:cNvSpPr>
            <a:spLocks noChangeArrowheads="1" noChangeShapeType="1" noTextEdit="1"/>
          </p:cNvSpPr>
          <p:nvPr/>
        </p:nvSpPr>
        <p:spPr bwMode="auto">
          <a:xfrm rot="-1186357">
            <a:off x="2108200" y="3517900"/>
            <a:ext cx="4114800" cy="14144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7139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新魏"/>
                <a:ea typeface="华文新魏"/>
              </a:rPr>
              <a:t>非线性两点边值问题</a:t>
            </a:r>
          </a:p>
        </p:txBody>
      </p:sp>
      <p:sp>
        <p:nvSpPr>
          <p:cNvPr id="79878" name="WordArt 6"/>
          <p:cNvSpPr>
            <a:spLocks noChangeArrowheads="1" noChangeShapeType="1" noTextEdit="1"/>
          </p:cNvSpPr>
          <p:nvPr/>
        </p:nvSpPr>
        <p:spPr bwMode="auto">
          <a:xfrm rot="-1186357">
            <a:off x="4356100" y="3765550"/>
            <a:ext cx="3894138" cy="17160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7139"/>
              </a:avLst>
            </a:prstTxWarp>
          </a:bodyPr>
          <a:lstStyle/>
          <a:p>
            <a:pPr algn="ctr"/>
            <a:r>
              <a:rPr lang="zh-CN" altLang="en-US" sz="4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新魏"/>
                <a:ea typeface="华文新魏"/>
              </a:rPr>
              <a:t>求解非常困难！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7308850" y="6021388"/>
            <a:ext cx="935038" cy="3603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5572140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(P37)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EE44F-04DB-4E83-A001-3805102042C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连续系统最优控制回顾</a:t>
            </a:r>
          </a:p>
          <a:p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线性连续系统最优控制问题</a:t>
            </a:r>
          </a:p>
          <a:p>
            <a:r>
              <a:rPr lang="zh-CN" altLang="en-US"/>
              <a:t>有限时间（状态）调节器</a:t>
            </a:r>
          </a:p>
          <a:p>
            <a:r>
              <a:rPr lang="zh-CN" altLang="en-US"/>
              <a:t>无限时间输出调节器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1E3DE-1490-4F6E-978E-8CCAF685E67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线性连续系统最优控制问题</a:t>
            </a:r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381000" y="1752600"/>
          <a:ext cx="8610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6279424" imgH="2735817" progId="">
                  <p:embed/>
                </p:oleObj>
              </mc:Choice>
              <mc:Fallback>
                <p:oleObj name="Photo Editor 照片" r:id="rId3" imgW="6279424" imgH="2735817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610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1403350" y="5373688"/>
            <a:ext cx="3816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7812088" y="4292600"/>
            <a:ext cx="1008062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B7BBAB-C677-4971-A45B-C72BA894FA1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线性二次型问题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06512"/>
          </a:xfrm>
        </p:spPr>
        <p:txBody>
          <a:bodyPr/>
          <a:lstStyle/>
          <a:p>
            <a:r>
              <a:rPr lang="en-US" altLang="zh-CN"/>
              <a:t>LQ</a:t>
            </a:r>
            <a:r>
              <a:rPr lang="zh-CN" altLang="en-US"/>
              <a:t>问题（</a:t>
            </a:r>
            <a:r>
              <a:rPr lang="en-US" altLang="zh-CN"/>
              <a:t>Linear Quadratic Problem）</a:t>
            </a:r>
          </a:p>
          <a:p>
            <a:r>
              <a:rPr lang="en-US" altLang="zh-CN"/>
              <a:t>LQR</a:t>
            </a:r>
            <a:r>
              <a:rPr lang="zh-CN" altLang="en-US"/>
              <a:t>问题：调节器问题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827088" y="3500438"/>
            <a:ext cx="7416800" cy="21097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物理概念：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幼圆" pitchFamily="49" charset="-122"/>
              </a:rPr>
              <a:t>        若一线性连续系统受外界阵风型的扰动，偏离原来的平衡位置（即偏离零状态），从而造成某一初态</a:t>
            </a:r>
            <a:r>
              <a:rPr lang="en-US" altLang="zh-CN" sz="2400" i="1" dirty="0"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ea typeface="幼圆" pitchFamily="49" charset="-122"/>
              </a:rPr>
              <a:t>0</a:t>
            </a:r>
            <a:r>
              <a:rPr lang="zh-CN" altLang="en-US" sz="2400" dirty="0">
                <a:latin typeface="Times New Roman" pitchFamily="18" charset="0"/>
                <a:ea typeface="幼圆" pitchFamily="49" charset="-122"/>
              </a:rPr>
              <a:t>，则应施加怎样的控制</a:t>
            </a:r>
            <a:r>
              <a:rPr lang="en-US" altLang="zh-CN" sz="2400" i="1" dirty="0">
                <a:latin typeface="Times New Roman" pitchFamily="18" charset="0"/>
                <a:ea typeface="幼圆" pitchFamily="49" charset="-122"/>
              </a:rPr>
              <a:t>u</a:t>
            </a:r>
            <a:r>
              <a:rPr lang="zh-CN" altLang="en-US" sz="2400" dirty="0">
                <a:latin typeface="Times New Roman" pitchFamily="18" charset="0"/>
                <a:ea typeface="幼圆" pitchFamily="49" charset="-122"/>
              </a:rPr>
              <a:t>，使系统回到零状态附近，并满足二次型目标函数为</a:t>
            </a:r>
            <a:r>
              <a:rPr lang="en-US" altLang="zh-CN" sz="2400" dirty="0">
                <a:latin typeface="Times New Roman" pitchFamily="18" charset="0"/>
                <a:ea typeface="幼圆" pitchFamily="49" charset="-122"/>
              </a:rPr>
              <a:t>min</a:t>
            </a:r>
            <a:r>
              <a:rPr lang="zh-CN" altLang="en-US" sz="2400" dirty="0">
                <a:latin typeface="Times New Roman" pitchFamily="18" charset="0"/>
                <a:ea typeface="幼圆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01b</Template>
  <TotalTime>2364</TotalTime>
  <Words>1504</Words>
  <Application>Microsoft Office PowerPoint</Application>
  <PresentationFormat>全屏显示(4:3)</PresentationFormat>
  <Paragraphs>332</Paragraphs>
  <Slides>51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方正舒体</vt:lpstr>
      <vt:lpstr>华文琥珀</vt:lpstr>
      <vt:lpstr>华文新魏</vt:lpstr>
      <vt:lpstr>隶书</vt:lpstr>
      <vt:lpstr>宋体</vt:lpstr>
      <vt:lpstr>幼圆</vt:lpstr>
      <vt:lpstr>Arial</vt:lpstr>
      <vt:lpstr>Arial Narrow</vt:lpstr>
      <vt:lpstr>Cooper Black</vt:lpstr>
      <vt:lpstr>Times New Roman</vt:lpstr>
      <vt:lpstr>Wingdings</vt:lpstr>
      <vt:lpstr>Network</vt:lpstr>
      <vt:lpstr>Photo Editor 照片</vt:lpstr>
      <vt:lpstr>Equation.3</vt:lpstr>
      <vt:lpstr>Equation</vt:lpstr>
      <vt:lpstr>公式</vt:lpstr>
      <vt:lpstr>Visio</vt:lpstr>
      <vt:lpstr>最优控制2023</vt:lpstr>
      <vt:lpstr>提纲</vt:lpstr>
      <vt:lpstr>PowerPoint 演示文稿</vt:lpstr>
      <vt:lpstr>连续系统最优控制问题</vt:lpstr>
      <vt:lpstr>连续系统最优控制问题</vt:lpstr>
      <vt:lpstr>泛函极值存在的必要条件</vt:lpstr>
      <vt:lpstr>提纲</vt:lpstr>
      <vt:lpstr>线性连续系统最优控制问题</vt:lpstr>
      <vt:lpstr>线性二次型问题</vt:lpstr>
      <vt:lpstr>目标函数的物理意义</vt:lpstr>
      <vt:lpstr>目标函数的物理意义</vt:lpstr>
      <vt:lpstr>目标函数的物理意义</vt:lpstr>
      <vt:lpstr>对LQR问题重视的原因</vt:lpstr>
      <vt:lpstr>提纲</vt:lpstr>
      <vt:lpstr>有限时间（状态）调节器</vt:lpstr>
      <vt:lpstr>线性时变系统</vt:lpstr>
      <vt:lpstr>PowerPoint 演示文稿</vt:lpstr>
      <vt:lpstr>PowerPoint 演示文稿</vt:lpstr>
      <vt:lpstr>时变矩阵riccati微分方程与反馈控制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非时变系统</vt:lpstr>
      <vt:lpstr>PowerPoint 演示文稿</vt:lpstr>
      <vt:lpstr>LQR调节器结论（1）</vt:lpstr>
      <vt:lpstr>LQR调节器结论（2）</vt:lpstr>
      <vt:lpstr>LQR调节器结论（3）</vt:lpstr>
      <vt:lpstr>讨论(1)</vt:lpstr>
      <vt:lpstr>讨论(2)</vt:lpstr>
      <vt:lpstr>讨论(3)</vt:lpstr>
      <vt:lpstr>讨论（4）</vt:lpstr>
      <vt:lpstr>例3-2 p66-68</vt:lpstr>
      <vt:lpstr>提纲</vt:lpstr>
      <vt:lpstr>无限时间输出调节器问题</vt:lpstr>
      <vt:lpstr>定理（无限时间调节器）</vt:lpstr>
      <vt:lpstr>无限时间输出调节器</vt:lpstr>
      <vt:lpstr>讨论（1）</vt:lpstr>
      <vt:lpstr>讨论（2）</vt:lpstr>
      <vt:lpstr>举例</vt:lpstr>
      <vt:lpstr>小结</vt:lpstr>
      <vt:lpstr>LQR调节器结论（2）</vt:lpstr>
      <vt:lpstr>LQR调节器结论（3）</vt:lpstr>
      <vt:lpstr>无限时间输出调节器</vt:lpstr>
      <vt:lpstr>PowerPoint 演示文稿</vt:lpstr>
      <vt:lpstr>吴受章《应用最优控制》</vt:lpstr>
      <vt:lpstr>解学书《最优控制理论与应用》</vt:lpstr>
      <vt:lpstr>作业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最优控制2002</dc:title>
  <dc:creator>Feng Gao</dc:creator>
  <cp:lastModifiedBy>王 武义</cp:lastModifiedBy>
  <cp:revision>118</cp:revision>
  <cp:lastPrinted>1601-01-01T00:00:00Z</cp:lastPrinted>
  <dcterms:created xsi:type="dcterms:W3CDTF">2002-03-26T06:44:47Z</dcterms:created>
  <dcterms:modified xsi:type="dcterms:W3CDTF">2023-03-03T00:54:05Z</dcterms:modified>
</cp:coreProperties>
</file>