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30"/>
  </p:notesMasterIdLst>
  <p:sldIdLst>
    <p:sldId id="256" r:id="rId2"/>
    <p:sldId id="341" r:id="rId3"/>
    <p:sldId id="342" r:id="rId4"/>
    <p:sldId id="331" r:id="rId5"/>
    <p:sldId id="333" r:id="rId6"/>
    <p:sldId id="335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37" r:id="rId15"/>
    <p:sldId id="340" r:id="rId16"/>
    <p:sldId id="257" r:id="rId17"/>
    <p:sldId id="322" r:id="rId18"/>
    <p:sldId id="297" r:id="rId19"/>
    <p:sldId id="327" r:id="rId20"/>
    <p:sldId id="318" r:id="rId21"/>
    <p:sldId id="319" r:id="rId22"/>
    <p:sldId id="326" r:id="rId23"/>
    <p:sldId id="325" r:id="rId24"/>
    <p:sldId id="323" r:id="rId25"/>
    <p:sldId id="328" r:id="rId26"/>
    <p:sldId id="320" r:id="rId27"/>
    <p:sldId id="329" r:id="rId28"/>
    <p:sldId id="32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06" autoAdjust="0"/>
  </p:normalViewPr>
  <p:slideViewPr>
    <p:cSldViewPr>
      <p:cViewPr varScale="1">
        <p:scale>
          <a:sx n="63" d="100"/>
          <a:sy n="63" d="100"/>
        </p:scale>
        <p:origin x="1260" y="48"/>
      </p:cViewPr>
      <p:guideLst>
        <p:guide orient="horz" pos="32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DFBC9A26-D840-484C-BC33-A7C90F219CA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56525-3A33-425F-B7D4-5A7E54D1412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6408E-0263-4519-8290-603F7516BCD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AC877-5D0E-41AA-81F1-6C2CA180B05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78732-B0DC-46D6-AD3A-28FF8E884B47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DB655-C9CF-41B5-82CA-72BC336FFAD2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405C4-0123-4BB3-9E88-F48E1BD9A6E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2D667-79B4-4A0E-9289-262FCB25EEE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BF2AA-CA2C-4D1D-9D1B-E99DC061184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BF2AA-CA2C-4D1D-9D1B-E99DC061184F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3A94E-457E-4192-8294-ADBC935F1B4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BF2AA-CA2C-4D1D-9D1B-E99DC061184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65FAB-010C-4F34-880A-A15CCA93F80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0F4B8-D82B-4A3A-9DA7-645644D468F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65FAB-010C-4F34-880A-A15CCA93F80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D1F7A-4168-446C-8533-15A97C43E06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94263-3AE7-4ACA-890D-91CE9223BA4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03584-277C-40E6-8054-0EFB81BECAD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0BDFE-08DF-428D-953C-0AD11B72E14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F4CFE-EB21-4D7E-B061-36187D01EC3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CAE21-6A29-43DD-BEC4-B07EDB8961B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zh-CN" altLang="en-US"/>
              <a:t>05-26</a:t>
            </a:r>
            <a:endParaRPr lang="en-US" altLang="zh-CN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7BCEB8E-E95C-451D-A049-5E118C95FF0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884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8457" name="Object 41"/>
          <p:cNvGraphicFramePr>
            <a:graphicFrameLocks noChangeAspect="1"/>
          </p:cNvGraphicFramePr>
          <p:nvPr/>
        </p:nvGraphicFramePr>
        <p:xfrm>
          <a:off x="107950" y="115888"/>
          <a:ext cx="5030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7" name="Photo Editor 照片" r:id="rId2" imgW="7342857" imgH="714286" progId="">
                  <p:embed/>
                </p:oleObj>
              </mc:Choice>
              <mc:Fallback>
                <p:oleObj name="Photo Editor 照片" r:id="rId2" imgW="7342857" imgH="714286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480"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5030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00BF30-F937-4AE9-A530-AA3FA68EE0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309929-3AE3-4E95-BFB4-AB6C47EB8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7CAFCC-0950-4E13-B1FB-E0A9C01CF0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C513C5-D803-4FC5-A51B-3B5D292B77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533D92-EF50-41B2-8204-F1C5AE70D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5FA375-C5AC-44EB-AD7D-3748BCF4C8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C3C81-719F-4AB7-BEE1-B4408343A9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0A2C1E-326A-4EAB-B33A-3D4375EC52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264F44-A160-4104-8A18-1380311182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A9FF17-3921-4385-8081-38EB880F7A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E1C2FB-308C-48AF-98CB-9A97CCFC7C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3E6EB96-7CE9-4124-BCD4-0A00B9AD54A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87399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3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4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5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6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7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8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09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0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1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2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3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4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5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6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7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8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9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0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1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2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3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4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5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6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7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8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9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30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7431" name="Group 39"/>
          <p:cNvGrpSpPr>
            <a:grpSpLocks/>
          </p:cNvGrpSpPr>
          <p:nvPr/>
        </p:nvGrpSpPr>
        <p:grpSpPr bwMode="auto">
          <a:xfrm>
            <a:off x="165100" y="6149975"/>
            <a:ext cx="666750" cy="693738"/>
            <a:chOff x="0" y="0"/>
            <a:chExt cx="804" cy="801"/>
          </a:xfrm>
        </p:grpSpPr>
        <p:pic>
          <p:nvPicPr>
            <p:cNvPr id="187432" name="Picture 40" descr="jdxh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804" cy="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7433" name="Text Box 41"/>
            <p:cNvSpPr txBox="1">
              <a:spLocks noChangeArrowheads="1"/>
            </p:cNvSpPr>
            <p:nvPr userDrawn="1"/>
          </p:nvSpPr>
          <p:spPr bwMode="auto">
            <a:xfrm>
              <a:off x="80" y="449"/>
              <a:ext cx="59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i="1">
                  <a:solidFill>
                    <a:srgbClr val="080462"/>
                  </a:solidFill>
                  <a:latin typeface="Cooper Black" pitchFamily="18" charset="0"/>
                  <a:ea typeface="Batang" pitchFamily="18" charset="-127"/>
                </a:rPr>
                <a:t>SEI</a:t>
              </a:r>
            </a:p>
          </p:txBody>
        </p:sp>
      </p:grpSp>
      <p:sp>
        <p:nvSpPr>
          <p:cNvPr id="187434" name="Line 42"/>
          <p:cNvSpPr>
            <a:spLocks noChangeShapeType="1"/>
          </p:cNvSpPr>
          <p:nvPr/>
        </p:nvSpPr>
        <p:spPr bwMode="auto">
          <a:xfrm>
            <a:off x="701675" y="6165850"/>
            <a:ext cx="7974013" cy="1905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hyperlink" Target="&#25945;&#26448;&#25991;&#26412;/071.JPG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0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note04-11.do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最优控制20</a:t>
            </a:r>
            <a:r>
              <a:rPr lang="en-US" altLang="zh-CN" dirty="0"/>
              <a:t>23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508637" cy="123666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LQR（</a:t>
            </a:r>
            <a:r>
              <a:rPr lang="zh-CN" altLang="en-US" sz="4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第二部分）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的数值解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MATLAB</a:t>
            </a:r>
            <a:r>
              <a:rPr lang="zh-CN" altLang="en-US" dirty="0"/>
              <a:t>中的符号数学工具箱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85794"/>
            <a:ext cx="642942" cy="65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LQR</a:t>
            </a:r>
            <a:r>
              <a:rPr lang="zh-CN" altLang="en-US" dirty="0"/>
              <a:t>系统的稳定裕量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无限时间状态调节器问题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得出矩阵</a:t>
            </a:r>
            <a:r>
              <a:rPr lang="en-US" altLang="zh-CN" dirty="0" err="1"/>
              <a:t>Riccati</a:t>
            </a:r>
            <a:r>
              <a:rPr lang="zh-CN" altLang="en-US" dirty="0"/>
              <a:t>方程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357430"/>
            <a:ext cx="4714908" cy="104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929066"/>
            <a:ext cx="381593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4429132"/>
            <a:ext cx="2697265" cy="3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4500570"/>
            <a:ext cx="115599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5000636"/>
            <a:ext cx="36417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5634" y="5043668"/>
            <a:ext cx="2214578" cy="33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Riccati</a:t>
            </a:r>
            <a:r>
              <a:rPr lang="zh-CN" altLang="en-US" sz="2400" dirty="0"/>
              <a:t>方程中加入                    整理得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设 </a:t>
            </a:r>
            <a:r>
              <a:rPr lang="en-US" altLang="zh-CN" sz="2400" dirty="0"/>
              <a:t>R=I,</a:t>
            </a:r>
            <a:r>
              <a:rPr lang="zh-CN" altLang="en-US" sz="2400" dirty="0"/>
              <a:t>令 </a:t>
            </a:r>
            <a:r>
              <a:rPr lang="en-US" altLang="zh-CN" sz="2400" dirty="0"/>
              <a:t>s=j</a:t>
            </a:r>
            <a:r>
              <a:rPr lang="el-GR" altLang="zh-CN" sz="2400" dirty="0"/>
              <a:t>ω</a:t>
            </a:r>
            <a:r>
              <a:rPr lang="en-US" altLang="zh-CN" sz="2400" dirty="0"/>
              <a:t> </a:t>
            </a:r>
            <a:r>
              <a:rPr lang="zh-CN" altLang="en-US" sz="2400" dirty="0"/>
              <a:t>则整理可得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785926"/>
            <a:ext cx="637299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785926"/>
            <a:ext cx="9832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285992"/>
            <a:ext cx="591223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2928934"/>
            <a:ext cx="610138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3429000"/>
            <a:ext cx="485128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3857628"/>
            <a:ext cx="618012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7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0100" y="4857760"/>
            <a:ext cx="4786346" cy="3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7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0232" y="5286388"/>
            <a:ext cx="5345109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7901014" cy="135254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6286512" cy="44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285992"/>
            <a:ext cx="4062417" cy="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3714752"/>
            <a:ext cx="6572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</a:t>
            </a:r>
            <a:r>
              <a:rPr lang="zh-CN" altLang="en-US" sz="2000" b="1" dirty="0">
                <a:solidFill>
                  <a:srgbClr val="0000CC"/>
                </a:solidFill>
              </a:rPr>
              <a:t>教材（</a:t>
            </a:r>
            <a:r>
              <a:rPr lang="en-US" altLang="zh-CN" sz="2000" b="1" dirty="0">
                <a:solidFill>
                  <a:srgbClr val="0000CC"/>
                </a:solidFill>
              </a:rPr>
              <a:t>P92-93</a:t>
            </a:r>
            <a:r>
              <a:rPr lang="zh-CN" altLang="en-US" sz="2000" b="1" dirty="0">
                <a:solidFill>
                  <a:srgbClr val="0000CC"/>
                </a:solidFill>
              </a:rPr>
              <a:t>）中讨论了单输入情况下最优控制的稳定裕度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endParaRPr lang="en-US" altLang="zh-CN" sz="2000" b="1" dirty="0">
              <a:solidFill>
                <a:srgbClr val="0000CC"/>
              </a:solidFill>
            </a:endParaRPr>
          </a:p>
          <a:p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、不论开环频率特性的幅度如何增长，控制策略下的系统都是稳定的。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r>
              <a:rPr lang="en-US" altLang="zh-CN" sz="2000" b="1" dirty="0">
                <a:solidFill>
                  <a:srgbClr val="0000CC"/>
                </a:solidFill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</a:rPr>
              <a:t>、相位稳定裕量至少为</a:t>
            </a:r>
            <a:r>
              <a:rPr lang="en-US" altLang="zh-CN" sz="2000" b="1" dirty="0">
                <a:solidFill>
                  <a:srgbClr val="0000CC"/>
                </a:solidFill>
              </a:rPr>
              <a:t>60</a:t>
            </a:r>
            <a:r>
              <a:rPr lang="en-US" altLang="zh-CN" sz="2000" b="1" baseline="30000" dirty="0">
                <a:solidFill>
                  <a:srgbClr val="0000CC"/>
                </a:solidFill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690AE-F769-4B84-9ED9-D475501A29A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讨论（1）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代数</a:t>
            </a:r>
            <a:r>
              <a:rPr lang="en-US" altLang="zh-CN">
                <a:latin typeface="Times New Roman" pitchFamily="18" charset="0"/>
              </a:rPr>
              <a:t>Riccati</a:t>
            </a:r>
            <a:r>
              <a:rPr lang="zh-CN" altLang="en-US">
                <a:latin typeface="Times New Roman" pitchFamily="18" charset="0"/>
              </a:rPr>
              <a:t>方程的解是微分</a:t>
            </a:r>
            <a:r>
              <a:rPr lang="en-US" altLang="zh-CN">
                <a:latin typeface="Times New Roman" pitchFamily="18" charset="0"/>
              </a:rPr>
              <a:t>Riccati</a:t>
            </a:r>
            <a:r>
              <a:rPr lang="zh-CN" altLang="en-US">
                <a:latin typeface="Times New Roman" pitchFamily="18" charset="0"/>
              </a:rPr>
              <a:t>方程的稳态解。</a:t>
            </a:r>
            <a:endParaRPr lang="en-US" altLang="zh-CN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在工程应用时，我们希望得到的线性反馈是定常的，而对于有限时间，即使是定常系统，</a:t>
            </a:r>
            <a:r>
              <a:rPr lang="zh-CN" altLang="en-US" i="1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还是时变的，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也是时变的。这里指出，对于无限时间定常问题定常系统，这种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定常线性最优反馈</a:t>
            </a:r>
            <a:r>
              <a:rPr lang="zh-CN" altLang="en-US">
                <a:latin typeface="Times New Roman" pitchFamily="18" charset="0"/>
              </a:rPr>
              <a:t>是可能的。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DFB67-14AF-41DE-B0D1-EAD57C03B8F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讨论（2）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系统渐近稳定与</a:t>
            </a:r>
            <a:r>
              <a:rPr lang="zh-CN" altLang="en-US" i="1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zh-CN" altLang="en-US" dirty="0">
                <a:sym typeface="Symbol" pitchFamily="18" charset="2"/>
              </a:rPr>
              <a:t>则优化问题无法求解，出现的原因：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状态不完全可控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不可控状态是不稳定的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状态的不稳定部分能在性能指标中观测出来。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66B4CB-1160-4DFB-9281-BCF70E90707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线性连续系统最优控制回顾</a:t>
            </a:r>
          </a:p>
          <a:p>
            <a:r>
              <a:rPr lang="zh-CN" altLang="en-US" dirty="0"/>
              <a:t>可化为规范形式的</a:t>
            </a:r>
            <a:r>
              <a:rPr lang="en-US" altLang="zh-CN" dirty="0"/>
              <a:t>LQ</a:t>
            </a:r>
            <a:r>
              <a:rPr lang="zh-CN" altLang="en-US" dirty="0"/>
              <a:t>问题</a:t>
            </a:r>
          </a:p>
          <a:p>
            <a:r>
              <a:rPr lang="zh-CN" altLang="en-US" dirty="0"/>
              <a:t>最优调节器的频域公式与性质</a:t>
            </a:r>
          </a:p>
          <a:p>
            <a:r>
              <a:rPr lang="zh-CN" altLang="en-US" dirty="0"/>
              <a:t>最优控制的反问题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9F98B9-92CB-4C16-A0ED-52249A46372A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17818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468313" y="847725"/>
          <a:ext cx="8675687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6" name="Visio" r:id="rId3" imgW="9317513" imgH="5865239" progId="">
                  <p:embed/>
                </p:oleObj>
              </mc:Choice>
              <mc:Fallback>
                <p:oleObj name="Visio" r:id="rId3" imgW="9317513" imgH="586523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47725"/>
                        <a:ext cx="8675687" cy="546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742EF-C0F2-4A1B-B361-667680186C3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问题形式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81000" y="2057400"/>
          <a:ext cx="8610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0" name="Photo Editor 照片" r:id="rId3" imgW="6279424" imgH="2735817" progId="">
                  <p:embed/>
                </p:oleObj>
              </mc:Choice>
              <mc:Fallback>
                <p:oleObj name="Photo Editor 照片" r:id="rId3" imgW="6279424" imgH="273581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610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17BBD-B3A4-4AEC-B1A0-987422F283BB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185346" name="Group 2"/>
          <p:cNvGrpSpPr>
            <a:grpSpLocks/>
          </p:cNvGrpSpPr>
          <p:nvPr/>
        </p:nvGrpSpPr>
        <p:grpSpPr bwMode="auto">
          <a:xfrm>
            <a:off x="1143000" y="2886075"/>
            <a:ext cx="7081838" cy="542925"/>
            <a:chOff x="720" y="1680"/>
            <a:chExt cx="4461" cy="342"/>
          </a:xfrm>
        </p:grpSpPr>
        <p:graphicFrame>
          <p:nvGraphicFramePr>
            <p:cNvPr id="185347" name="Object 3"/>
            <p:cNvGraphicFramePr>
              <a:graphicFrameLocks noChangeAspect="1"/>
            </p:cNvGraphicFramePr>
            <p:nvPr/>
          </p:nvGraphicFramePr>
          <p:xfrm>
            <a:off x="720" y="1680"/>
            <a:ext cx="446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7" name="Photo Editor 照片" r:id="rId3" imgW="5174428" imgH="396358" progId="">
                    <p:embed/>
                  </p:oleObj>
                </mc:Choice>
                <mc:Fallback>
                  <p:oleObj name="Photo Editor 照片" r:id="rId3" imgW="5174428" imgH="396358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446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48" name="Text Box 4"/>
            <p:cNvSpPr txBox="1">
              <a:spLocks noChangeArrowheads="1"/>
            </p:cNvSpPr>
            <p:nvPr/>
          </p:nvSpPr>
          <p:spPr bwMode="auto">
            <a:xfrm>
              <a:off x="4559" y="1706"/>
              <a:ext cx="589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(3-18)</a:t>
              </a:r>
            </a:p>
          </p:txBody>
        </p:sp>
      </p:grpSp>
      <p:sp>
        <p:nvSpPr>
          <p:cNvPr id="185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06512"/>
          </a:xfrm>
        </p:spPr>
        <p:txBody>
          <a:bodyPr/>
          <a:lstStyle/>
          <a:p>
            <a:r>
              <a:rPr lang="zh-CN" altLang="en-US"/>
              <a:t>最优控制存在且唯一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1066800" y="35052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其中</a:t>
            </a:r>
            <a:r>
              <a:rPr kumimoji="1" lang="zh-CN" altLang="en-US" sz="3200">
                <a:latin typeface="Arial Narrow" pitchFamily="34" charset="0"/>
              </a:rPr>
              <a:t>：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Arial Narrow" pitchFamily="34" charset="0"/>
                <a:sym typeface="Symbol" pitchFamily="18" charset="2"/>
              </a:rPr>
              <a:t> 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矩阵</a:t>
            </a:r>
            <a:r>
              <a:rPr kumimoji="1" lang="en-US" altLang="zh-CN" sz="32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是下列</a:t>
            </a: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Riccati</a:t>
            </a:r>
            <a:r>
              <a:rPr kumimoji="1" lang="zh-CN" altLang="en-US" sz="3200" b="1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微分方程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的唯一半正定解。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2590800" y="2735263"/>
            <a:ext cx="2667000" cy="8382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3" name="AutoShape 9"/>
          <p:cNvSpPr>
            <a:spLocks/>
          </p:cNvSpPr>
          <p:nvPr/>
        </p:nvSpPr>
        <p:spPr bwMode="auto">
          <a:xfrm>
            <a:off x="6732588" y="1484313"/>
            <a:ext cx="1809750" cy="762000"/>
          </a:xfrm>
          <a:prstGeom prst="borderCallout1">
            <a:avLst>
              <a:gd name="adj1" fmla="val 15000"/>
              <a:gd name="adj2" fmla="val -4208"/>
              <a:gd name="adj3" fmla="val 161250"/>
              <a:gd name="adj4" fmla="val -92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Kalman</a:t>
            </a:r>
            <a:r>
              <a:rPr kumimoji="1" lang="zh-CN" altLang="en-US" sz="2400">
                <a:latin typeface="Times New Roman" pitchFamily="18" charset="0"/>
              </a:rPr>
              <a:t>增益</a:t>
            </a:r>
          </a:p>
          <a:p>
            <a:pPr algn="ctr"/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t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grpSp>
        <p:nvGrpSpPr>
          <p:cNvPr id="185354" name="Group 10"/>
          <p:cNvGrpSpPr>
            <a:grpSpLocks/>
          </p:cNvGrpSpPr>
          <p:nvPr/>
        </p:nvGrpSpPr>
        <p:grpSpPr bwMode="auto">
          <a:xfrm>
            <a:off x="990600" y="4797425"/>
            <a:ext cx="7326313" cy="1249363"/>
            <a:chOff x="624" y="3022"/>
            <a:chExt cx="4615" cy="787"/>
          </a:xfrm>
        </p:grpSpPr>
        <p:sp>
          <p:nvSpPr>
            <p:cNvPr id="185355" name="Rectangle 11"/>
            <p:cNvSpPr>
              <a:spLocks noChangeArrowheads="1"/>
            </p:cNvSpPr>
            <p:nvPr/>
          </p:nvSpPr>
          <p:spPr bwMode="auto">
            <a:xfrm>
              <a:off x="4694" y="3022"/>
              <a:ext cx="545" cy="7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356" name="Group 12"/>
            <p:cNvGrpSpPr>
              <a:grpSpLocks/>
            </p:cNvGrpSpPr>
            <p:nvPr/>
          </p:nvGrpSpPr>
          <p:grpSpPr bwMode="auto">
            <a:xfrm>
              <a:off x="624" y="3024"/>
              <a:ext cx="4608" cy="785"/>
              <a:chOff x="624" y="3024"/>
              <a:chExt cx="4608" cy="785"/>
            </a:xfrm>
          </p:grpSpPr>
          <p:graphicFrame>
            <p:nvGraphicFramePr>
              <p:cNvPr id="185357" name="Object 13"/>
              <p:cNvGraphicFramePr>
                <a:graphicFrameLocks noChangeAspect="1"/>
              </p:cNvGraphicFramePr>
              <p:nvPr/>
            </p:nvGraphicFramePr>
            <p:xfrm>
              <a:off x="720" y="3024"/>
              <a:ext cx="4464" cy="7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57" name="Photo Editor 照片" r:id="rId5" imgW="5243014" imgH="921905" progId="">
                      <p:embed/>
                    </p:oleObj>
                  </mc:Choice>
                  <mc:Fallback>
                    <p:oleObj name="Photo Editor 照片" r:id="rId5" imgW="5243014" imgH="921905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3024"/>
                            <a:ext cx="4464" cy="7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5358" name="Object 14"/>
              <p:cNvGraphicFramePr>
                <a:graphicFrameLocks noChangeAspect="1"/>
              </p:cNvGraphicFramePr>
              <p:nvPr/>
            </p:nvGraphicFramePr>
            <p:xfrm>
              <a:off x="864" y="3072"/>
              <a:ext cx="4368" cy="5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58" name="Photo Editor 照片" r:id="rId7" imgW="5455238" imgH="685859" progId="">
                      <p:embed/>
                    </p:oleObj>
                  </mc:Choice>
                  <mc:Fallback>
                    <p:oleObj name="Photo Editor 照片" r:id="rId7" imgW="5455238" imgH="685859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072"/>
                            <a:ext cx="4368" cy="5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359" name="AutoShape 15"/>
              <p:cNvSpPr>
                <a:spLocks/>
              </p:cNvSpPr>
              <p:nvPr/>
            </p:nvSpPr>
            <p:spPr bwMode="auto">
              <a:xfrm>
                <a:off x="624" y="3120"/>
                <a:ext cx="240" cy="624"/>
              </a:xfrm>
              <a:prstGeom prst="leftBrace">
                <a:avLst>
                  <a:gd name="adj1" fmla="val 21667"/>
                  <a:gd name="adj2" fmla="val 5144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360" name="Text Box 16"/>
            <p:cNvSpPr txBox="1">
              <a:spLocks noChangeArrowheads="1"/>
            </p:cNvSpPr>
            <p:nvPr/>
          </p:nvSpPr>
          <p:spPr bwMode="auto">
            <a:xfrm>
              <a:off x="4694" y="3294"/>
              <a:ext cx="54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(3-17)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6446" y="35716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有何结论？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build="p" autoUpdateAnimBg="0"/>
      <p:bldP spid="185351" grpId="0" autoUpdateAnimBg="0"/>
      <p:bldP spid="185352" grpId="0" animBg="1"/>
      <p:bldP spid="185353" grpId="0" animBg="1" autoUpdateAnimBg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8AEF1-74AC-4E76-A4A8-5455BB8B7D9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有限时间输出调节器问题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4214819"/>
            <a:ext cx="6143668" cy="5000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>
                <a:latin typeface="Times New Roman" pitchFamily="18" charset="0"/>
              </a:rPr>
              <a:t>将输出方程带入目标函数得</a:t>
            </a:r>
            <a:endParaRPr lang="zh-CN" altLang="en-US" sz="2200" i="1" dirty="0">
              <a:latin typeface="Times New Roman" pitchFamily="18" charset="0"/>
            </a:endParaRPr>
          </a:p>
        </p:txBody>
      </p:sp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143116"/>
            <a:ext cx="7200000" cy="124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500438"/>
            <a:ext cx="1714512" cy="39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7" y="3500438"/>
            <a:ext cx="4286280" cy="4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4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6578" y="3500438"/>
            <a:ext cx="1571636" cy="38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4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728" y="3929066"/>
            <a:ext cx="220437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4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27943" y="3929066"/>
            <a:ext cx="30111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4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1539" y="4643446"/>
            <a:ext cx="4071966" cy="4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4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63508" y="5143512"/>
            <a:ext cx="4894508" cy="5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4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2976" y="5715016"/>
            <a:ext cx="5715040" cy="37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259969-4FCB-4EF3-A84D-49A00C71F34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调节器结论（2）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r>
              <a:rPr lang="zh-CN" altLang="en-US"/>
              <a:t>最优状态是如下闭环控制的解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3200">
                <a:latin typeface="Arial Narrow" pitchFamily="34" charset="0"/>
                <a:ea typeface="华文中宋" pitchFamily="2" charset="-122"/>
                <a:sym typeface="Symbol" pitchFamily="18" charset="2"/>
              </a:rPr>
              <a:t>从任意初态开始的最优性能指标为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196975" y="2514600"/>
          <a:ext cx="690086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Equation" r:id="rId3" imgW="2336760" imgH="482400" progId="Equations">
                  <p:embed/>
                </p:oleObj>
              </mc:Choice>
              <mc:Fallback>
                <p:oleObj name="Equation" r:id="rId3" imgW="2336760" imgH="482400" progId="Equations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514600"/>
                        <a:ext cx="6900863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1616075" y="4724400"/>
          <a:ext cx="4692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6" name="Equation" r:id="rId5" imgW="1942920" imgH="393480" progId="Equations">
                  <p:embed/>
                </p:oleObj>
              </mc:Choice>
              <mc:Fallback>
                <p:oleObj name="Equation" r:id="rId5" imgW="1942920" imgH="393480" progId="Equations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724400"/>
                        <a:ext cx="46926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  <p:bldP spid="1638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12B4C-A83F-4C49-AFFD-6CECE5FED09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无限时间输出调节器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77150" cy="4411662"/>
          </a:xfrm>
        </p:spPr>
        <p:txBody>
          <a:bodyPr/>
          <a:lstStyle/>
          <a:p>
            <a:r>
              <a:rPr lang="zh-CN" altLang="en-US" sz="2600" dirty="0"/>
              <a:t>定理（无限时间调节器）</a:t>
            </a:r>
          </a:p>
          <a:p>
            <a:pPr lvl="1"/>
            <a:r>
              <a:rPr lang="en-US" altLang="zh-CN" sz="2200" dirty="0">
                <a:hlinkClick r:id="rId3" action="ppaction://hlinkfile"/>
              </a:rPr>
              <a:t>p72</a:t>
            </a:r>
            <a:endParaRPr lang="en-US" altLang="zh-CN" sz="2200" dirty="0"/>
          </a:p>
          <a:p>
            <a:pPr lvl="1"/>
            <a:r>
              <a:rPr lang="en-US" altLang="zh-CN" sz="2200" i="1" dirty="0"/>
              <a:t>D=I </a:t>
            </a:r>
            <a:r>
              <a:rPr lang="zh-CN" altLang="en-US" sz="2200" dirty="0"/>
              <a:t>时，转化为状态调节器。</a:t>
            </a:r>
          </a:p>
          <a:p>
            <a:pPr lvl="1"/>
            <a:r>
              <a:rPr lang="zh-CN" altLang="en-US" sz="2200" dirty="0"/>
              <a:t>矩阵</a:t>
            </a:r>
            <a:r>
              <a:rPr lang="en-US" altLang="zh-CN" sz="2200" dirty="0" err="1"/>
              <a:t>Riccati</a:t>
            </a:r>
            <a:r>
              <a:rPr lang="zh-CN" altLang="en-US" sz="2200" dirty="0"/>
              <a:t>代数方程有唯一半正定解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58888" y="3644900"/>
          <a:ext cx="6934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8" name="Photo Editor 照片" r:id="rId4" imgW="4549534" imgH="426576" progId="">
                  <p:embed/>
                </p:oleObj>
              </mc:Choice>
              <mc:Fallback>
                <p:oleObj name="Photo Editor 照片" r:id="rId4" imgW="4549534" imgH="42657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44900"/>
                        <a:ext cx="6934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2484438" y="4365625"/>
          <a:ext cx="373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9" name="Photo Editor 照片" r:id="rId6" imgW="2400508" imgH="350625" progId="">
                  <p:embed/>
                </p:oleObj>
              </mc:Choice>
              <mc:Fallback>
                <p:oleObj name="Photo Editor 照片" r:id="rId6" imgW="2400508" imgH="35062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3733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5084763"/>
          <a:ext cx="7127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Photo Editor 照片" r:id="rId8" imgW="8152381" imgH="5458587" progId="">
                  <p:embed/>
                </p:oleObj>
              </mc:Choice>
              <mc:Fallback>
                <p:oleObj name="Photo Editor 照片" r:id="rId8" imgW="8152381" imgH="545858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978" b="37152"/>
                      <a:stretch>
                        <a:fillRect/>
                      </a:stretch>
                    </p:blipFill>
                    <p:spPr bwMode="auto">
                      <a:xfrm>
                        <a:off x="1116013" y="5084763"/>
                        <a:ext cx="7127875" cy="792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8" y="1000108"/>
            <a:ext cx="3071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讨论无限时间调节器意义何在？且为什么是输出调节器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?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35716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有何结论？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 autoUpdateAnimBg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B5AF1-FC18-463A-9A27-55CD90AB1C5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755650" y="3933825"/>
            <a:ext cx="7345363" cy="2519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前三章的重要结论</a:t>
            </a:r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271712"/>
          </a:xfrm>
        </p:spPr>
        <p:txBody>
          <a:bodyPr/>
          <a:lstStyle/>
          <a:p>
            <a:r>
              <a:rPr lang="zh-CN" altLang="en-US" dirty="0"/>
              <a:t>变分法原理</a:t>
            </a:r>
          </a:p>
          <a:p>
            <a:r>
              <a:rPr lang="zh-CN" altLang="en-US" dirty="0"/>
              <a:t>连续系统最优控制</a:t>
            </a:r>
          </a:p>
          <a:p>
            <a:r>
              <a:rPr lang="zh-CN" altLang="en-US" dirty="0"/>
              <a:t>线性连续系统最优控制</a:t>
            </a:r>
            <a:endParaRPr lang="en-US" altLang="zh-CN" dirty="0"/>
          </a:p>
        </p:txBody>
      </p:sp>
      <p:sp>
        <p:nvSpPr>
          <p:cNvPr id="183308" name="AutoShape 12"/>
          <p:cNvSpPr>
            <a:spLocks noChangeArrowheads="1"/>
          </p:cNvSpPr>
          <p:nvPr/>
        </p:nvSpPr>
        <p:spPr bwMode="auto">
          <a:xfrm rot="5400000">
            <a:off x="5652295" y="2275681"/>
            <a:ext cx="1979612" cy="1260475"/>
          </a:xfrm>
          <a:custGeom>
            <a:avLst/>
            <a:gdLst>
              <a:gd name="G0" fmla="+- 18634 0 0"/>
              <a:gd name="G1" fmla="+- 4461 0 0"/>
              <a:gd name="G2" fmla="+- 12158 0 4461"/>
              <a:gd name="G3" fmla="+- G2 0 4461"/>
              <a:gd name="G4" fmla="*/ G3 32768 32059"/>
              <a:gd name="G5" fmla="*/ G4 1 2"/>
              <a:gd name="G6" fmla="+- 21600 0 18634"/>
              <a:gd name="G7" fmla="*/ G6 4461 6079"/>
              <a:gd name="G8" fmla="+- G7 18634 0"/>
              <a:gd name="T0" fmla="*/ 18634 w 21600"/>
              <a:gd name="T1" fmla="*/ 0 h 21600"/>
              <a:gd name="T2" fmla="*/ 18634 w 21600"/>
              <a:gd name="T3" fmla="*/ 12158 h 21600"/>
              <a:gd name="T4" fmla="*/ 1654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8634" y="0"/>
                </a:lnTo>
                <a:lnTo>
                  <a:pt x="18634" y="4461"/>
                </a:lnTo>
                <a:lnTo>
                  <a:pt x="12427" y="4461"/>
                </a:lnTo>
                <a:cubicBezTo>
                  <a:pt x="5564" y="4461"/>
                  <a:pt x="0" y="7907"/>
                  <a:pt x="0" y="12158"/>
                </a:cubicBezTo>
                <a:lnTo>
                  <a:pt x="0" y="21600"/>
                </a:lnTo>
                <a:lnTo>
                  <a:pt x="3308" y="21600"/>
                </a:lnTo>
                <a:lnTo>
                  <a:pt x="3308" y="12158"/>
                </a:lnTo>
                <a:cubicBezTo>
                  <a:pt x="3308" y="9694"/>
                  <a:pt x="7391" y="7697"/>
                  <a:pt x="12427" y="7697"/>
                </a:cubicBezTo>
                <a:lnTo>
                  <a:pt x="18634" y="7697"/>
                </a:lnTo>
                <a:lnTo>
                  <a:pt x="18634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309" name="Object 13"/>
          <p:cNvGraphicFramePr>
            <a:graphicFrameLocks noChangeAspect="1"/>
          </p:cNvGraphicFramePr>
          <p:nvPr/>
        </p:nvGraphicFramePr>
        <p:xfrm>
          <a:off x="1258888" y="4149725"/>
          <a:ext cx="28956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9" name="Equation" r:id="rId3" imgW="1015920" imgH="660240" progId="Equations">
                  <p:embed/>
                </p:oleObj>
              </mc:Choice>
              <mc:Fallback>
                <p:oleObj name="Equation" r:id="rId3" imgW="1015920" imgH="660240" progId="Equations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2895600" cy="18827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4916488" y="4225925"/>
            <a:ext cx="2286000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Euler</a:t>
            </a:r>
            <a:r>
              <a:rPr kumimoji="1" lang="zh-CN" altLang="en-US" sz="3600">
                <a:latin typeface="Times New Roman" pitchFamily="18" charset="0"/>
              </a:rPr>
              <a:t>方程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4916488" y="5292725"/>
            <a:ext cx="2286000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横截条件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308" grpId="0" animBg="1"/>
      <p:bldP spid="183310" grpId="1" animBg="1"/>
      <p:bldP spid="1833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CCF66-D94F-43FA-AB95-3E548862284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755650" y="3716338"/>
            <a:ext cx="7345363" cy="2808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前三章的重要结论</a:t>
            </a:r>
            <a:endParaRPr lang="en-US" altLang="zh-CN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219950" cy="1781175"/>
          </a:xfrm>
        </p:spPr>
        <p:txBody>
          <a:bodyPr/>
          <a:lstStyle/>
          <a:p>
            <a:r>
              <a:rPr lang="zh-CN" altLang="en-US" dirty="0"/>
              <a:t>变分法原理</a:t>
            </a:r>
          </a:p>
          <a:p>
            <a:r>
              <a:rPr lang="zh-CN" altLang="en-US" dirty="0"/>
              <a:t>连续系统最优控制</a:t>
            </a:r>
          </a:p>
          <a:p>
            <a:r>
              <a:rPr lang="zh-CN" altLang="en-US" dirty="0"/>
              <a:t>线性连续系统最优控制</a:t>
            </a:r>
            <a:endParaRPr lang="en-US" altLang="zh-CN" dirty="0"/>
          </a:p>
        </p:txBody>
      </p:sp>
      <p:sp>
        <p:nvSpPr>
          <p:cNvPr id="182284" name="AutoShape 12"/>
          <p:cNvSpPr>
            <a:spLocks noChangeArrowheads="1"/>
          </p:cNvSpPr>
          <p:nvPr/>
        </p:nvSpPr>
        <p:spPr bwMode="auto">
          <a:xfrm rot="5400000">
            <a:off x="5562601" y="2582862"/>
            <a:ext cx="1295400" cy="828675"/>
          </a:xfrm>
          <a:custGeom>
            <a:avLst/>
            <a:gdLst>
              <a:gd name="G0" fmla="+- 16007 0 0"/>
              <a:gd name="G1" fmla="+- 4120 0 0"/>
              <a:gd name="G2" fmla="+- 12158 0 4120"/>
              <a:gd name="G3" fmla="+- G2 0 4120"/>
              <a:gd name="G4" fmla="*/ G3 32768 32059"/>
              <a:gd name="G5" fmla="*/ G4 1 2"/>
              <a:gd name="G6" fmla="+- 21600 0 16007"/>
              <a:gd name="G7" fmla="*/ G6 4120 6079"/>
              <a:gd name="G8" fmla="+- G7 16007 0"/>
              <a:gd name="T0" fmla="*/ 16007 w 21600"/>
              <a:gd name="T1" fmla="*/ 0 h 21600"/>
              <a:gd name="T2" fmla="*/ 16007 w 21600"/>
              <a:gd name="T3" fmla="*/ 12158 h 21600"/>
              <a:gd name="T4" fmla="*/ 200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007" y="0"/>
                </a:lnTo>
                <a:lnTo>
                  <a:pt x="16007" y="4120"/>
                </a:lnTo>
                <a:lnTo>
                  <a:pt x="12427" y="4120"/>
                </a:lnTo>
                <a:cubicBezTo>
                  <a:pt x="5564" y="4120"/>
                  <a:pt x="0" y="7719"/>
                  <a:pt x="0" y="12158"/>
                </a:cubicBezTo>
                <a:lnTo>
                  <a:pt x="0" y="21600"/>
                </a:lnTo>
                <a:lnTo>
                  <a:pt x="4005" y="21600"/>
                </a:lnTo>
                <a:lnTo>
                  <a:pt x="4005" y="12158"/>
                </a:lnTo>
                <a:cubicBezTo>
                  <a:pt x="4005" y="9883"/>
                  <a:pt x="7776" y="8038"/>
                  <a:pt x="12427" y="8038"/>
                </a:cubicBezTo>
                <a:lnTo>
                  <a:pt x="16007" y="8038"/>
                </a:lnTo>
                <a:lnTo>
                  <a:pt x="16007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285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3789363"/>
          <a:ext cx="424973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5" name="Photo Editor 照片" r:id="rId3" imgW="5958095" imgH="3680779" progId="">
                  <p:embed/>
                </p:oleObj>
              </mc:Choice>
              <mc:Fallback>
                <p:oleObj name="Photo Editor 照片" r:id="rId3" imgW="5958095" imgH="368077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89363"/>
                        <a:ext cx="4249737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A12D8-6447-425F-9D3B-C9A77555B21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755650" y="3644900"/>
            <a:ext cx="7345363" cy="2519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前三章的重要结论</a:t>
            </a:r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271712"/>
          </a:xfrm>
        </p:spPr>
        <p:txBody>
          <a:bodyPr/>
          <a:lstStyle/>
          <a:p>
            <a:r>
              <a:rPr lang="zh-CN" altLang="en-US"/>
              <a:t>变分法原理</a:t>
            </a:r>
          </a:p>
          <a:p>
            <a:r>
              <a:rPr lang="zh-CN" altLang="en-US"/>
              <a:t>连续系统最优控制</a:t>
            </a:r>
          </a:p>
          <a:p>
            <a:r>
              <a:rPr lang="zh-CN" altLang="en-US"/>
              <a:t>线性连续系统最优控制</a:t>
            </a:r>
            <a:endParaRPr lang="en-US" altLang="zh-CN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763713" y="4148138"/>
          <a:ext cx="59769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8" name="Photo Editor 照片" r:id="rId3" imgW="5174428" imgH="396358" progId="">
                  <p:embed/>
                </p:oleObj>
              </mc:Choice>
              <mc:Fallback>
                <p:oleObj name="Photo Editor 照片" r:id="rId3" imgW="5174428" imgH="39635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48138"/>
                        <a:ext cx="59769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1619250" y="5011738"/>
            <a:ext cx="6121400" cy="957262"/>
            <a:chOff x="624" y="3024"/>
            <a:chExt cx="4608" cy="785"/>
          </a:xfrm>
        </p:grpSpPr>
        <p:graphicFrame>
          <p:nvGraphicFramePr>
            <p:cNvPr id="180230" name="Object 6"/>
            <p:cNvGraphicFramePr>
              <a:graphicFrameLocks noChangeAspect="1"/>
            </p:cNvGraphicFramePr>
            <p:nvPr/>
          </p:nvGraphicFramePr>
          <p:xfrm>
            <a:off x="720" y="3024"/>
            <a:ext cx="4464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0" name="Photo Editor 照片" r:id="rId5" imgW="5243014" imgH="921905" progId="">
                    <p:embed/>
                  </p:oleObj>
                </mc:Choice>
                <mc:Fallback>
                  <p:oleObj name="Photo Editor 照片" r:id="rId5" imgW="5243014" imgH="921905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24"/>
                          <a:ext cx="4464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31" name="Object 7"/>
            <p:cNvGraphicFramePr>
              <a:graphicFrameLocks noChangeAspect="1"/>
            </p:cNvGraphicFramePr>
            <p:nvPr/>
          </p:nvGraphicFramePr>
          <p:xfrm>
            <a:off x="864" y="3072"/>
            <a:ext cx="4368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1" name="Photo Editor 照片" r:id="rId7" imgW="5455238" imgH="685859" progId="">
                    <p:embed/>
                  </p:oleObj>
                </mc:Choice>
                <mc:Fallback>
                  <p:oleObj name="Photo Editor 照片" r:id="rId7" imgW="5455238" imgH="68585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72"/>
                          <a:ext cx="4368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32" name="AutoShape 8"/>
            <p:cNvSpPr>
              <a:spLocks/>
            </p:cNvSpPr>
            <p:nvPr/>
          </p:nvSpPr>
          <p:spPr bwMode="auto">
            <a:xfrm>
              <a:off x="624" y="3120"/>
              <a:ext cx="240" cy="624"/>
            </a:xfrm>
            <a:prstGeom prst="leftBrace">
              <a:avLst>
                <a:gd name="adj1" fmla="val 21667"/>
                <a:gd name="adj2" fmla="val 514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827088" y="3716338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</a:rPr>
              <a:t>反馈控制结构</a:t>
            </a:r>
            <a:endParaRPr kumimoji="1" lang="en-US" altLang="zh-CN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900113" y="4579938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</a:rPr>
              <a:t>Riccati</a:t>
            </a: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</a:rPr>
              <a:t>方程</a:t>
            </a:r>
          </a:p>
        </p:txBody>
      </p:sp>
      <p:sp>
        <p:nvSpPr>
          <p:cNvPr id="180236" name="AutoShape 12"/>
          <p:cNvSpPr>
            <a:spLocks noChangeArrowheads="1"/>
          </p:cNvSpPr>
          <p:nvPr/>
        </p:nvSpPr>
        <p:spPr bwMode="auto">
          <a:xfrm rot="5400000">
            <a:off x="6049169" y="3104357"/>
            <a:ext cx="611187" cy="53975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nimBg="1"/>
      <p:bldP spid="180233" grpId="0"/>
      <p:bldP spid="180234" grpId="0"/>
      <p:bldP spid="1802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A12D8-6447-425F-9D3B-C9A77555B21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755650" y="3644900"/>
            <a:ext cx="7345363" cy="2519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前三章的重要结论</a:t>
            </a:r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271712"/>
          </a:xfrm>
        </p:spPr>
        <p:txBody>
          <a:bodyPr/>
          <a:lstStyle/>
          <a:p>
            <a:r>
              <a:rPr lang="zh-CN" altLang="en-US"/>
              <a:t>变分法原理</a:t>
            </a:r>
          </a:p>
          <a:p>
            <a:r>
              <a:rPr lang="zh-CN" altLang="en-US"/>
              <a:t>连续系统最优控制</a:t>
            </a:r>
          </a:p>
          <a:p>
            <a:r>
              <a:rPr lang="zh-CN" altLang="en-US"/>
              <a:t>线性连续系统最优控制</a:t>
            </a:r>
            <a:endParaRPr lang="en-US" altLang="zh-CN"/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827088" y="3716338"/>
            <a:ext cx="68405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积分型泛函求极值，极值存在的必要条件：</a:t>
            </a:r>
            <a:endParaRPr kumimoji="1"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400" i="1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itchFamily="18" charset="0"/>
              </a:rPr>
              <a:t>J</a:t>
            </a:r>
            <a:r>
              <a:rPr kumimoji="1" lang="zh-CN" altLang="en-US" sz="2400" i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=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三者都是这一条件的不同形式</a:t>
            </a:r>
            <a:endParaRPr kumimoji="1"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80236" name="AutoShape 12"/>
          <p:cNvSpPr>
            <a:spLocks noChangeArrowheads="1"/>
          </p:cNvSpPr>
          <p:nvPr/>
        </p:nvSpPr>
        <p:spPr bwMode="auto">
          <a:xfrm rot="5400000">
            <a:off x="5693564" y="2748754"/>
            <a:ext cx="1322398" cy="53975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00694" y="64291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有何共同之处？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nimBg="1"/>
      <p:bldP spid="180233" grpId="0"/>
      <p:bldP spid="180236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C9757-BA9D-4DE4-BFF2-3FCC7D130C9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线性连续系统最优控制回顾</a:t>
            </a:r>
          </a:p>
          <a:p>
            <a:r>
              <a:rPr lang="zh-CN" altLang="en-US" dirty="0"/>
              <a:t>最优调节器的频域公式与性质</a:t>
            </a:r>
          </a:p>
          <a:p>
            <a:r>
              <a:rPr lang="zh-CN" altLang="en-US" dirty="0"/>
              <a:t>司服、跟踪与模型跟随</a:t>
            </a:r>
          </a:p>
          <a:p>
            <a:r>
              <a:rPr lang="zh-CN" altLang="en-US" dirty="0"/>
              <a:t>可化为规范形式的</a:t>
            </a:r>
            <a:r>
              <a:rPr lang="en-US" altLang="zh-CN" dirty="0"/>
              <a:t>LQ</a:t>
            </a:r>
            <a:r>
              <a:rPr lang="zh-CN" altLang="en-US" dirty="0"/>
              <a:t>问题</a:t>
            </a:r>
          </a:p>
          <a:p>
            <a:r>
              <a:rPr lang="zh-CN" altLang="en-US" dirty="0"/>
              <a:t>最优控制的反问题</a:t>
            </a:r>
          </a:p>
          <a:p>
            <a:r>
              <a:rPr lang="zh-CN" altLang="en-US" dirty="0"/>
              <a:t>小结</a:t>
            </a:r>
          </a:p>
        </p:txBody>
      </p:sp>
      <p:sp>
        <p:nvSpPr>
          <p:cNvPr id="175108" name="AutoShape 4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477000" y="4648200"/>
            <a:ext cx="1676400" cy="12192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讲义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A12D8-6447-425F-9D3B-C9A77555B21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755650" y="1643050"/>
            <a:ext cx="7345363" cy="45212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最优控制的反问题</a:t>
            </a:r>
            <a:endParaRPr lang="en-US" altLang="zh-CN" dirty="0"/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827088" y="1857364"/>
            <a:ext cx="684053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给定完全能控的单输入线性系统和稳定的线性反馈控制律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endParaRPr lang="zh-CN" altLang="en-US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问在什么条件下存在并如何构造非负定加权阵</a:t>
            </a:r>
            <a:r>
              <a:rPr lang="en-US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Q</a:t>
            </a:r>
            <a:r>
              <a:rPr lang="zh-CN" altLang="en-US" sz="2400" b="1" dirty="0">
                <a:latin typeface="+mj-ea"/>
                <a:ea typeface="+mj-ea"/>
              </a:rPr>
              <a:t>，使其成为性能指标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endParaRPr lang="zh-CN" altLang="en-US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取最小的最优控制律。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0694" y="64291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有何意义？</a:t>
            </a:r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3357554" y="2571744"/>
          <a:ext cx="1727803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1" name="Equation" r:id="rId3" imgW="761669" imgH="406224" progId="">
                  <p:embed/>
                </p:oleObj>
              </mc:Choice>
              <mc:Fallback>
                <p:oleObj name="Equation" r:id="rId3" imgW="761669" imgH="406224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571744"/>
                        <a:ext cx="1727803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928926" y="4643446"/>
          <a:ext cx="285577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3" name="Equation" r:id="rId5" imgW="1422400" imgH="393700" progId="">
                  <p:embed/>
                </p:oleObj>
              </mc:Choice>
              <mc:Fallback>
                <p:oleObj name="Equation" r:id="rId5" imgW="1422400" imgH="393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643446"/>
                        <a:ext cx="285577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nimBg="1"/>
      <p:bldP spid="18023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967105-D65A-4797-A1C8-E28AD96007F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54988" cy="1006475"/>
          </a:xfrm>
        </p:spPr>
        <p:txBody>
          <a:bodyPr/>
          <a:lstStyle/>
          <a:p>
            <a:r>
              <a:rPr lang="zh-CN" altLang="en-US"/>
              <a:t>解学书 </a:t>
            </a:r>
            <a:r>
              <a:rPr lang="en-US" altLang="zh-CN"/>
              <a:t>《</a:t>
            </a:r>
            <a:r>
              <a:rPr lang="zh-CN" altLang="en-US"/>
              <a:t>最优控制理论及应用</a:t>
            </a:r>
            <a:r>
              <a:rPr lang="en-US" altLang="zh-CN"/>
              <a:t>》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 cstate="print"/>
          <a:srcRect t="31953"/>
          <a:stretch>
            <a:fillRect/>
          </a:stretch>
        </p:blipFill>
        <p:spPr bwMode="auto">
          <a:xfrm>
            <a:off x="1042988" y="1484313"/>
            <a:ext cx="6096000" cy="5060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026 -0.437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186766" cy="4424381"/>
          </a:xfrm>
        </p:spPr>
        <p:txBody>
          <a:bodyPr/>
          <a:lstStyle/>
          <a:p>
            <a:r>
              <a:rPr lang="zh-CN" altLang="en-US" dirty="0"/>
              <a:t>可得矩阵</a:t>
            </a:r>
            <a:r>
              <a:rPr lang="en-US" altLang="zh-CN" dirty="0" err="1"/>
              <a:t>Riccati</a:t>
            </a:r>
            <a:r>
              <a:rPr lang="zh-CN" altLang="en-US" dirty="0"/>
              <a:t>微分方程，即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边界条件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8215371" cy="3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857496"/>
            <a:ext cx="223309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929066"/>
            <a:ext cx="4928724" cy="11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5286388"/>
            <a:ext cx="608375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5643578"/>
            <a:ext cx="8640000" cy="27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8AEF1-74AC-4E76-A4A8-5455BB8B7D9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无限时间输出调节器问题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8351"/>
            <a:ext cx="8115328" cy="12795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>
                <a:latin typeface="Times New Roman" pitchFamily="18" charset="0"/>
              </a:rPr>
              <a:t>系统是完全能控、能观的。</a:t>
            </a:r>
            <a:endParaRPr lang="en-US" altLang="zh-CN" sz="26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>
                <a:latin typeface="Times New Roman" pitchFamily="18" charset="0"/>
              </a:rPr>
              <a:t>稳定的系统稳态误差为零，目标函数中就不用体现。</a:t>
            </a:r>
            <a:endParaRPr lang="en-US" altLang="zh-CN" sz="26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200" i="1" dirty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1981200"/>
            <a:ext cx="8199438" cy="2432050"/>
            <a:chOff x="288" y="1248"/>
            <a:chExt cx="5165" cy="1532"/>
          </a:xfrm>
        </p:grpSpPr>
        <p:graphicFrame>
          <p:nvGraphicFramePr>
            <p:cNvPr id="146436" name="Object 4"/>
            <p:cNvGraphicFramePr>
              <a:graphicFrameLocks noChangeAspect="1"/>
            </p:cNvGraphicFramePr>
            <p:nvPr/>
          </p:nvGraphicFramePr>
          <p:xfrm>
            <a:off x="288" y="1248"/>
            <a:ext cx="5165" cy="1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86" name="Photo Editor 照片" r:id="rId3" imgW="6340390" imgH="1881905" progId="">
                    <p:embed/>
                  </p:oleObj>
                </mc:Choice>
                <mc:Fallback>
                  <p:oleObj name="Photo Editor 照片" r:id="rId3" imgW="6340390" imgH="188190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48"/>
                          <a:ext cx="5165" cy="1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4740" y="1616"/>
              <a:ext cx="680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4DAE0-F46A-4AB6-A332-5CBEAEC73FD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定理（无限时间调节器）</a:t>
            </a:r>
          </a:p>
        </p:txBody>
      </p:sp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928802"/>
            <a:ext cx="8504238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6248" y="5715016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证明过程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P(72-75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D853E-71A0-4F1F-9484-59BA9C82103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</a:t>
            </a:r>
            <a:r>
              <a:rPr lang="zh-CN" altLang="en-US" dirty="0"/>
              <a:t>的解析解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00174"/>
            <a:ext cx="8229600" cy="2714644"/>
          </a:xfrm>
        </p:spPr>
        <p:txBody>
          <a:bodyPr/>
          <a:lstStyle/>
          <a:p>
            <a:r>
              <a:rPr lang="zh-CN" altLang="en-US" dirty="0"/>
              <a:t>无限时间状态调节器的矩阵</a:t>
            </a:r>
            <a:r>
              <a:rPr lang="en-US" altLang="zh-CN" dirty="0" err="1"/>
              <a:t>Riccati</a:t>
            </a:r>
            <a:r>
              <a:rPr lang="zh-CN" altLang="en-US" dirty="0"/>
              <a:t>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</a:t>
            </a:r>
            <a:endParaRPr lang="en-US" altLang="zh-CN" dirty="0"/>
          </a:p>
          <a:p>
            <a:r>
              <a:rPr lang="zh-CN" altLang="en-US" dirty="0"/>
              <a:t>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85794"/>
            <a:ext cx="642942" cy="65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143116"/>
            <a:ext cx="458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3" y="2786059"/>
            <a:ext cx="6143668" cy="36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1" y="3429000"/>
            <a:ext cx="6286544" cy="65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4214818"/>
            <a:ext cx="2782790" cy="5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3174" y="4786322"/>
            <a:ext cx="2914239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809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5074" y="5143512"/>
            <a:ext cx="571504" cy="5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17" y="5157802"/>
            <a:ext cx="28575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83290" y="5143512"/>
            <a:ext cx="30342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43769" y="5143512"/>
            <a:ext cx="285751" cy="41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85926"/>
            <a:ext cx="3679829" cy="3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143116"/>
            <a:ext cx="2138361" cy="59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1" y="2786058"/>
            <a:ext cx="6072231" cy="45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2" y="3357562"/>
            <a:ext cx="167639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0232" y="3786190"/>
            <a:ext cx="4214842" cy="49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4357694"/>
            <a:ext cx="438004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3174" y="4929198"/>
            <a:ext cx="3357586" cy="117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214687"/>
            <a:ext cx="6215106" cy="1714511"/>
          </a:xfrm>
        </p:spPr>
        <p:txBody>
          <a:bodyPr/>
          <a:lstStyle/>
          <a:p>
            <a:pPr algn="just"/>
            <a:r>
              <a:rPr lang="zh-CN" altLang="en-US" dirty="0"/>
              <a:t>由（</a:t>
            </a:r>
            <a:r>
              <a:rPr lang="en-US" altLang="zh-CN" dirty="0"/>
              <a:t>3-6’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1" y="2214554"/>
            <a:ext cx="3000396" cy="87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714488"/>
            <a:ext cx="3981453" cy="41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2714644" cy="90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4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3286124"/>
            <a:ext cx="41005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4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4929198"/>
            <a:ext cx="801640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3"/>
            <a:ext cx="7258072" cy="785818"/>
          </a:xfrm>
        </p:spPr>
        <p:txBody>
          <a:bodyPr/>
          <a:lstStyle/>
          <a:p>
            <a:r>
              <a:rPr lang="zh-CN" altLang="en-US" dirty="0"/>
              <a:t>展开得：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比较矩阵</a:t>
            </a:r>
            <a:r>
              <a:rPr lang="en-US" altLang="zh-CN" dirty="0" err="1"/>
              <a:t>Riccati</a:t>
            </a:r>
            <a:r>
              <a:rPr lang="zh-CN" altLang="en-US" dirty="0"/>
              <a:t>微分方程，得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513C5-D803-4FC5-A51B-3B5D292B77E0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071678"/>
            <a:ext cx="4148138" cy="38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425" y="2472721"/>
            <a:ext cx="3351211" cy="3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214686"/>
            <a:ext cx="6858048" cy="4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3714752"/>
            <a:ext cx="4071966" cy="30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5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4500570"/>
            <a:ext cx="7574591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5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5429264"/>
            <a:ext cx="2357454" cy="6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01b</Template>
  <TotalTime>1693</TotalTime>
  <Words>683</Words>
  <Application>Microsoft Office PowerPoint</Application>
  <PresentationFormat>全屏显示(4:3)</PresentationFormat>
  <Paragraphs>179</Paragraphs>
  <Slides>28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黑体</vt:lpstr>
      <vt:lpstr>华文宋体</vt:lpstr>
      <vt:lpstr>华文新魏</vt:lpstr>
      <vt:lpstr>华文中宋</vt:lpstr>
      <vt:lpstr>幼圆</vt:lpstr>
      <vt:lpstr>Arial</vt:lpstr>
      <vt:lpstr>Arial Narrow</vt:lpstr>
      <vt:lpstr>Cooper Black</vt:lpstr>
      <vt:lpstr>Symbol</vt:lpstr>
      <vt:lpstr>Times New Roman</vt:lpstr>
      <vt:lpstr>Wingdings</vt:lpstr>
      <vt:lpstr>Network</vt:lpstr>
      <vt:lpstr>Photo Editor 照片</vt:lpstr>
      <vt:lpstr>Visio</vt:lpstr>
      <vt:lpstr>Equation</vt:lpstr>
      <vt:lpstr>最优控制2023</vt:lpstr>
      <vt:lpstr>有限时间输出调节器问题</vt:lpstr>
      <vt:lpstr>PowerPoint 演示文稿</vt:lpstr>
      <vt:lpstr>无限时间输出调节器问题</vt:lpstr>
      <vt:lpstr>定理（无限时间调节器）</vt:lpstr>
      <vt:lpstr>      的解析解</vt:lpstr>
      <vt:lpstr>PowerPoint 演示文稿</vt:lpstr>
      <vt:lpstr>PowerPoint 演示文稿</vt:lpstr>
      <vt:lpstr>PowerPoint 演示文稿</vt:lpstr>
      <vt:lpstr>       的数值解</vt:lpstr>
      <vt:lpstr>LQR系统的稳定裕量</vt:lpstr>
      <vt:lpstr>PowerPoint 演示文稿</vt:lpstr>
      <vt:lpstr>PowerPoint 演示文稿</vt:lpstr>
      <vt:lpstr>讨论（1）</vt:lpstr>
      <vt:lpstr>讨论（2）</vt:lpstr>
      <vt:lpstr>提纲</vt:lpstr>
      <vt:lpstr>PowerPoint 演示文稿</vt:lpstr>
      <vt:lpstr>问题形式</vt:lpstr>
      <vt:lpstr>LQR调节器结论（1）</vt:lpstr>
      <vt:lpstr>LQR调节器结论（2）</vt:lpstr>
      <vt:lpstr>无限时间输出调节器</vt:lpstr>
      <vt:lpstr>前三章的重要结论</vt:lpstr>
      <vt:lpstr>前三章的重要结论</vt:lpstr>
      <vt:lpstr>前三章的重要结论</vt:lpstr>
      <vt:lpstr>前三章的重要结论</vt:lpstr>
      <vt:lpstr>提纲</vt:lpstr>
      <vt:lpstr>最优控制的反问题</vt:lpstr>
      <vt:lpstr>解学书 《最优控制理论及应用》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最优控制2002</dc:title>
  <dc:creator>Feng Gao</dc:creator>
  <cp:lastModifiedBy>王 武义</cp:lastModifiedBy>
  <cp:revision>103</cp:revision>
  <cp:lastPrinted>1601-01-01T00:00:00Z</cp:lastPrinted>
  <dcterms:created xsi:type="dcterms:W3CDTF">2002-03-26T06:44:47Z</dcterms:created>
  <dcterms:modified xsi:type="dcterms:W3CDTF">2023-03-03T00:55:51Z</dcterms:modified>
</cp:coreProperties>
</file>