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arshan Nagesh" userId="3284f62005fb716d" providerId="LiveId" clId="{E18C06BB-5D09-4115-BD1B-37F3D11D0F52}"/>
    <pc:docChg chg="modSld">
      <pc:chgData name="Sudarshan Nagesh" userId="3284f62005fb716d" providerId="LiveId" clId="{E18C06BB-5D09-4115-BD1B-37F3D11D0F52}" dt="2017-12-14T00:24:22.235" v="53" actId="1076"/>
      <pc:docMkLst>
        <pc:docMk/>
      </pc:docMkLst>
      <pc:sldChg chg="modSp">
        <pc:chgData name="Sudarshan Nagesh" userId="3284f62005fb716d" providerId="LiveId" clId="{E18C06BB-5D09-4115-BD1B-37F3D11D0F52}" dt="2017-12-14T00:24:22.235" v="53" actId="1076"/>
        <pc:sldMkLst>
          <pc:docMk/>
          <pc:sldMk cId="2944247364" sldId="258"/>
        </pc:sldMkLst>
        <pc:spChg chg="mod">
          <ac:chgData name="Sudarshan Nagesh" userId="3284f62005fb716d" providerId="LiveId" clId="{E18C06BB-5D09-4115-BD1B-37F3D11D0F52}" dt="2017-12-14T00:24:22.235" v="53" actId="1076"/>
          <ac:spMkLst>
            <pc:docMk/>
            <pc:sldMk cId="2944247364" sldId="258"/>
            <ac:spMk id="77" creationId="{3978D717-D19F-4FA2-A9EB-A2DB8D8235AA}"/>
          </ac:spMkLst>
        </pc:spChg>
        <pc:spChg chg="mod">
          <ac:chgData name="Sudarshan Nagesh" userId="3284f62005fb716d" providerId="LiveId" clId="{E18C06BB-5D09-4115-BD1B-37F3D11D0F52}" dt="2017-12-14T00:23:49.111" v="52" actId="20577"/>
          <ac:spMkLst>
            <pc:docMk/>
            <pc:sldMk cId="2944247364" sldId="258"/>
            <ac:spMk id="85" creationId="{AEF28963-813A-4588-9298-5BFDA16F78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3E09-2BC1-404A-97D2-B2121F9AE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F9652-942D-427D-8CBE-831C745B7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378B-97B0-43B2-BC52-07C9236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39F4-9E82-46FE-93E3-AD1F14C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5902-5CC2-40D5-8255-D6B7CA26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CB01-0BA7-4A1D-8520-3F31F992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C1B3B-74FD-4BEA-AD8D-57FD03FC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AA22-5384-4283-BBF2-11FE6C6F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37FD-D980-46A7-9D69-126F2A1A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4E21-9BC5-49D9-B29C-8E73D506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CE28B-C933-474C-A569-C4569228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89E3A-EFE9-4B28-A68D-2A1FD6F5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2B34-740B-46FD-9AE1-B4C61DF8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8903-A1F8-4C31-954D-F8843F61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0DCA1-A7CC-4733-A7D0-3639243C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0DD9-3580-4B5B-B141-3061F84F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51E1-A935-4086-9492-DCED6F27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C354-E727-499C-8AF1-EBF1A50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C02E-C141-427E-9A58-264E4ED0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71D7-A7B8-4A97-BC8B-CA8202C8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CC8-7CD9-46B5-A4EC-C89A7A52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5783-037D-4B3B-AF81-D33FF6FD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E1CC-2929-41A0-93F5-1C821F6E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0DEDE-4E2D-4247-9E9A-02BF8BBE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69A5-A290-4D87-A85A-1D5735CC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85CA-C6B8-4701-A0F1-04A5E316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0A57-99EA-49F8-89DD-947B0037E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8CD3E-7ABD-40BC-863C-4823DB702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A519-9D4A-488B-A16F-8240864B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72DF2-3F4B-40CA-928F-18A4167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0D40-4EAC-45B8-BB91-273ED666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D2AA-6F66-484E-A007-67ACCCCB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32BE-24DF-4F50-8610-06E30203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C4FCE-B1FC-4D66-BB91-F22C907AF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6C093-4660-474D-A43C-F3750AA5C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01B5-F7CB-4BE8-96D2-A5C9E8467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EB97D-B7DA-4DC8-89B7-6D6C9093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EB23F-C3B1-4437-94B2-5D692843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D811D-34E7-46C3-922A-9771818D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32CB-3090-490E-8772-80990BEC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FE44-7DC7-4FDF-A792-FE62FDFD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2F312-3E33-4689-83AB-5FB92D18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151BF-6B5C-4A67-A6FF-D2CFA0D1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E4EEC-B1DE-4418-8A7F-4E257563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755BD-4773-437D-BCD3-50618196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29D11-AB8C-464C-832E-6E140691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28AC-6B1D-4579-8B0C-CA69D2F7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6030-26C5-48BE-8DCC-493C3378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777FB-9DD2-4035-BFCB-28CB1286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617E-C64A-41E7-B090-70800013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F97C-6BC8-4AEA-8037-29380552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08485-F8A2-442A-B649-30BF0F34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2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2B4E-9109-4942-8657-140AC2CB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BE399-5144-4806-9558-2E095CABB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3209-74DD-4D8C-9CD7-3AC483FD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D47C-E1C8-4D73-9DE6-404C19B8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21F5-83DD-4FAC-A801-C0079FE7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BB680-FE6C-4D47-97C3-F88B4E38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57464-3BA5-4938-9C69-6CA12D1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761B6-DBAD-4BD5-81F5-C380DD69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5B5F-0C70-415E-BC70-C0750363A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0BD6-B095-410B-8D36-980DF20BB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5536-8024-4DFF-92AF-6D1B5B6D2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28.png"/><Relationship Id="rId2" Type="http://schemas.openxmlformats.org/officeDocument/2006/relationships/image" Target="../media/image12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1.jpe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B038-C297-41AA-B6EE-B4218C50A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228D4-E35E-488C-AB41-446B6C954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13, 2017</a:t>
            </a:r>
          </a:p>
        </p:txBody>
      </p:sp>
    </p:spTree>
    <p:extLst>
      <p:ext uri="{BB962C8B-B14F-4D97-AF65-F5344CB8AC3E}">
        <p14:creationId xmlns:p14="http://schemas.microsoft.com/office/powerpoint/2010/main" val="211443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CC-C6CA-47BC-8A57-5B86145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STPSF approach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2DA8F6-4AE4-4DEB-B817-CB1A850BFC49}"/>
              </a:ext>
            </a:extLst>
          </p:cNvPr>
          <p:cNvGrpSpPr/>
          <p:nvPr/>
        </p:nvGrpSpPr>
        <p:grpSpPr>
          <a:xfrm>
            <a:off x="2259799" y="2799393"/>
            <a:ext cx="2742133" cy="2048082"/>
            <a:chOff x="4413455" y="1232629"/>
            <a:chExt cx="2742133" cy="20480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5FC70D-08DD-4657-8D82-FEBD19DBC77C}"/>
                </a:ext>
              </a:extLst>
            </p:cNvPr>
            <p:cNvGrpSpPr/>
            <p:nvPr/>
          </p:nvGrpSpPr>
          <p:grpSpPr>
            <a:xfrm>
              <a:off x="4413455" y="2062624"/>
              <a:ext cx="2742133" cy="1218087"/>
              <a:chOff x="3652391" y="1846898"/>
              <a:chExt cx="2742133" cy="1218087"/>
            </a:xfrm>
          </p:grpSpPr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C6741823-CAD7-45C6-AB34-A7D76CA750E2}"/>
                  </a:ext>
                </a:extLst>
              </p:cNvPr>
              <p:cNvSpPr txBox="1"/>
              <p:nvPr/>
            </p:nvSpPr>
            <p:spPr>
              <a:xfrm>
                <a:off x="3814629" y="2578730"/>
                <a:ext cx="2081335" cy="48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/>
                  <a:t>Scatterer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64C0E2-EC06-4B05-8C08-81D6C8C31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2391" y="1869634"/>
                <a:ext cx="768600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68BF512-747D-4EB9-8284-108030FF9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716" y="1846898"/>
                <a:ext cx="994808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094653BF-506C-4200-A49B-B7A7AD1EF1CF}"/>
                </a:ext>
              </a:extLst>
            </p:cNvPr>
            <p:cNvSpPr/>
            <p:nvPr/>
          </p:nvSpPr>
          <p:spPr>
            <a:xfrm>
              <a:off x="5205900" y="1232629"/>
              <a:ext cx="920448" cy="1666911"/>
            </a:xfrm>
            <a:prstGeom prst="cloud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E54F0D2-6F81-4B0C-9BFA-F17EC52D4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3124563"/>
            <a:ext cx="1009650" cy="100965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A302A8E-0054-4E52-B4B2-61E06410EA9F}"/>
              </a:ext>
            </a:extLst>
          </p:cNvPr>
          <p:cNvGrpSpPr/>
          <p:nvPr/>
        </p:nvGrpSpPr>
        <p:grpSpPr>
          <a:xfrm>
            <a:off x="4722878" y="2486644"/>
            <a:ext cx="2761866" cy="2591796"/>
            <a:chOff x="7014005" y="1468750"/>
            <a:chExt cx="2761866" cy="2591796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63DA46B-7178-46FD-BB69-0E0B36FB4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05" y="1468750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3B0CBDE-ED7E-48F6-93FD-07FF3D483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043" y="1908263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A95EAD9-C911-4301-A911-F12B64A13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661" y="2259563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F3B9F6F-1EA9-4EF1-B2AD-ED791D70E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677" y="2715576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12E993D-C75F-45A1-98BD-EB440C16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6221" y="3050896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78D717-D19F-4FA2-A9EB-A2DB8D8235AA}"/>
                  </a:ext>
                </a:extLst>
              </p:cNvPr>
              <p:cNvSpPr txBox="1"/>
              <p:nvPr/>
            </p:nvSpPr>
            <p:spPr>
              <a:xfrm>
                <a:off x="1436749" y="277434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78D717-D19F-4FA2-A9EB-A2DB8D823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49" y="2774346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7818FD4-1292-4393-BFF7-4BF7375EFAB7}"/>
                  </a:ext>
                </a:extLst>
              </p:cNvPr>
              <p:cNvSpPr txBox="1"/>
              <p:nvPr/>
            </p:nvSpPr>
            <p:spPr>
              <a:xfrm>
                <a:off x="5797041" y="2130626"/>
                <a:ext cx="5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7818FD4-1292-4393-BFF7-4BF7375EF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041" y="2130626"/>
                <a:ext cx="507318" cy="276999"/>
              </a:xfrm>
              <a:prstGeom prst="rect">
                <a:avLst/>
              </a:prstGeom>
              <a:blipFill>
                <a:blip r:embed="rId10"/>
                <a:stretch>
                  <a:fillRect l="-10843" t="-4444" r="-168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F6D2D42-9497-4204-AB57-EF28C987A5DA}"/>
                  </a:ext>
                </a:extLst>
              </p:cNvPr>
              <p:cNvSpPr txBox="1"/>
              <p:nvPr/>
            </p:nvSpPr>
            <p:spPr>
              <a:xfrm>
                <a:off x="6527179" y="2821444"/>
                <a:ext cx="5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F6D2D42-9497-4204-AB57-EF28C987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79" y="2821444"/>
                <a:ext cx="507318" cy="276999"/>
              </a:xfrm>
              <a:prstGeom prst="rect">
                <a:avLst/>
              </a:prstGeom>
              <a:blipFill>
                <a:blip r:embed="rId11"/>
                <a:stretch>
                  <a:fillRect l="-10843" t="-2222" r="-168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E152FBB-9873-41FD-B03B-8D512251702F}"/>
                  </a:ext>
                </a:extLst>
              </p:cNvPr>
              <p:cNvSpPr txBox="1"/>
              <p:nvPr/>
            </p:nvSpPr>
            <p:spPr>
              <a:xfrm>
                <a:off x="7793588" y="3993614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E152FBB-9873-41FD-B03B-8D512251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88" y="3993614"/>
                <a:ext cx="553037" cy="276999"/>
              </a:xfrm>
              <a:prstGeom prst="rect">
                <a:avLst/>
              </a:prstGeom>
              <a:blipFill>
                <a:blip r:embed="rId12"/>
                <a:stretch>
                  <a:fillRect l="-9890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F90B383-7E92-45B6-A1DA-2D3ACB7A9602}"/>
              </a:ext>
            </a:extLst>
          </p:cNvPr>
          <p:cNvGrpSpPr/>
          <p:nvPr/>
        </p:nvGrpSpPr>
        <p:grpSpPr>
          <a:xfrm>
            <a:off x="7305229" y="3434718"/>
            <a:ext cx="314694" cy="279857"/>
            <a:chOff x="9618391" y="3090873"/>
            <a:chExt cx="314694" cy="27985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73E700B-563A-4C64-9941-DFC65AC984F7}"/>
                </a:ext>
              </a:extLst>
            </p:cNvPr>
            <p:cNvSpPr/>
            <p:nvPr/>
          </p:nvSpPr>
          <p:spPr>
            <a:xfrm rot="2348310">
              <a:off x="9618391" y="3090873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DC31CFF-4CF6-4916-92E0-718ED9620B29}"/>
                </a:ext>
              </a:extLst>
            </p:cNvPr>
            <p:cNvSpPr/>
            <p:nvPr/>
          </p:nvSpPr>
          <p:spPr>
            <a:xfrm rot="2348310">
              <a:off x="9734996" y="3185766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C383A7E-D96B-4DC8-8327-CA093E5AC672}"/>
                </a:ext>
              </a:extLst>
            </p:cNvPr>
            <p:cNvSpPr/>
            <p:nvPr/>
          </p:nvSpPr>
          <p:spPr>
            <a:xfrm rot="2348310">
              <a:off x="9847749" y="3285393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EF28963-813A-4588-9298-5BFDA16F7867}"/>
              </a:ext>
            </a:extLst>
          </p:cNvPr>
          <p:cNvSpPr/>
          <p:nvPr/>
        </p:nvSpPr>
        <p:spPr>
          <a:xfrm>
            <a:off x="8753861" y="2397324"/>
            <a:ext cx="2863758" cy="187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/>
              <a:t>The scattered photons were hard to use. </a:t>
            </a:r>
          </a:p>
        </p:txBody>
      </p:sp>
    </p:spTree>
    <p:extLst>
      <p:ext uri="{BB962C8B-B14F-4D97-AF65-F5344CB8AC3E}">
        <p14:creationId xmlns:p14="http://schemas.microsoft.com/office/powerpoint/2010/main" val="294424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9E8-791C-45AE-B8B6-57E60AF6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0" y="-245491"/>
            <a:ext cx="10515600" cy="1325563"/>
          </a:xfrm>
        </p:spPr>
        <p:txBody>
          <a:bodyPr/>
          <a:lstStyle/>
          <a:p>
            <a:r>
              <a:rPr lang="en-US" dirty="0"/>
              <a:t>Problem with using scattered photons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5FBC0-F434-4686-A8AE-5F28800EB4BF}"/>
              </a:ext>
            </a:extLst>
          </p:cNvPr>
          <p:cNvGrpSpPr/>
          <p:nvPr/>
        </p:nvGrpSpPr>
        <p:grpSpPr>
          <a:xfrm>
            <a:off x="364098" y="1250071"/>
            <a:ext cx="553037" cy="4880909"/>
            <a:chOff x="59433" y="1527070"/>
            <a:chExt cx="553037" cy="4880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858B5-03C2-4C65-B505-ACCED8256C95}"/>
                    </a:ext>
                  </a:extLst>
                </p:cNvPr>
                <p:cNvSpPr txBox="1"/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858B5-03C2-4C65-B505-ACCED8256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843" t="-2174" r="-168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788A73-99F4-48EB-AC1C-7715B14AFB2C}"/>
                    </a:ext>
                  </a:extLst>
                </p:cNvPr>
                <p:cNvSpPr txBox="1"/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788A73-99F4-48EB-AC1C-7715B14AF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843" t="-4444" r="-1686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F12DD1-6298-445E-8705-6BAC86CB2032}"/>
                    </a:ext>
                  </a:extLst>
                </p:cNvPr>
                <p:cNvSpPr txBox="1"/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F12DD1-6298-445E-8705-6BAC86CB2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843" t="-2174" r="-168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C9A2F-20BF-4B41-9EC5-62FC5789695B}"/>
                </a:ext>
              </a:extLst>
            </p:cNvPr>
            <p:cNvSpPr/>
            <p:nvPr/>
          </p:nvSpPr>
          <p:spPr>
            <a:xfrm rot="2348310">
              <a:off x="218008" y="4001611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1CD9DB-8970-472D-A64C-7F373C532BA3}"/>
                </a:ext>
              </a:extLst>
            </p:cNvPr>
            <p:cNvSpPr/>
            <p:nvPr/>
          </p:nvSpPr>
          <p:spPr>
            <a:xfrm rot="2348310">
              <a:off x="212182" y="4997682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70878F-8870-4783-852C-C04BF2CE801F}"/>
                </a:ext>
              </a:extLst>
            </p:cNvPr>
            <p:cNvSpPr/>
            <p:nvPr/>
          </p:nvSpPr>
          <p:spPr>
            <a:xfrm rot="2348310">
              <a:off x="212183" y="4530567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1DB30-49A8-439D-A382-3D2134FBCEB9}"/>
              </a:ext>
            </a:extLst>
          </p:cNvPr>
          <p:cNvCxnSpPr>
            <a:cxnSpLocks/>
          </p:cNvCxnSpPr>
          <p:nvPr/>
        </p:nvCxnSpPr>
        <p:spPr>
          <a:xfrm>
            <a:off x="2585105" y="3619189"/>
            <a:ext cx="994808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E294BA-835C-46F7-A222-B5A52EA83E82}"/>
                  </a:ext>
                </a:extLst>
              </p:cNvPr>
              <p:cNvSpPr txBox="1"/>
              <p:nvPr/>
            </p:nvSpPr>
            <p:spPr>
              <a:xfrm>
                <a:off x="2690913" y="3138496"/>
                <a:ext cx="60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E294BA-835C-46F7-A222-B5A52EA8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13" y="3138496"/>
                <a:ext cx="601127" cy="276999"/>
              </a:xfrm>
              <a:prstGeom prst="rect">
                <a:avLst/>
              </a:prstGeom>
              <a:blipFill>
                <a:blip r:embed="rId5"/>
                <a:stretch>
                  <a:fillRect l="-8081" r="-1010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AECAD71-81E6-43EE-93E8-5761C0065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842083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B8833BB-7197-4BEF-A303-619E0E673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2049121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0608A1-9CC7-4602-9A66-E60F65703C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3250016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C6AC72D-0924-4736-87FC-BD995FD66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4456922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2B9584-9F0D-43CB-8798-63980140CA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5626155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162737A-3518-4CFC-85B3-E8711E60B0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8" y="842083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F5EC4A-D02F-4173-8DEE-6712F99DE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8" y="2043110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5ED66D-45EE-4883-831B-DE04FC7406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3250016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2997CA3-102C-47B5-B258-D5B9FFAD2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4456922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9D994B7-48E5-4425-9773-EF569F5F0C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5626155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2BA0099-95CC-4D38-8237-EB803E044853}"/>
              </a:ext>
            </a:extLst>
          </p:cNvPr>
          <p:cNvGrpSpPr/>
          <p:nvPr/>
        </p:nvGrpSpPr>
        <p:grpSpPr>
          <a:xfrm>
            <a:off x="7500426" y="685800"/>
            <a:ext cx="2636025" cy="2971488"/>
            <a:chOff x="6446299" y="278528"/>
            <a:chExt cx="2636025" cy="297148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C245E31-A94B-4F2F-8A04-E8BF4361F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0" y="278528"/>
              <a:ext cx="0" cy="2971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3F37C89-4DFE-464B-B7B3-B97DFF5CA2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64312" y="1487911"/>
              <a:ext cx="0" cy="2636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2CC5BEA-768C-44DB-A570-747B47E91A22}"/>
              </a:ext>
            </a:extLst>
          </p:cNvPr>
          <p:cNvGrpSpPr/>
          <p:nvPr/>
        </p:nvGrpSpPr>
        <p:grpSpPr>
          <a:xfrm>
            <a:off x="3400768" y="1253833"/>
            <a:ext cx="553037" cy="4880909"/>
            <a:chOff x="59433" y="1527070"/>
            <a:chExt cx="553037" cy="4880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E3D009-9E8F-4885-8548-74CCB6BC8444}"/>
                    </a:ext>
                  </a:extLst>
                </p:cNvPr>
                <p:cNvSpPr txBox="1"/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E3D009-9E8F-4885-8548-74CCB6BC8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0714" t="-26667" r="-1547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F8B2C4-882E-4599-9404-78A10A7F1497}"/>
                    </a:ext>
                  </a:extLst>
                </p:cNvPr>
                <p:cNvSpPr txBox="1"/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F8B2C4-882E-4599-9404-78A10A7F1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714" t="-23913" r="-1547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AF8C90-F83C-4E35-BA52-12E70EEF72D2}"/>
                    </a:ext>
                  </a:extLst>
                </p:cNvPr>
                <p:cNvSpPr txBox="1"/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AF8C90-F83C-4E35-BA52-12E70EEF7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843" t="-26667" r="-1686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F74913F-4897-46CF-A2A0-216821342194}"/>
                </a:ext>
              </a:extLst>
            </p:cNvPr>
            <p:cNvSpPr/>
            <p:nvPr/>
          </p:nvSpPr>
          <p:spPr>
            <a:xfrm rot="2348310">
              <a:off x="218008" y="4001611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BBD189-A0A5-495E-B127-0935C95C9262}"/>
                </a:ext>
              </a:extLst>
            </p:cNvPr>
            <p:cNvSpPr/>
            <p:nvPr/>
          </p:nvSpPr>
          <p:spPr>
            <a:xfrm rot="2348310">
              <a:off x="212182" y="4997682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09BCCA-AA48-4BCC-9F91-AAF913DE4996}"/>
                </a:ext>
              </a:extLst>
            </p:cNvPr>
            <p:cNvSpPr/>
            <p:nvPr/>
          </p:nvSpPr>
          <p:spPr>
            <a:xfrm rot="2348310">
              <a:off x="212183" y="4530567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DE39E87-8126-435B-9334-734081BA057F}"/>
              </a:ext>
            </a:extLst>
          </p:cNvPr>
          <p:cNvSpPr txBox="1"/>
          <p:nvPr/>
        </p:nvSpPr>
        <p:spPr>
          <a:xfrm>
            <a:off x="8349229" y="3234999"/>
            <a:ext cx="17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Image-index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02D724-1EC0-4B78-B63B-5D212BE2F999}"/>
              </a:ext>
            </a:extLst>
          </p:cNvPr>
          <p:cNvSpPr txBox="1"/>
          <p:nvPr/>
        </p:nvSpPr>
        <p:spPr>
          <a:xfrm rot="16200000">
            <a:off x="6204841" y="1382635"/>
            <a:ext cx="30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FWHM (Freq-domain)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94C3469-E2CC-4645-BA0F-E188D6703E50}"/>
              </a:ext>
            </a:extLst>
          </p:cNvPr>
          <p:cNvGrpSpPr/>
          <p:nvPr/>
        </p:nvGrpSpPr>
        <p:grpSpPr>
          <a:xfrm>
            <a:off x="7500426" y="3842839"/>
            <a:ext cx="2636025" cy="2971488"/>
            <a:chOff x="6446299" y="278528"/>
            <a:chExt cx="2636025" cy="2971488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03340BC-2D34-4009-BC3C-39F5A3AB3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0" y="278528"/>
              <a:ext cx="0" cy="2971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0BE43D9-9BB3-4F9A-AEF1-8689F22C50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64312" y="1487911"/>
              <a:ext cx="0" cy="2636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2F13256-7AE6-4322-98A7-B19556F2A6F3}"/>
              </a:ext>
            </a:extLst>
          </p:cNvPr>
          <p:cNvSpPr txBox="1"/>
          <p:nvPr/>
        </p:nvSpPr>
        <p:spPr>
          <a:xfrm>
            <a:off x="8349229" y="6392038"/>
            <a:ext cx="17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Image-index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561280-1386-46B7-8B3F-50836356803D}"/>
              </a:ext>
            </a:extLst>
          </p:cNvPr>
          <p:cNvSpPr txBox="1"/>
          <p:nvPr/>
        </p:nvSpPr>
        <p:spPr>
          <a:xfrm rot="16200000">
            <a:off x="6204842" y="4599108"/>
            <a:ext cx="30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Image-recovered (PSNR (dB))</a:t>
            </a:r>
          </a:p>
        </p:txBody>
      </p:sp>
    </p:spTree>
    <p:extLst>
      <p:ext uri="{BB962C8B-B14F-4D97-AF65-F5344CB8AC3E}">
        <p14:creationId xmlns:p14="http://schemas.microsoft.com/office/powerpoint/2010/main" val="266200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CC-C6CA-47BC-8A57-5B86145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STPSF approach: Coded-aperture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2DA8F6-4AE4-4DEB-B817-CB1A850BFC49}"/>
              </a:ext>
            </a:extLst>
          </p:cNvPr>
          <p:cNvGrpSpPr/>
          <p:nvPr/>
        </p:nvGrpSpPr>
        <p:grpSpPr>
          <a:xfrm>
            <a:off x="1190326" y="3001164"/>
            <a:ext cx="2742133" cy="2048082"/>
            <a:chOff x="4413455" y="1232629"/>
            <a:chExt cx="2742133" cy="20480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5FC70D-08DD-4657-8D82-FEBD19DBC77C}"/>
                </a:ext>
              </a:extLst>
            </p:cNvPr>
            <p:cNvGrpSpPr/>
            <p:nvPr/>
          </p:nvGrpSpPr>
          <p:grpSpPr>
            <a:xfrm>
              <a:off x="4413455" y="2062624"/>
              <a:ext cx="2742133" cy="1218087"/>
              <a:chOff x="3652391" y="1846898"/>
              <a:chExt cx="2742133" cy="1218087"/>
            </a:xfrm>
          </p:grpSpPr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C6741823-CAD7-45C6-AB34-A7D76CA750E2}"/>
                  </a:ext>
                </a:extLst>
              </p:cNvPr>
              <p:cNvSpPr txBox="1"/>
              <p:nvPr/>
            </p:nvSpPr>
            <p:spPr>
              <a:xfrm>
                <a:off x="3814629" y="2578730"/>
                <a:ext cx="2081335" cy="48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/>
                  <a:t>Scatterer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64C0E2-EC06-4B05-8C08-81D6C8C31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2391" y="1869634"/>
                <a:ext cx="768600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68BF512-747D-4EB9-8284-108030FF9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716" y="1846898"/>
                <a:ext cx="994808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094653BF-506C-4200-A49B-B7A7AD1EF1CF}"/>
                </a:ext>
              </a:extLst>
            </p:cNvPr>
            <p:cNvSpPr/>
            <p:nvPr/>
          </p:nvSpPr>
          <p:spPr>
            <a:xfrm>
              <a:off x="5205900" y="1232629"/>
              <a:ext cx="920448" cy="1666911"/>
            </a:xfrm>
            <a:prstGeom prst="cloud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E54F0D2-6F81-4B0C-9BFA-F17EC52D4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" y="3334969"/>
            <a:ext cx="1009650" cy="1009650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78D717-D19F-4FA2-A9EB-A2DB8D8235AA}"/>
                  </a:ext>
                </a:extLst>
              </p:cNvPr>
              <p:cNvSpPr txBox="1"/>
              <p:nvPr/>
            </p:nvSpPr>
            <p:spPr>
              <a:xfrm>
                <a:off x="435539" y="275795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78D717-D19F-4FA2-A9EB-A2DB8D823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39" y="2757951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EF28963-813A-4588-9298-5BFDA16F7867}"/>
              </a:ext>
            </a:extLst>
          </p:cNvPr>
          <p:cNvSpPr/>
          <p:nvPr/>
        </p:nvSpPr>
        <p:spPr>
          <a:xfrm>
            <a:off x="9195410" y="3265622"/>
            <a:ext cx="2863758" cy="187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/>
              <a:t>Can we now use the coded-scattered photons?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C65E5-A879-4A70-A762-D83C26854DEA}"/>
              </a:ext>
            </a:extLst>
          </p:cNvPr>
          <p:cNvSpPr/>
          <p:nvPr/>
        </p:nvSpPr>
        <p:spPr>
          <a:xfrm>
            <a:off x="4036299" y="2793397"/>
            <a:ext cx="276101" cy="217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F7924-A598-4826-8FF8-047E5413D399}"/>
              </a:ext>
            </a:extLst>
          </p:cNvPr>
          <p:cNvSpPr/>
          <p:nvPr/>
        </p:nvSpPr>
        <p:spPr>
          <a:xfrm>
            <a:off x="4036299" y="2800084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92381C-8E51-4DC6-9A59-36233133846C}"/>
              </a:ext>
            </a:extLst>
          </p:cNvPr>
          <p:cNvSpPr/>
          <p:nvPr/>
        </p:nvSpPr>
        <p:spPr>
          <a:xfrm>
            <a:off x="4036299" y="3355644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9681B8-19C6-4D8D-8160-E8CC2EF81FE3}"/>
              </a:ext>
            </a:extLst>
          </p:cNvPr>
          <p:cNvSpPr/>
          <p:nvPr/>
        </p:nvSpPr>
        <p:spPr>
          <a:xfrm>
            <a:off x="4036298" y="3659174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65C8B2-ABA6-4115-AC41-47E6BF35CF85}"/>
              </a:ext>
            </a:extLst>
          </p:cNvPr>
          <p:cNvSpPr/>
          <p:nvPr/>
        </p:nvSpPr>
        <p:spPr>
          <a:xfrm>
            <a:off x="4036298" y="4202267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AE8C74-EE8F-4844-B06C-D14962F88B6F}"/>
              </a:ext>
            </a:extLst>
          </p:cNvPr>
          <p:cNvSpPr/>
          <p:nvPr/>
        </p:nvSpPr>
        <p:spPr>
          <a:xfrm>
            <a:off x="4036298" y="4745322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78">
            <a:extLst>
              <a:ext uri="{FF2B5EF4-FFF2-40B4-BE49-F238E27FC236}">
                <a16:creationId xmlns:a16="http://schemas.microsoft.com/office/drawing/2014/main" id="{269F03BF-6C7C-48FC-9E04-AE46CB43233B}"/>
              </a:ext>
            </a:extLst>
          </p:cNvPr>
          <p:cNvSpPr txBox="1"/>
          <p:nvPr/>
        </p:nvSpPr>
        <p:spPr>
          <a:xfrm>
            <a:off x="2758256" y="5128281"/>
            <a:ext cx="275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Coded-aperture</a:t>
            </a:r>
          </a:p>
          <a:p>
            <a:pPr algn="ctr"/>
            <a:r>
              <a:rPr lang="en-US" sz="2000" b="1" dirty="0"/>
              <a:t>(binary-random mask)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CCF038-DBB1-4CCB-9B66-82085174CAD7}"/>
              </a:ext>
            </a:extLst>
          </p:cNvPr>
          <p:cNvCxnSpPr>
            <a:cxnSpLocks/>
          </p:cNvCxnSpPr>
          <p:nvPr/>
        </p:nvCxnSpPr>
        <p:spPr>
          <a:xfrm>
            <a:off x="4436251" y="3853895"/>
            <a:ext cx="994808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0691608-7B13-4DA5-BF2C-C1A803A0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94" y="2325319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89AA4-636C-4310-835C-0EF89E202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73" y="2774998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450D31-8BFF-490A-8321-70E0B0F80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08" y="3105650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801F43-9C25-4CA7-A986-C084F1F12A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02" y="3493007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693357-14E8-4C26-A140-27655E0E0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20" y="3989970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620528-6D77-4B20-A013-8B5DCD93E167}"/>
                  </a:ext>
                </a:extLst>
              </p:cNvPr>
              <p:cNvSpPr txBox="1"/>
              <p:nvPr/>
            </p:nvSpPr>
            <p:spPr>
              <a:xfrm>
                <a:off x="6580881" y="1996724"/>
                <a:ext cx="5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620528-6D77-4B20-A013-8B5DCD93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81" y="1996724"/>
                <a:ext cx="507318" cy="276999"/>
              </a:xfrm>
              <a:prstGeom prst="rect">
                <a:avLst/>
              </a:prstGeom>
              <a:blipFill>
                <a:blip r:embed="rId10"/>
                <a:stretch>
                  <a:fillRect l="-10843" t="-4444" r="-168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C252E8-0A7B-49F3-9EFF-2E6789D23248}"/>
                  </a:ext>
                </a:extLst>
              </p:cNvPr>
              <p:cNvSpPr txBox="1"/>
              <p:nvPr/>
            </p:nvSpPr>
            <p:spPr>
              <a:xfrm>
                <a:off x="7215923" y="2496473"/>
                <a:ext cx="5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C252E8-0A7B-49F3-9EFF-2E6789D2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23" y="2496473"/>
                <a:ext cx="507318" cy="276999"/>
              </a:xfrm>
              <a:prstGeom prst="rect">
                <a:avLst/>
              </a:prstGeom>
              <a:blipFill>
                <a:blip r:embed="rId11"/>
                <a:stretch>
                  <a:fillRect l="-10843" t="-4444" r="-168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C6AEF1-6673-4D9D-9873-6D913C5CDF9E}"/>
                  </a:ext>
                </a:extLst>
              </p:cNvPr>
              <p:cNvSpPr txBox="1"/>
              <p:nvPr/>
            </p:nvSpPr>
            <p:spPr>
              <a:xfrm>
                <a:off x="8600301" y="4170751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C6AEF1-6673-4D9D-9873-6D913C5CD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301" y="4170751"/>
                <a:ext cx="553037" cy="276999"/>
              </a:xfrm>
              <a:prstGeom prst="rect">
                <a:avLst/>
              </a:prstGeom>
              <a:blipFill>
                <a:blip r:embed="rId12"/>
                <a:stretch>
                  <a:fillRect l="-9890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EB59829-1109-426C-AB15-3FEDB2099C00}"/>
              </a:ext>
            </a:extLst>
          </p:cNvPr>
          <p:cNvGrpSpPr/>
          <p:nvPr/>
        </p:nvGrpSpPr>
        <p:grpSpPr>
          <a:xfrm rot="697352">
            <a:off x="7929436" y="3260016"/>
            <a:ext cx="314694" cy="279857"/>
            <a:chOff x="9618391" y="3090873"/>
            <a:chExt cx="314694" cy="27985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2EC379-1271-4E96-89F8-25F8D8C57F55}"/>
                </a:ext>
              </a:extLst>
            </p:cNvPr>
            <p:cNvSpPr/>
            <p:nvPr/>
          </p:nvSpPr>
          <p:spPr>
            <a:xfrm rot="2348310">
              <a:off x="9618391" y="3090873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173F7A-3DA6-422E-A0CE-54394097D128}"/>
                </a:ext>
              </a:extLst>
            </p:cNvPr>
            <p:cNvSpPr/>
            <p:nvPr/>
          </p:nvSpPr>
          <p:spPr>
            <a:xfrm rot="2348310">
              <a:off x="9734996" y="3185766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9488C-5FA6-4D4F-AF9B-0217495646A1}"/>
                </a:ext>
              </a:extLst>
            </p:cNvPr>
            <p:cNvSpPr/>
            <p:nvPr/>
          </p:nvSpPr>
          <p:spPr>
            <a:xfrm rot="2348310">
              <a:off x="9847749" y="3285393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9E8-791C-45AE-B8B6-57E60AF6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0" y="-245491"/>
            <a:ext cx="10515600" cy="1325563"/>
          </a:xfrm>
        </p:spPr>
        <p:txBody>
          <a:bodyPr/>
          <a:lstStyle/>
          <a:p>
            <a:r>
              <a:rPr lang="en-US" dirty="0"/>
              <a:t>Can we use the coded scattered photons?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5FBC0-F434-4686-A8AE-5F28800EB4BF}"/>
              </a:ext>
            </a:extLst>
          </p:cNvPr>
          <p:cNvGrpSpPr/>
          <p:nvPr/>
        </p:nvGrpSpPr>
        <p:grpSpPr>
          <a:xfrm>
            <a:off x="364098" y="1250071"/>
            <a:ext cx="553037" cy="4880909"/>
            <a:chOff x="59433" y="1527070"/>
            <a:chExt cx="553037" cy="4880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858B5-03C2-4C65-B505-ACCED8256C95}"/>
                    </a:ext>
                  </a:extLst>
                </p:cNvPr>
                <p:cNvSpPr txBox="1"/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858B5-03C2-4C65-B505-ACCED8256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843" t="-2174" r="-168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788A73-99F4-48EB-AC1C-7715B14AFB2C}"/>
                    </a:ext>
                  </a:extLst>
                </p:cNvPr>
                <p:cNvSpPr txBox="1"/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788A73-99F4-48EB-AC1C-7715B14AF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843" t="-4444" r="-1686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F12DD1-6298-445E-8705-6BAC86CB2032}"/>
                    </a:ext>
                  </a:extLst>
                </p:cNvPr>
                <p:cNvSpPr txBox="1"/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F12DD1-6298-445E-8705-6BAC86CB2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843" t="-2174" r="-168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C9A2F-20BF-4B41-9EC5-62FC5789695B}"/>
                </a:ext>
              </a:extLst>
            </p:cNvPr>
            <p:cNvSpPr/>
            <p:nvPr/>
          </p:nvSpPr>
          <p:spPr>
            <a:xfrm rot="2348310">
              <a:off x="218008" y="4001611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1CD9DB-8970-472D-A64C-7F373C532BA3}"/>
                </a:ext>
              </a:extLst>
            </p:cNvPr>
            <p:cNvSpPr/>
            <p:nvPr/>
          </p:nvSpPr>
          <p:spPr>
            <a:xfrm rot="2348310">
              <a:off x="212182" y="4997682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70878F-8870-4783-852C-C04BF2CE801F}"/>
                </a:ext>
              </a:extLst>
            </p:cNvPr>
            <p:cNvSpPr/>
            <p:nvPr/>
          </p:nvSpPr>
          <p:spPr>
            <a:xfrm rot="2348310">
              <a:off x="212183" y="4530567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1DB30-49A8-439D-A382-3D2134FBCEB9}"/>
              </a:ext>
            </a:extLst>
          </p:cNvPr>
          <p:cNvCxnSpPr>
            <a:cxnSpLocks/>
          </p:cNvCxnSpPr>
          <p:nvPr/>
        </p:nvCxnSpPr>
        <p:spPr>
          <a:xfrm>
            <a:off x="2585105" y="3619189"/>
            <a:ext cx="994808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E294BA-835C-46F7-A222-B5A52EA83E82}"/>
                  </a:ext>
                </a:extLst>
              </p:cNvPr>
              <p:cNvSpPr txBox="1"/>
              <p:nvPr/>
            </p:nvSpPr>
            <p:spPr>
              <a:xfrm>
                <a:off x="2690913" y="3138496"/>
                <a:ext cx="60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E294BA-835C-46F7-A222-B5A52EA8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13" y="3138496"/>
                <a:ext cx="601127" cy="276999"/>
              </a:xfrm>
              <a:prstGeom prst="rect">
                <a:avLst/>
              </a:prstGeom>
              <a:blipFill>
                <a:blip r:embed="rId5"/>
                <a:stretch>
                  <a:fillRect l="-8081" r="-1010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4B8833BB-7197-4BEF-A303-619E0E673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2049121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0608A1-9CC7-4602-9A66-E60F65703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3250016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C6AC72D-0924-4736-87FC-BD995FD66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4456922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2B9584-9F0D-43CB-8798-63980140C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5626155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162737A-3518-4CFC-85B3-E8711E60B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8" y="842083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F5EC4A-D02F-4173-8DEE-6712F99DE9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8" y="2043110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5ED66D-45EE-4883-831B-DE04FC7406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3250016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2997CA3-102C-47B5-B258-D5B9FFAD26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4456922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9D994B7-48E5-4425-9773-EF569F5F0C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5626155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2BA0099-95CC-4D38-8237-EB803E044853}"/>
              </a:ext>
            </a:extLst>
          </p:cNvPr>
          <p:cNvGrpSpPr/>
          <p:nvPr/>
        </p:nvGrpSpPr>
        <p:grpSpPr>
          <a:xfrm>
            <a:off x="7500426" y="685800"/>
            <a:ext cx="2636025" cy="2971488"/>
            <a:chOff x="6446299" y="278528"/>
            <a:chExt cx="2636025" cy="297148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C245E31-A94B-4F2F-8A04-E8BF4361F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0" y="278528"/>
              <a:ext cx="0" cy="2971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3F37C89-4DFE-464B-B7B3-B97DFF5CA2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64312" y="1487911"/>
              <a:ext cx="0" cy="2636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2CC5BEA-768C-44DB-A570-747B47E91A22}"/>
              </a:ext>
            </a:extLst>
          </p:cNvPr>
          <p:cNvGrpSpPr/>
          <p:nvPr/>
        </p:nvGrpSpPr>
        <p:grpSpPr>
          <a:xfrm>
            <a:off x="3400768" y="1253833"/>
            <a:ext cx="553037" cy="4880909"/>
            <a:chOff x="59433" y="1527070"/>
            <a:chExt cx="553037" cy="4880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E3D009-9E8F-4885-8548-74CCB6BC8444}"/>
                    </a:ext>
                  </a:extLst>
                </p:cNvPr>
                <p:cNvSpPr txBox="1"/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E3D009-9E8F-4885-8548-74CCB6BC8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714" t="-26667" r="-1547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F8B2C4-882E-4599-9404-78A10A7F1497}"/>
                    </a:ext>
                  </a:extLst>
                </p:cNvPr>
                <p:cNvSpPr txBox="1"/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F8B2C4-882E-4599-9404-78A10A7F1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0714" t="-23913" r="-1547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AF8C90-F83C-4E35-BA52-12E70EEF72D2}"/>
                    </a:ext>
                  </a:extLst>
                </p:cNvPr>
                <p:cNvSpPr txBox="1"/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AF8C90-F83C-4E35-BA52-12E70EEF7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843" t="-26667" r="-1686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F74913F-4897-46CF-A2A0-216821342194}"/>
                </a:ext>
              </a:extLst>
            </p:cNvPr>
            <p:cNvSpPr/>
            <p:nvPr/>
          </p:nvSpPr>
          <p:spPr>
            <a:xfrm rot="2348310">
              <a:off x="218008" y="4001611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BBD189-A0A5-495E-B127-0935C95C9262}"/>
                </a:ext>
              </a:extLst>
            </p:cNvPr>
            <p:cNvSpPr/>
            <p:nvPr/>
          </p:nvSpPr>
          <p:spPr>
            <a:xfrm rot="2348310">
              <a:off x="212182" y="4997682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09BCCA-AA48-4BCC-9F91-AAF913DE4996}"/>
                </a:ext>
              </a:extLst>
            </p:cNvPr>
            <p:cNvSpPr/>
            <p:nvPr/>
          </p:nvSpPr>
          <p:spPr>
            <a:xfrm rot="2348310">
              <a:off x="212183" y="4530567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DE39E87-8126-435B-9334-734081BA057F}"/>
              </a:ext>
            </a:extLst>
          </p:cNvPr>
          <p:cNvSpPr txBox="1"/>
          <p:nvPr/>
        </p:nvSpPr>
        <p:spPr>
          <a:xfrm>
            <a:off x="8349229" y="3234999"/>
            <a:ext cx="17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Image-index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02D724-1EC0-4B78-B63B-5D212BE2F999}"/>
              </a:ext>
            </a:extLst>
          </p:cNvPr>
          <p:cNvSpPr txBox="1"/>
          <p:nvPr/>
        </p:nvSpPr>
        <p:spPr>
          <a:xfrm rot="16200000">
            <a:off x="6204841" y="1382635"/>
            <a:ext cx="30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FWHM (Freq-domain)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94C3469-E2CC-4645-BA0F-E188D6703E50}"/>
              </a:ext>
            </a:extLst>
          </p:cNvPr>
          <p:cNvGrpSpPr/>
          <p:nvPr/>
        </p:nvGrpSpPr>
        <p:grpSpPr>
          <a:xfrm>
            <a:off x="7500426" y="3842839"/>
            <a:ext cx="2636025" cy="2971488"/>
            <a:chOff x="6446299" y="278528"/>
            <a:chExt cx="2636025" cy="2971488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03340BC-2D34-4009-BC3C-39F5A3AB3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0" y="278528"/>
              <a:ext cx="0" cy="2971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0BE43D9-9BB3-4F9A-AEF1-8689F22C50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64312" y="1487911"/>
              <a:ext cx="0" cy="2636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2F13256-7AE6-4322-98A7-B19556F2A6F3}"/>
              </a:ext>
            </a:extLst>
          </p:cNvPr>
          <p:cNvSpPr txBox="1"/>
          <p:nvPr/>
        </p:nvSpPr>
        <p:spPr>
          <a:xfrm>
            <a:off x="8349229" y="6392038"/>
            <a:ext cx="17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Image-index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561280-1386-46B7-8B3F-50836356803D}"/>
              </a:ext>
            </a:extLst>
          </p:cNvPr>
          <p:cNvSpPr txBox="1"/>
          <p:nvPr/>
        </p:nvSpPr>
        <p:spPr>
          <a:xfrm rot="16200000">
            <a:off x="6204842" y="4599108"/>
            <a:ext cx="30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Image-recovered (PSNR (dB))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86AF09F-8229-4203-A49A-FD660D454D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842083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05841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61F6-4EA5-4A2D-935E-C7FA6EB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Transmission-Matrix approach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D3856-90FD-40C4-8F66-2F589846A9D3}"/>
              </a:ext>
            </a:extLst>
          </p:cNvPr>
          <p:cNvGrpSpPr/>
          <p:nvPr/>
        </p:nvGrpSpPr>
        <p:grpSpPr>
          <a:xfrm>
            <a:off x="2524372" y="2296969"/>
            <a:ext cx="6759581" cy="2264062"/>
            <a:chOff x="403472" y="1995184"/>
            <a:chExt cx="6759581" cy="2264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40EB87-895B-4298-AB7C-C2CCAFD38516}"/>
                </a:ext>
              </a:extLst>
            </p:cNvPr>
            <p:cNvGrpSpPr/>
            <p:nvPr/>
          </p:nvGrpSpPr>
          <p:grpSpPr>
            <a:xfrm>
              <a:off x="838200" y="2272183"/>
              <a:ext cx="1823763" cy="1987062"/>
              <a:chOff x="692387" y="1098698"/>
              <a:chExt cx="1823763" cy="198706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42382B5-ABB0-4A03-B590-93333B7BC5CA}"/>
                  </a:ext>
                </a:extLst>
              </p:cNvPr>
              <p:cNvGrpSpPr/>
              <p:nvPr/>
            </p:nvGrpSpPr>
            <p:grpSpPr>
              <a:xfrm>
                <a:off x="692387" y="1098698"/>
                <a:ext cx="1823763" cy="1987062"/>
                <a:chOff x="609600" y="2204364"/>
                <a:chExt cx="3223471" cy="351210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DB47DD80-5AB0-48C2-8D6D-3C0E89789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167" t="41905" r="44047" b="42063"/>
                <a:stretch/>
              </p:blipFill>
              <p:spPr>
                <a:xfrm>
                  <a:off x="609600" y="2204364"/>
                  <a:ext cx="1077686" cy="1099458"/>
                </a:xfrm>
                <a:prstGeom prst="rect">
                  <a:avLst/>
                </a:prstGeom>
                <a:ln>
                  <a:solidFill>
                    <a:srgbClr val="17BB17"/>
                  </a:solidFill>
                </a:ln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2FDA7D1-B45B-4464-8D01-CCF5487F3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166" t="41984" r="44048" b="41984"/>
                <a:stretch/>
              </p:blipFill>
              <p:spPr>
                <a:xfrm>
                  <a:off x="1324862" y="2931249"/>
                  <a:ext cx="1077686" cy="1099458"/>
                </a:xfrm>
                <a:prstGeom prst="rect">
                  <a:avLst/>
                </a:prstGeom>
                <a:ln>
                  <a:solidFill>
                    <a:srgbClr val="17BB17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12884B1-874C-4881-8735-2BFDA5D159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88" t="41984" r="44226" b="41984"/>
                <a:stretch/>
              </p:blipFill>
              <p:spPr>
                <a:xfrm>
                  <a:off x="2755385" y="4617007"/>
                  <a:ext cx="1077686" cy="1099458"/>
                </a:xfrm>
                <a:prstGeom prst="rect">
                  <a:avLst/>
                </a:prstGeom>
                <a:ln>
                  <a:solidFill>
                    <a:srgbClr val="17BB17"/>
                  </a:solidFill>
                </a:ln>
              </p:spPr>
            </p:pic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2565B42-A758-439D-A809-577A92887E5A}"/>
                  </a:ext>
                </a:extLst>
              </p:cNvPr>
              <p:cNvGrpSpPr/>
              <p:nvPr/>
            </p:nvGrpSpPr>
            <p:grpSpPr>
              <a:xfrm rot="2348310">
                <a:off x="1057672" y="2442162"/>
                <a:ext cx="386012" cy="91440"/>
                <a:chOff x="1651818" y="4476135"/>
                <a:chExt cx="413622" cy="97980"/>
              </a:xfrm>
              <a:solidFill>
                <a:srgbClr val="17BB17"/>
              </a:solidFill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4285040-39D9-438A-99B4-6F1A4D895B18}"/>
                    </a:ext>
                  </a:extLst>
                </p:cNvPr>
                <p:cNvSpPr/>
                <p:nvPr/>
              </p:nvSpPr>
              <p:spPr>
                <a:xfrm>
                  <a:off x="1651818" y="4476135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8AB9611-20B1-4198-9FA6-55AAC7090A20}"/>
                    </a:ext>
                  </a:extLst>
                </p:cNvPr>
                <p:cNvSpPr/>
                <p:nvPr/>
              </p:nvSpPr>
              <p:spPr>
                <a:xfrm>
                  <a:off x="1812909" y="4476135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C2EB41A-5B17-4B77-8B07-ED1729B7C975}"/>
                    </a:ext>
                  </a:extLst>
                </p:cNvPr>
                <p:cNvSpPr/>
                <p:nvPr/>
              </p:nvSpPr>
              <p:spPr>
                <a:xfrm>
                  <a:off x="1974000" y="4482675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43099B-10B0-4E61-A7A7-DEC6023F04AD}"/>
                </a:ext>
              </a:extLst>
            </p:cNvPr>
            <p:cNvGrpSpPr/>
            <p:nvPr/>
          </p:nvGrpSpPr>
          <p:grpSpPr>
            <a:xfrm>
              <a:off x="1990171" y="2002308"/>
              <a:ext cx="2742133" cy="2048082"/>
              <a:chOff x="4413455" y="1232629"/>
              <a:chExt cx="2742133" cy="204808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29CE8FC-A241-47D3-9817-95B13A72863F}"/>
                  </a:ext>
                </a:extLst>
              </p:cNvPr>
              <p:cNvGrpSpPr/>
              <p:nvPr/>
            </p:nvGrpSpPr>
            <p:grpSpPr>
              <a:xfrm>
                <a:off x="4413455" y="2062624"/>
                <a:ext cx="2742133" cy="1218087"/>
                <a:chOff x="3652391" y="1846898"/>
                <a:chExt cx="2742133" cy="1218087"/>
              </a:xfrm>
            </p:grpSpPr>
            <p:sp>
              <p:nvSpPr>
                <p:cNvPr id="22" name="TextBox 78">
                  <a:extLst>
                    <a:ext uri="{FF2B5EF4-FFF2-40B4-BE49-F238E27FC236}">
                      <a16:creationId xmlns:a16="http://schemas.microsoft.com/office/drawing/2014/main" id="{15D6A059-CD07-4C17-9D27-BAC069DD7FBA}"/>
                    </a:ext>
                  </a:extLst>
                </p:cNvPr>
                <p:cNvSpPr txBox="1"/>
                <p:nvPr/>
              </p:nvSpPr>
              <p:spPr>
                <a:xfrm>
                  <a:off x="3814629" y="2578730"/>
                  <a:ext cx="2081335" cy="486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/>
                    <a:t>Scatterer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E12AE43-1EFB-49AA-BA87-1EFEC43F6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2391" y="1869634"/>
                  <a:ext cx="768600" cy="0"/>
                </a:xfrm>
                <a:prstGeom prst="straightConnector1">
                  <a:avLst/>
                </a:prstGeom>
                <a:ln w="1016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0771E17-48F5-47AB-B8DA-79A83AE2F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716" y="1846898"/>
                  <a:ext cx="994808" cy="0"/>
                </a:xfrm>
                <a:prstGeom prst="straightConnector1">
                  <a:avLst/>
                </a:prstGeom>
                <a:ln w="1016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loud 17">
                <a:extLst>
                  <a:ext uri="{FF2B5EF4-FFF2-40B4-BE49-F238E27FC236}">
                    <a16:creationId xmlns:a16="http://schemas.microsoft.com/office/drawing/2014/main" id="{92D12D3D-14E1-46F9-AB90-DD53EEFCBAC4}"/>
                  </a:ext>
                </a:extLst>
              </p:cNvPr>
              <p:cNvSpPr/>
              <p:nvPr/>
            </p:nvSpPr>
            <p:spPr>
              <a:xfrm>
                <a:off x="5205900" y="1232629"/>
                <a:ext cx="920448" cy="1666911"/>
              </a:xfrm>
              <a:prstGeom prst="cloud">
                <a:avLst/>
              </a:prstGeom>
              <a:blipFill>
                <a:blip r:embed="rId5"/>
                <a:tile tx="0" ty="0" sx="100000" sy="100000" flip="none" algn="tl"/>
              </a:blip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1DFAE6-65F9-40E7-88EE-8E2B782D3AF4}"/>
                </a:ext>
              </a:extLst>
            </p:cNvPr>
            <p:cNvGrpSpPr/>
            <p:nvPr/>
          </p:nvGrpSpPr>
          <p:grpSpPr>
            <a:xfrm>
              <a:off x="4815714" y="2272183"/>
              <a:ext cx="1946206" cy="1987063"/>
              <a:chOff x="4108121" y="2204364"/>
              <a:chExt cx="3439887" cy="35121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D64BA2E-BF22-41E0-9A44-E17139C86B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2" t="41984" r="45207" b="41984"/>
              <a:stretch/>
            </p:blipFill>
            <p:spPr>
              <a:xfrm>
                <a:off x="4108121" y="2204364"/>
                <a:ext cx="1077686" cy="10994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4A008D-332A-4874-A891-11BAB43861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95" t="39404" r="46034" b="44564"/>
              <a:stretch/>
            </p:blipFill>
            <p:spPr>
              <a:xfrm>
                <a:off x="4859240" y="2992101"/>
                <a:ext cx="1077686" cy="10994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271F8E82-BBFF-4F11-A1D1-2C0C17404B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73" t="41984" r="45556" b="41984"/>
              <a:stretch/>
            </p:blipFill>
            <p:spPr>
              <a:xfrm>
                <a:off x="6470320" y="4617007"/>
                <a:ext cx="1077688" cy="10994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22D00F-7DF8-4C81-B8FD-E7EE79898025}"/>
                    </a:ext>
                  </a:extLst>
                </p:cNvPr>
                <p:cNvSpPr txBox="1"/>
                <p:nvPr/>
              </p:nvSpPr>
              <p:spPr>
                <a:xfrm>
                  <a:off x="403472" y="2114572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22D00F-7DF8-4C81-B8FD-E7EE79898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2" y="2114572"/>
                  <a:ext cx="27610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333" r="-888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2372B9-F7FE-4367-9828-619E61404652}"/>
                    </a:ext>
                  </a:extLst>
                </p:cNvPr>
                <p:cNvSpPr txBox="1"/>
                <p:nvPr/>
              </p:nvSpPr>
              <p:spPr>
                <a:xfrm>
                  <a:off x="843117" y="3033469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2372B9-F7FE-4367-9828-619E61404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17" y="3033469"/>
                  <a:ext cx="28142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043" r="-869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7DC046-E3EA-471F-8156-F270B24301AD}"/>
                    </a:ext>
                  </a:extLst>
                </p:cNvPr>
                <p:cNvSpPr txBox="1"/>
                <p:nvPr/>
              </p:nvSpPr>
              <p:spPr>
                <a:xfrm>
                  <a:off x="1571197" y="3773391"/>
                  <a:ext cx="314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7DC046-E3EA-471F-8156-F270B243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197" y="3773391"/>
                  <a:ext cx="31418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765" r="-588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BBCB6D-40CB-4DFA-93E7-6866F73A4D79}"/>
                    </a:ext>
                  </a:extLst>
                </p:cNvPr>
                <p:cNvSpPr txBox="1"/>
                <p:nvPr/>
              </p:nvSpPr>
              <p:spPr>
                <a:xfrm>
                  <a:off x="5496153" y="1995184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BBCB6D-40CB-4DFA-93E7-6866F73A4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153" y="1995184"/>
                  <a:ext cx="27610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2222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89E4BC-7C96-4433-9D33-A70B9D07B2A9}"/>
                    </a:ext>
                  </a:extLst>
                </p:cNvPr>
                <p:cNvSpPr txBox="1"/>
                <p:nvPr/>
              </p:nvSpPr>
              <p:spPr>
                <a:xfrm>
                  <a:off x="6036760" y="2578040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89E4BC-7C96-4433-9D33-A70B9D07B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760" y="2578040"/>
                  <a:ext cx="28142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1739" r="-869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B279E8-11E5-44D0-A90D-3C1BAAADC544}"/>
                    </a:ext>
                  </a:extLst>
                </p:cNvPr>
                <p:cNvSpPr txBox="1"/>
                <p:nvPr/>
              </p:nvSpPr>
              <p:spPr>
                <a:xfrm>
                  <a:off x="6848864" y="3479952"/>
                  <a:ext cx="314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B279E8-11E5-44D0-A90D-3C1BAAADC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864" y="3479952"/>
                  <a:ext cx="31418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231" r="-576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15E3E1-1A3D-4690-92FE-BCFBEEB86394}"/>
                </a:ext>
              </a:extLst>
            </p:cNvPr>
            <p:cNvSpPr/>
            <p:nvPr/>
          </p:nvSpPr>
          <p:spPr>
            <a:xfrm rot="2348310">
              <a:off x="6340935" y="3102726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875469C-996F-4376-8770-B4094703A8C5}"/>
                </a:ext>
              </a:extLst>
            </p:cNvPr>
            <p:cNvSpPr/>
            <p:nvPr/>
          </p:nvSpPr>
          <p:spPr>
            <a:xfrm rot="2348310">
              <a:off x="6457540" y="3197619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8DE733E-8C1B-4C8B-A4AE-1EF59F0E64DB}"/>
                </a:ext>
              </a:extLst>
            </p:cNvPr>
            <p:cNvSpPr/>
            <p:nvPr/>
          </p:nvSpPr>
          <p:spPr>
            <a:xfrm rot="2348310">
              <a:off x="6570293" y="3297246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8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Update </vt:lpstr>
      <vt:lpstr>STPSF approach</vt:lpstr>
      <vt:lpstr>Problem with using scattered photons</vt:lpstr>
      <vt:lpstr>STPSF approach: Coded-aperture</vt:lpstr>
      <vt:lpstr>Can we use the coded scattered photons?</vt:lpstr>
      <vt:lpstr>Transmission-Matrix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Nagesh</dc:creator>
  <cp:lastModifiedBy>Sudarshan Nagesh</cp:lastModifiedBy>
  <cp:revision>30</cp:revision>
  <dcterms:created xsi:type="dcterms:W3CDTF">2017-12-13T15:36:15Z</dcterms:created>
  <dcterms:modified xsi:type="dcterms:W3CDTF">2017-12-14T00:24:33Z</dcterms:modified>
</cp:coreProperties>
</file>