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8" r:id="rId3"/>
    <p:sldId id="269" r:id="rId4"/>
    <p:sldId id="270" r:id="rId5"/>
    <p:sldId id="271"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Windows 사용자" initials="W사" lastIdx="10" clrIdx="1">
    <p:extLst>
      <p:ext uri="{19B8F6BF-5375-455C-9EA6-DF929625EA0E}">
        <p15:presenceInfo xmlns:p15="http://schemas.microsoft.com/office/powerpoint/2012/main" userId="Windows 사용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2" autoAdjust="0"/>
    <p:restoredTop sz="94660"/>
  </p:normalViewPr>
  <p:slideViewPr>
    <p:cSldViewPr snapToGrid="0">
      <p:cViewPr varScale="1">
        <p:scale>
          <a:sx n="104" d="100"/>
          <a:sy n="104" d="100"/>
        </p:scale>
        <p:origin x="132"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0-22T01:09:12.032" idx="1">
    <p:pos x="6486" y="3911"/>
    <p:text>우리가 아는 mnist data는 24*24pixel로 dnn 알고리즘으로 모델링한다. 그럼 dnn은 무엇인가? dnn은 데이터를 하나의 배열로 받아서 (기본적으로)fully connected layer로 이루어진 여러개의 층으로 구성되어 있고 이를 optimizer와 loss로 weight를 최적화하는 모델이다.
그런데,, 이미지 압축기술이 발달하면서 image의 pixel이 매우매우 높아지게 되었다. 만약 1024*1024의 이미지데이터를 dnn에 적용하려면 무슨 문제가 발생할까?
기본적으로 fc layer를 사용하는 dnn으로서는 1024*1024를 flatten한만큼 가중치를 설정해줘야한다.</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22T11:30:32.787" idx="5">
    <p:pos x="349" y="3939"/>
    <p:text>Windows 사용자	2019-10-22
Convolution은 앞의 Layer를 Filter가 돌면서 Dot Product를 수행하는 과정</p:text>
    <p:extLst>
      <p:ext uri="{C676402C-5697-4E1C-873F-D02D1690AC5C}">
        <p15:threadingInfo xmlns:p15="http://schemas.microsoft.com/office/powerpoint/2012/main" timeZoneBias="-540"/>
      </p:ext>
    </p:extLst>
  </p:cm>
  <p:cm authorId="1" dt="2019-10-22T11:31:19.087" idx="7">
    <p:pos x="1827" y="3939"/>
    <p:text>Windows 사용자	2019-10-22
Padding을 설명할때에는 예를들어 필터가 3*3 stride가 1이라고 생각해보면 중앙의 pixel들은 3번씩 dot product가 진행되지만 side의 pixel은 1번 혹은 2번씩 product를 수행하기 때문에 데이터의 외곽부분은 데이터의 손실이 일어나게 된다. (외곽부분의 이미지를 잘 설명할수 없게 된다.) 이를 방지하기 위해 padding 을 넣어 모든 pixel이 같은 횟수의 product를 수행할 수 있도록 side pixel 밖에 0을 추가해 주는 과정이다.</p:text>
    <p:extLst mod="1">
      <p:ext uri="{C676402C-5697-4E1C-873F-D02D1690AC5C}">
        <p15:threadingInfo xmlns:p15="http://schemas.microsoft.com/office/powerpoint/2012/main" timeZoneBias="-540"/>
      </p:ext>
    </p:extLst>
  </p:cm>
  <p:cm authorId="1" dt="2019-10-22T11:32:22.184" idx="8">
    <p:pos x="3530" y="3931"/>
    <p:text>Activation Function 함수중 하나로 활성화함수의 역할은 비선형문제를 해결할 수 있도록 해준다는 점.. How? 만약 y=x이런걸 활성화함수라고 쓰면 그대로 인풋레이어의 값을 그냥 w를 곱한 aw로 가져오게 되어 비선형문제를 해결할수 없는 것이니깐 그렇다</p:text>
    <p:extLst>
      <p:ext uri="{C676402C-5697-4E1C-873F-D02D1690AC5C}">
        <p15:threadingInfo xmlns:p15="http://schemas.microsoft.com/office/powerpoint/2012/main" timeZoneBias="-540"/>
      </p:ext>
    </p:extLst>
  </p:cm>
  <p:cm authorId="1" dt="2019-10-22T11:41:07.041" idx="9">
    <p:pos x="4933" y="3927"/>
    <p:text>Weight는 위의 그림에서 총 몇개가 있을까 이거는 Filter의 사이즈와 Depth, 그리고 Filter의 개수를 곱한 값이다. 즉 위에서의 가중치 개수는 3*3*3*200 = 5400</p:text>
    <p:extLst>
      <p:ext uri="{C676402C-5697-4E1C-873F-D02D1690AC5C}">
        <p15:threadingInfo xmlns:p15="http://schemas.microsoft.com/office/powerpoint/2012/main" timeZoneBias="-540"/>
      </p:ext>
    </p:extLst>
  </p:cm>
  <p:cm authorId="1" dt="2019-10-22T11:42:43.125" idx="10">
    <p:pos x="6125" y="3916"/>
    <p:text>Tensorflow에서 가중치를 설정할때 의문이 들었던 점이 tf.random_normal([3,3,3,32])와 같은 방식으로 가중치를 설정하는 것이다. [3,3,3,32]가 의미하는 것은 3*3*32의 3차원 배열이 3개 존재한다는 의미인데 분명 필터는 3*3에 depth가 3인 필터다. 근데 왜 저렇게 표현을 하냐면 연산을 위해서다. 보통 선형회귀에서 y=wx+b일때 x와 w를 (3,1)로 설정해주면 연산을 할때에는 w의 transform에 x를 곱하여 해주는 것과 같은 원리다. 굳이 따지자면 필터는 3*3*3(w)지만 텐서플로에서 설정한 가중치 배열의 값은 가중치 배열을 전치시킨 배열이라고 할수 있다.(배열 연산을 위해) 하지만 편의상 그냥 w이런식으로 표현하는 것 같다.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22T11:30:32.787" idx="5">
    <p:pos x="896" y="3951"/>
    <p:text>convolution과 pooling의 차이를 이해하면 convolution은 데이터를 보존하되 각각의 pixel이 인식하는 이미지의 범위를 확장시켜 저장하는 의미가 될수 있다. 하지만 convolution만 진행하면 차원이 계속 늘어나 parameter가 급격하게 증가할 것이다. 이 문제를 방지하기 위해 pooling으로 범위값이미지정보(activation map)를 압축시켜주는 역할이라고 할수 있다. 방법에는 max_pool, average_pool, min_pool이 있다.</p:text>
    <p:extLst mod="1">
      <p:ext uri="{C676402C-5697-4E1C-873F-D02D1690AC5C}">
        <p15:threadingInfo xmlns:p15="http://schemas.microsoft.com/office/powerpoint/2012/main" timeZoneBias="-540"/>
      </p:ext>
    </p:extLst>
  </p:cm>
  <p:cm authorId="1" dt="2019-10-22T11:31:19.087" idx="7">
    <p:pos x="3026" y="3951"/>
    <p:text>Dropout은 pooling 을 각각의 node 혹은 pooling filter를 거친다고 할때 pooling filter를 dropout 비율만큼 drop시킨다는 것이다. dropout의 목적은 모델의 과적합을 방지하기 위함이며 parameter의 변화를 불러오진 않는다. 모델을 구성후 train과정에서 dropout이 발생함</p:text>
    <p:extLst mod="1">
      <p:ext uri="{C676402C-5697-4E1C-873F-D02D1690AC5C}">
        <p15:threadingInfo xmlns:p15="http://schemas.microsoft.com/office/powerpoint/2012/main" timeZoneBias="-540"/>
      </p:ext>
    </p:extLst>
  </p:cm>
  <p:cm authorId="1" dt="2019-10-22T11:41:07.041" idx="9">
    <p:pos x="5154" y="3933"/>
    <p:text>Pooling Layer에서 Weight parameter는 몇개가 있을까?라고 물으면 0개다. 이유는 어떠한 operator가 존재하지 않기떄문이다.(convolution operation이나 linear operation과 같은 연산) pooling a와 b의 연산이 아니라 a에서 선택하는 것일뿐</p:text>
    <p:extLst mod="1">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22T11:30:32.787" idx="5">
    <p:pos x="1030" y="3945"/>
    <p:text>FC layer를 쓰는 이유는 결국 1차원데이터로 가져와 perceptron과 같은 기능을 해야하기 때문이다.</p:text>
    <p:extLst mod="1">
      <p:ext uri="{C676402C-5697-4E1C-873F-D02D1690AC5C}">
        <p15:threadingInfo xmlns:p15="http://schemas.microsoft.com/office/powerpoint/2012/main" timeZoneBias="-540"/>
      </p:ext>
    </p:extLst>
  </p:cm>
  <p:cm authorId="1" dt="2019-10-22T11:32:22.184" idx="8">
    <p:pos x="3390" y="3931"/>
    <p:text>Flatten된 Input의 Shape와 fully connected를 거친 후의 output shape를 알고 있을 때 이 차원의 변화를 가져오는 operator는 linear operator라고 한다.(기저의 변환) 이때의 linear operator는 matrix가 linear transform 시키며 그 matrix의 shape 는 (800,180)이므로 14400개의 가중치가 matrix에 들어간다. transform 이후에 bias값을 넣고 싶다면 weight parameter와 bias parameter를 합쳐서 총 144180개의 parameter가 위의 layer에서 발생한다.</p:text>
    <p:extLst mod="1">
      <p:ext uri="{C676402C-5697-4E1C-873F-D02D1690AC5C}">
        <p15:threadingInfo xmlns:p15="http://schemas.microsoft.com/office/powerpoint/2012/main" timeZoneBias="-540"/>
      </p:ext>
    </p:extLst>
  </p:cm>
  <p:cm authorId="1" dt="2019-10-22T11:41:07.041" idx="9">
    <p:pos x="5433" y="3933"/>
    <p:text>CNN의 알고리즘 중에 AlexNet의 경우 flatten을 하지 않고 Average Pooling을 사용하여 차원을 줄이는 것이 성능에 있어서도 큰 차이가 없으며 가중치 파라미터를 줄여 속도를 개선할 수 있음</p:text>
    <p:extLst mod="1">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4B5A23-C81F-4AF5-A748-1D1EE93505F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6F8B85E-9692-4475-9B5C-3E3DB5D88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C005B73-604A-4AB5-8137-DDC71FB7678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657B5ED-EDEA-4726-A63A-ABCD88DDA24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E561B83-F1A6-46DA-BD34-3B375CB3487C}"/>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413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36BD6-A4CF-4B25-AB1E-51253291E2B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49623F-E56B-4F2D-8C1B-7FE5A670887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8878DC-1F89-454E-8C22-21927454BB66}"/>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A9C32D40-FC59-4599-8DB0-4EDB5515996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C4BECE70-0B94-4918-8A6B-CE318F78DB6B}"/>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5103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CC509A6-106F-4F30-B678-2B05478C05A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728D6E4-1D89-4B38-BBBD-0F051698128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995D7F-87F4-4EAE-B067-A371E5D3C9ED}"/>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B56F322D-4B78-410F-883C-30640F0A1B9B}"/>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8A676F9-DE6E-4CF9-8A5F-C636669B6A79}"/>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859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AFF599-F9A5-411F-BFB9-C4FB2A3A31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93CECED-CCAF-4DDD-B539-F3AF15540E0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C0C8BE3-B2E2-4859-8481-2ADA01A44F0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288CDC39-E89C-42A8-9B52-C7D6DAC2A6D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1B28C08-4C0A-48B8-A2D2-41A018AB93AC}"/>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8181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4B900-D8B5-4B2F-9A9B-DAFD4392384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6D0AAEF-5449-4C97-B530-902BE63F1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98CE2F0-2D83-432D-AAAB-53B7BDADB673}"/>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14A1FD5-451B-4844-91B8-CAAD1300221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C4FCB56-5F29-4966-828B-6F12C897F578}"/>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9014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8BCA9-CCD6-4662-A75A-29683674065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B64179-D214-4078-BA5F-DFCB5B7AB55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1779CDF-61C0-406A-811C-6499DEFD46B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E2950D3-3FB5-4335-966B-7606E35446D8}"/>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6EA6937B-7D55-49EA-B7A1-89529F5A35C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B794612-C908-4F25-B9A3-09427AE34A52}"/>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6666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1362-BBA7-4D01-B788-14FDB950ECB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5AC57B0-4E1F-4D85-8918-3867A4BE7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E57D204-8AC0-4D04-AEF3-91D21120617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95EB064-60AB-4FE5-AF06-C9FE48BB4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9DB6808-33C3-4B13-8365-0D85B8DDBE4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C2640C7-3844-4222-AC6F-AB4902A4DB44}"/>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61889AA5-8486-41FD-8413-A10122960217}"/>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72CBBB2D-B216-4BCD-8B81-731C681CF619}"/>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0454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649871-FAAA-407D-9245-5C61A8E32E2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38A7DA-9D13-4BB7-ADE4-F35E84E3A879}"/>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43FEE6E1-89D7-49AE-A816-C7B25C1D506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516B1AE1-FDC9-44CA-9C12-53013C082766}"/>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18420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5ACA46-7E3A-4F54-B5C7-2D501C8054EF}"/>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3A6C4713-7972-4FE4-B6C4-CD4F252FD09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7D64F96C-A2F1-409B-B68C-BE3C8992CC4D}"/>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6879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13D69A-09A1-4C99-B3A6-6FFAF00F005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0AD2F4-8A1D-4D48-B8E0-B0A9F378B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F2D0DD9-6BA7-496D-AB88-10339921C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E604958-49B0-4000-9AE8-1A82649DBB2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A224506-57FE-4AE4-915B-1BCF662CF85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106D5D81-A0DA-465B-9DDB-DA44E7CFA71E}"/>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4705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D983AA-0F4A-45E5-9631-DE95D37482B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E327D0E-1174-49F8-B6E6-ED9C4C24C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09C250D-0505-42BE-A5E8-7419DF44E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BEAFD8E-9839-4C72-8762-8562A91618C3}"/>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9BFA4037-6B16-4DCF-B42A-04CA15059F4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F41A69A5-76C9-4317-9EA8-5195D125D9B5}"/>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6704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7ADECC-9799-4216-9862-AA5ADA4C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47C8BE3-DBC3-496D-978E-EEAF27BD1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EA01D7B-4D81-4C57-A818-0D2B635AD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A27B5-0F0F-431C-AE3D-74B1B6F1C8C7}" type="datetimeFigureOut">
              <a:rPr lang="ko-KR" altLang="en-US" smtClean="0">
                <a:solidFill>
                  <a:prstClr val="black">
                    <a:tint val="75000"/>
                  </a:prstClr>
                </a:solidFill>
              </a:rPr>
              <a:pPr/>
              <a:t>2019-10-23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5504206-C714-4A83-8AB2-390F6A4DB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C61C595-D0A5-4894-99F9-5A8A1E009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61743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3555"/>
        </a:solidFill>
        <a:effectLst/>
      </p:bgPr>
    </p:bg>
    <p:spTree>
      <p:nvGrpSpPr>
        <p:cNvPr id="1" name=""/>
        <p:cNvGrpSpPr/>
        <p:nvPr/>
      </p:nvGrpSpPr>
      <p:grpSpPr>
        <a:xfrm>
          <a:off x="0" y="0"/>
          <a:ext cx="0" cy="0"/>
          <a:chOff x="0" y="0"/>
          <a:chExt cx="0" cy="0"/>
        </a:xfrm>
      </p:grpSpPr>
      <p:sp>
        <p:nvSpPr>
          <p:cNvPr id="6" name="타원 5"/>
          <p:cNvSpPr/>
          <p:nvPr/>
        </p:nvSpPr>
        <p:spPr>
          <a:xfrm>
            <a:off x="9937211" y="373777"/>
            <a:ext cx="264095" cy="264095"/>
          </a:xfrm>
          <a:prstGeom prst="ellipse">
            <a:avLst/>
          </a:prstGeom>
          <a:solidFill>
            <a:srgbClr val="98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7" name="타원 6"/>
          <p:cNvSpPr/>
          <p:nvPr/>
        </p:nvSpPr>
        <p:spPr>
          <a:xfrm>
            <a:off x="10647611" y="370905"/>
            <a:ext cx="264095" cy="2640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03AD5BD4-0D98-4306-AD39-B06A516B230D}"/>
              </a:ext>
            </a:extLst>
          </p:cNvPr>
          <p:cNvSpPr/>
          <p:nvPr/>
        </p:nvSpPr>
        <p:spPr>
          <a:xfrm>
            <a:off x="470678" y="375874"/>
            <a:ext cx="4764029" cy="655372"/>
          </a:xfrm>
          <a:prstGeom prst="rect">
            <a:avLst/>
          </a:prstGeom>
          <a:noFill/>
        </p:spPr>
        <p:txBody>
          <a:bodyPr wrap="square">
            <a:spAutoFit/>
          </a:bodyPr>
          <a:lstStyle/>
          <a:p>
            <a:pPr latinLnBrk="0">
              <a:lnSpc>
                <a:spcPct val="150000"/>
              </a:lnSpc>
              <a:defRPr/>
            </a:pPr>
            <a:r>
              <a:rPr lang="en-US" altLang="ko-KR" sz="2800" b="1" i="1" kern="0" dirty="0" smtClean="0">
                <a:solidFill>
                  <a:prstClr val="white">
                    <a:lumMod val="65000"/>
                  </a:prstClr>
                </a:solidFill>
              </a:rPr>
              <a:t>Why CNN?</a:t>
            </a:r>
            <a:endParaRPr lang="en-US" altLang="ko-KR" sz="2800" b="1" i="1" kern="0" dirty="0">
              <a:solidFill>
                <a:prstClr val="white">
                  <a:lumMod val="65000"/>
                </a:prstClr>
              </a:solidFill>
            </a:endParaRPr>
          </a:p>
        </p:txBody>
      </p:sp>
      <p:sp>
        <p:nvSpPr>
          <p:cNvPr id="27" name="타원 26"/>
          <p:cNvSpPr/>
          <p:nvPr/>
        </p:nvSpPr>
        <p:spPr>
          <a:xfrm>
            <a:off x="10292411" y="373776"/>
            <a:ext cx="264095" cy="264095"/>
          </a:xfrm>
          <a:prstGeom prst="ellipse">
            <a:avLst/>
          </a:prstGeom>
          <a:solidFill>
            <a:srgbClr val="92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양쪽 모서리가 둥근 사각형 269">
            <a:extLst>
              <a:ext uri="{FF2B5EF4-FFF2-40B4-BE49-F238E27FC236}">
                <a16:creationId xmlns:a16="http://schemas.microsoft.com/office/drawing/2014/main" id="{99AE0D03-95C4-4D2A-80D5-C4F33ECF9D33}"/>
              </a:ext>
            </a:extLst>
          </p:cNvPr>
          <p:cNvSpPr/>
          <p:nvPr/>
        </p:nvSpPr>
        <p:spPr>
          <a:xfrm>
            <a:off x="862941" y="1340528"/>
            <a:ext cx="9901457" cy="5317993"/>
          </a:xfrm>
          <a:prstGeom prst="round2SameRect">
            <a:avLst>
              <a:gd name="adj1" fmla="val 0"/>
              <a:gd name="adj2" fmla="val 0"/>
            </a:avLst>
          </a:prstGeom>
          <a:solidFill>
            <a:srgbClr val="1B2439"/>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t"/>
          <a:lstStyle/>
          <a:p>
            <a:pPr>
              <a:lnSpc>
                <a:spcPct val="150000"/>
              </a:lnSpc>
            </a:pPr>
            <a:endParaRPr lang="en-US" altLang="ko-KR" sz="3600" dirty="0">
              <a:solidFill>
                <a:prstClr val="white"/>
              </a:solidFill>
            </a:endParaRPr>
          </a:p>
        </p:txBody>
      </p:sp>
      <p:graphicFrame>
        <p:nvGraphicFramePr>
          <p:cNvPr id="2" name="표 1"/>
          <p:cNvGraphicFramePr>
            <a:graphicFrameLocks noGrp="1"/>
          </p:cNvGraphicFramePr>
          <p:nvPr>
            <p:extLst>
              <p:ext uri="{D42A27DB-BD31-4B8C-83A1-F6EECF244321}">
                <p14:modId xmlns:p14="http://schemas.microsoft.com/office/powerpoint/2010/main" val="3392657772"/>
              </p:ext>
            </p:extLst>
          </p:nvPr>
        </p:nvGraphicFramePr>
        <p:xfrm>
          <a:off x="1413302" y="1725506"/>
          <a:ext cx="3419955" cy="4480087"/>
        </p:xfrm>
        <a:graphic>
          <a:graphicData uri="http://schemas.openxmlformats.org/drawingml/2006/table">
            <a:tbl>
              <a:tblPr firstRow="1" bandRow="1">
                <a:tableStyleId>{5C22544A-7EE6-4342-B048-85BDC9FD1C3A}</a:tableStyleId>
              </a:tblPr>
              <a:tblGrid>
                <a:gridCol w="3419955">
                  <a:extLst>
                    <a:ext uri="{9D8B030D-6E8A-4147-A177-3AD203B41FA5}">
                      <a16:colId xmlns:a16="http://schemas.microsoft.com/office/drawing/2014/main" val="20000"/>
                    </a:ext>
                  </a:extLst>
                </a:gridCol>
              </a:tblGrid>
              <a:tr h="1069945">
                <a:tc>
                  <a:txBody>
                    <a:bodyPr/>
                    <a:lstStyle/>
                    <a:p>
                      <a:pPr algn="ctr" latinLnBrk="1"/>
                      <a:endParaRPr lang="en-US" altLang="ko-KR" sz="2000" dirty="0" smtClean="0"/>
                    </a:p>
                    <a:p>
                      <a:pPr algn="ctr" latinLnBrk="1"/>
                      <a:r>
                        <a:rPr lang="en-US" altLang="ko-KR" sz="2000" dirty="0" smtClean="0"/>
                        <a:t>DNN</a:t>
                      </a:r>
                      <a:r>
                        <a:rPr lang="ko-KR" altLang="en-US" sz="2000" dirty="0" smtClean="0"/>
                        <a:t>의 한계</a:t>
                      </a:r>
                      <a:endParaRPr lang="en-US" altLang="ko-KR" sz="2000" dirty="0" smtClean="0"/>
                    </a:p>
                  </a:txBody>
                  <a:tcPr/>
                </a:tc>
                <a:extLst>
                  <a:ext uri="{0D108BD9-81ED-4DB2-BD59-A6C34878D82A}">
                    <a16:rowId xmlns:a16="http://schemas.microsoft.com/office/drawing/2014/main" val="10000"/>
                  </a:ext>
                </a:extLst>
              </a:tr>
              <a:tr h="2095936">
                <a:tc>
                  <a:txBody>
                    <a:bodyPr/>
                    <a:lstStyle/>
                    <a:p>
                      <a:pPr algn="ctr" latinLnBrk="1"/>
                      <a:endParaRPr lang="en-US" altLang="ko-KR" sz="2000" dirty="0" smtClean="0"/>
                    </a:p>
                    <a:p>
                      <a:pPr algn="ctr" latinLnBrk="1"/>
                      <a:r>
                        <a:rPr lang="en-US" altLang="ko-KR" sz="2000" dirty="0" smtClean="0"/>
                        <a:t>Image</a:t>
                      </a:r>
                      <a:r>
                        <a:rPr lang="en-US" altLang="ko-KR" sz="2000" baseline="0" dirty="0" smtClean="0"/>
                        <a:t> </a:t>
                      </a:r>
                      <a:r>
                        <a:rPr lang="ko-KR" altLang="en-US" sz="2000" baseline="0" dirty="0" smtClean="0"/>
                        <a:t>압축기술이 발달하면서 </a:t>
                      </a:r>
                      <a:r>
                        <a:rPr lang="en-US" altLang="ko-KR" sz="2000" baseline="0" dirty="0" smtClean="0"/>
                        <a:t>Flatten</a:t>
                      </a:r>
                      <a:r>
                        <a:rPr lang="ko-KR" altLang="en-US" sz="2000" baseline="0" dirty="0" smtClean="0"/>
                        <a:t>된 </a:t>
                      </a:r>
                      <a:r>
                        <a:rPr lang="en-US" altLang="ko-KR" sz="2000" baseline="0" dirty="0" smtClean="0"/>
                        <a:t>Vector</a:t>
                      </a:r>
                      <a:r>
                        <a:rPr lang="ko-KR" altLang="en-US" sz="2000" baseline="0" dirty="0" smtClean="0"/>
                        <a:t>를 </a:t>
                      </a:r>
                      <a:r>
                        <a:rPr lang="en-US" altLang="ko-KR" sz="2000" baseline="0" dirty="0" smtClean="0"/>
                        <a:t>Input</a:t>
                      </a:r>
                      <a:r>
                        <a:rPr lang="ko-KR" altLang="en-US" sz="2000" baseline="0" dirty="0" smtClean="0"/>
                        <a:t>하는 </a:t>
                      </a:r>
                      <a:r>
                        <a:rPr lang="en-US" altLang="ko-KR" sz="2000" baseline="0" dirty="0" smtClean="0"/>
                        <a:t>DNN</a:t>
                      </a:r>
                      <a:r>
                        <a:rPr lang="ko-KR" altLang="en-US" sz="2000" baseline="0" dirty="0" smtClean="0"/>
                        <a:t>의 특징상</a:t>
                      </a:r>
                      <a:r>
                        <a:rPr lang="en-US" altLang="ko-KR" sz="2000" baseline="0" dirty="0" smtClean="0"/>
                        <a:t> Input</a:t>
                      </a:r>
                      <a:r>
                        <a:rPr lang="ko-KR" altLang="en-US" sz="2000" baseline="0" dirty="0" smtClean="0"/>
                        <a:t>의 개수만큼 가중치를 설정해주어야 하는 문제가 발생</a:t>
                      </a:r>
                      <a:endParaRPr lang="ko-KR" altLang="en-US" sz="2000" dirty="0"/>
                    </a:p>
                  </a:txBody>
                  <a:tcPr/>
                </a:tc>
                <a:extLst>
                  <a:ext uri="{0D108BD9-81ED-4DB2-BD59-A6C34878D82A}">
                    <a16:rowId xmlns:a16="http://schemas.microsoft.com/office/drawing/2014/main" val="10001"/>
                  </a:ext>
                </a:extLst>
              </a:tr>
              <a:tr h="1314206">
                <a:tc>
                  <a:txBody>
                    <a:bodyPr/>
                    <a:lstStyle/>
                    <a:p>
                      <a:pPr algn="ctr" latinLnBrk="1"/>
                      <a:endParaRPr lang="en-US" altLang="ko-KR" sz="2000" dirty="0" smtClean="0"/>
                    </a:p>
                    <a:p>
                      <a:pPr algn="ctr" latinLnBrk="1"/>
                      <a:r>
                        <a:rPr lang="en-US" altLang="ko-KR" sz="2000" dirty="0" err="1" smtClean="0"/>
                        <a:t>Mnist</a:t>
                      </a:r>
                      <a:r>
                        <a:rPr lang="ko-KR" altLang="en-US" sz="2000" dirty="0" smtClean="0"/>
                        <a:t>의 경우 </a:t>
                      </a:r>
                      <a:r>
                        <a:rPr lang="en-US" altLang="ko-KR" sz="2000" dirty="0" smtClean="0"/>
                        <a:t>576(24X24)</a:t>
                      </a:r>
                      <a:r>
                        <a:rPr lang="ko-KR" altLang="en-US" sz="2000" dirty="0" smtClean="0"/>
                        <a:t>의 가중치필요</a:t>
                      </a:r>
                      <a:endParaRPr lang="ko-KR" altLang="en-US" sz="2000" dirty="0"/>
                    </a:p>
                  </a:txBody>
                  <a:tcPr/>
                </a:tc>
                <a:extLst>
                  <a:ext uri="{0D108BD9-81ED-4DB2-BD59-A6C34878D82A}">
                    <a16:rowId xmlns:a16="http://schemas.microsoft.com/office/drawing/2014/main" val="10002"/>
                  </a:ext>
                </a:extLst>
              </a:tr>
            </a:tbl>
          </a:graphicData>
        </a:graphic>
      </p:graphicFrame>
      <p:sp>
        <p:nvSpPr>
          <p:cNvPr id="3" name="오른쪽 화살표 2"/>
          <p:cNvSpPr/>
          <p:nvPr/>
        </p:nvSpPr>
        <p:spPr>
          <a:xfrm>
            <a:off x="5086931" y="3599962"/>
            <a:ext cx="1453476" cy="799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9" name="표 8"/>
          <p:cNvGraphicFramePr>
            <a:graphicFrameLocks noGrp="1"/>
          </p:cNvGraphicFramePr>
          <p:nvPr>
            <p:extLst>
              <p:ext uri="{D42A27DB-BD31-4B8C-83A1-F6EECF244321}">
                <p14:modId xmlns:p14="http://schemas.microsoft.com/office/powerpoint/2010/main" val="4080990620"/>
              </p:ext>
            </p:extLst>
          </p:nvPr>
        </p:nvGraphicFramePr>
        <p:xfrm>
          <a:off x="6753498" y="1751633"/>
          <a:ext cx="3447808" cy="4440162"/>
        </p:xfrm>
        <a:graphic>
          <a:graphicData uri="http://schemas.openxmlformats.org/drawingml/2006/table">
            <a:tbl>
              <a:tblPr firstRow="1" bandRow="1">
                <a:tableStyleId>{5C22544A-7EE6-4342-B048-85BDC9FD1C3A}</a:tableStyleId>
              </a:tblPr>
              <a:tblGrid>
                <a:gridCol w="3447808">
                  <a:extLst>
                    <a:ext uri="{9D8B030D-6E8A-4147-A177-3AD203B41FA5}">
                      <a16:colId xmlns:a16="http://schemas.microsoft.com/office/drawing/2014/main" val="20000"/>
                    </a:ext>
                  </a:extLst>
                </a:gridCol>
              </a:tblGrid>
              <a:tr h="1030267">
                <a:tc>
                  <a:txBody>
                    <a:bodyPr/>
                    <a:lstStyle/>
                    <a:p>
                      <a:pPr algn="ctr" latinLnBrk="1"/>
                      <a:endParaRPr lang="en-US" altLang="ko-KR" sz="2000" dirty="0" smtClean="0"/>
                    </a:p>
                    <a:p>
                      <a:pPr algn="ctr" latinLnBrk="1"/>
                      <a:r>
                        <a:rPr lang="en-US" altLang="ko-KR" sz="2000" dirty="0" smtClean="0"/>
                        <a:t>CNN!</a:t>
                      </a:r>
                    </a:p>
                  </a:txBody>
                  <a:tcPr/>
                </a:tc>
                <a:extLst>
                  <a:ext uri="{0D108BD9-81ED-4DB2-BD59-A6C34878D82A}">
                    <a16:rowId xmlns:a16="http://schemas.microsoft.com/office/drawing/2014/main" val="10000"/>
                  </a:ext>
                </a:extLst>
              </a:tr>
              <a:tr h="1880770">
                <a:tc>
                  <a:txBody>
                    <a:bodyPr/>
                    <a:lstStyle/>
                    <a:p>
                      <a:pPr algn="ctr" latinLnBrk="1"/>
                      <a:endParaRPr lang="en-US" altLang="ko-KR" sz="2000" dirty="0" smtClean="0"/>
                    </a:p>
                    <a:p>
                      <a:pPr algn="ctr" latinLnBrk="1"/>
                      <a:r>
                        <a:rPr lang="ko-KR" altLang="en-US" sz="2000" dirty="0" smtClean="0"/>
                        <a:t>이미지를 그대로 </a:t>
                      </a:r>
                      <a:r>
                        <a:rPr lang="en-US" altLang="ko-KR" sz="2000" dirty="0" smtClean="0"/>
                        <a:t>Input</a:t>
                      </a:r>
                      <a:r>
                        <a:rPr lang="ko-KR" altLang="en-US" sz="2000" dirty="0" smtClean="0"/>
                        <a:t>시켜 가중치를 </a:t>
                      </a:r>
                      <a:r>
                        <a:rPr lang="en-US" altLang="ko-KR" sz="2000" dirty="0" smtClean="0"/>
                        <a:t>Filter</a:t>
                      </a:r>
                      <a:r>
                        <a:rPr lang="ko-KR" altLang="en-US" sz="2000" dirty="0" smtClean="0"/>
                        <a:t>에만 설정해 주어 문제 해결</a:t>
                      </a:r>
                      <a:endParaRPr lang="ko-KR" altLang="en-US" sz="2000" dirty="0"/>
                    </a:p>
                  </a:txBody>
                  <a:tcPr/>
                </a:tc>
                <a:extLst>
                  <a:ext uri="{0D108BD9-81ED-4DB2-BD59-A6C34878D82A}">
                    <a16:rowId xmlns:a16="http://schemas.microsoft.com/office/drawing/2014/main" val="10001"/>
                  </a:ext>
                </a:extLst>
              </a:tr>
              <a:tr h="1529125">
                <a:tc>
                  <a:txBody>
                    <a:bodyPr/>
                    <a:lstStyle/>
                    <a:p>
                      <a:pPr algn="ctr" latinLnBrk="1"/>
                      <a:endParaRPr lang="en-US" altLang="ko-KR" sz="2000" dirty="0" smtClean="0"/>
                    </a:p>
                    <a:p>
                      <a:pPr algn="ctr" latinLnBrk="1"/>
                      <a:r>
                        <a:rPr lang="en-US" altLang="ko-KR" sz="2000" dirty="0" err="1" smtClean="0"/>
                        <a:t>Mnist</a:t>
                      </a:r>
                      <a:r>
                        <a:rPr lang="en-US" altLang="ko-KR" sz="2000" dirty="0" smtClean="0"/>
                        <a:t> </a:t>
                      </a:r>
                      <a:r>
                        <a:rPr lang="ko-KR" altLang="en-US" sz="2000" dirty="0" smtClean="0"/>
                        <a:t>에서 </a:t>
                      </a:r>
                      <a:r>
                        <a:rPr lang="en-US" altLang="ko-KR" sz="2000" dirty="0" smtClean="0"/>
                        <a:t>3X3</a:t>
                      </a:r>
                      <a:r>
                        <a:rPr lang="en-US" altLang="ko-KR" sz="2000" baseline="0" dirty="0" smtClean="0"/>
                        <a:t> Filter</a:t>
                      </a:r>
                      <a:r>
                        <a:rPr lang="ko-KR" altLang="en-US" sz="2000" baseline="0" dirty="0" smtClean="0"/>
                        <a:t>를 쓸 경우 </a:t>
                      </a:r>
                      <a:r>
                        <a:rPr lang="en-US" altLang="ko-KR" sz="2000" baseline="0" dirty="0" smtClean="0"/>
                        <a:t>9</a:t>
                      </a:r>
                      <a:r>
                        <a:rPr lang="ko-KR" altLang="en-US" sz="2000" baseline="0" dirty="0" smtClean="0"/>
                        <a:t>개의 가중치 필요</a:t>
                      </a:r>
                      <a:endParaRPr lang="ko-KR" alt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1340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3555"/>
        </a:solidFill>
        <a:effectLst/>
      </p:bgPr>
    </p:bg>
    <p:spTree>
      <p:nvGrpSpPr>
        <p:cNvPr id="1" name=""/>
        <p:cNvGrpSpPr/>
        <p:nvPr/>
      </p:nvGrpSpPr>
      <p:grpSpPr>
        <a:xfrm>
          <a:off x="0" y="0"/>
          <a:ext cx="0" cy="0"/>
          <a:chOff x="0" y="0"/>
          <a:chExt cx="0" cy="0"/>
        </a:xfrm>
      </p:grpSpPr>
      <p:grpSp>
        <p:nvGrpSpPr>
          <p:cNvPr id="66" name="그룹 65"/>
          <p:cNvGrpSpPr/>
          <p:nvPr/>
        </p:nvGrpSpPr>
        <p:grpSpPr>
          <a:xfrm>
            <a:off x="9774284" y="3722073"/>
            <a:ext cx="1436914" cy="1360616"/>
            <a:chOff x="4637314" y="2007037"/>
            <a:chExt cx="1436914" cy="1360616"/>
          </a:xfrm>
          <a:solidFill>
            <a:schemeClr val="bg1">
              <a:lumMod val="75000"/>
            </a:schemeClr>
          </a:solidFill>
        </p:grpSpPr>
        <p:sp>
          <p:nvSpPr>
            <p:cNvPr id="68" name="직사각형 67"/>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57" name="그룹 56"/>
          <p:cNvGrpSpPr/>
          <p:nvPr/>
        </p:nvGrpSpPr>
        <p:grpSpPr>
          <a:xfrm>
            <a:off x="9500581" y="3911124"/>
            <a:ext cx="1436914" cy="1360616"/>
            <a:chOff x="4637314" y="2007037"/>
            <a:chExt cx="1436914" cy="1360616"/>
          </a:xfrm>
          <a:solidFill>
            <a:schemeClr val="bg1">
              <a:lumMod val="75000"/>
            </a:schemeClr>
          </a:solidFill>
        </p:grpSpPr>
        <p:sp>
          <p:nvSpPr>
            <p:cNvPr id="59" name="직사각형 58"/>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sp>
        <p:nvSpPr>
          <p:cNvPr id="6" name="타원 5"/>
          <p:cNvSpPr/>
          <p:nvPr/>
        </p:nvSpPr>
        <p:spPr>
          <a:xfrm>
            <a:off x="9937211" y="373777"/>
            <a:ext cx="264095" cy="264095"/>
          </a:xfrm>
          <a:prstGeom prst="ellipse">
            <a:avLst/>
          </a:prstGeom>
          <a:solidFill>
            <a:srgbClr val="98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7" name="타원 6"/>
          <p:cNvSpPr/>
          <p:nvPr/>
        </p:nvSpPr>
        <p:spPr>
          <a:xfrm>
            <a:off x="10647611" y="370905"/>
            <a:ext cx="264095" cy="2640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03AD5BD4-0D98-4306-AD39-B06A516B230D}"/>
              </a:ext>
            </a:extLst>
          </p:cNvPr>
          <p:cNvSpPr/>
          <p:nvPr/>
        </p:nvSpPr>
        <p:spPr>
          <a:xfrm>
            <a:off x="470678" y="375874"/>
            <a:ext cx="6387322" cy="655372"/>
          </a:xfrm>
          <a:prstGeom prst="rect">
            <a:avLst/>
          </a:prstGeom>
          <a:noFill/>
        </p:spPr>
        <p:txBody>
          <a:bodyPr wrap="square">
            <a:spAutoFit/>
          </a:bodyPr>
          <a:lstStyle/>
          <a:p>
            <a:pPr latinLnBrk="0">
              <a:lnSpc>
                <a:spcPct val="150000"/>
              </a:lnSpc>
              <a:defRPr/>
            </a:pPr>
            <a:r>
              <a:rPr lang="en-US" altLang="ko-KR" sz="2800" b="1" i="1" kern="0" dirty="0" smtClean="0">
                <a:solidFill>
                  <a:prstClr val="white">
                    <a:lumMod val="65000"/>
                  </a:prstClr>
                </a:solidFill>
              </a:rPr>
              <a:t>What Happen in Convolution Layer</a:t>
            </a:r>
            <a:endParaRPr lang="en-US" altLang="ko-KR" sz="2800" b="1" i="1" kern="0" dirty="0">
              <a:solidFill>
                <a:prstClr val="white">
                  <a:lumMod val="65000"/>
                </a:prstClr>
              </a:solidFill>
            </a:endParaRPr>
          </a:p>
        </p:txBody>
      </p:sp>
      <p:sp>
        <p:nvSpPr>
          <p:cNvPr id="27" name="타원 26"/>
          <p:cNvSpPr/>
          <p:nvPr/>
        </p:nvSpPr>
        <p:spPr>
          <a:xfrm>
            <a:off x="10292411" y="373776"/>
            <a:ext cx="264095" cy="264095"/>
          </a:xfrm>
          <a:prstGeom prst="ellipse">
            <a:avLst/>
          </a:prstGeom>
          <a:solidFill>
            <a:srgbClr val="92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4" name="직사각형 3"/>
          <p:cNvSpPr/>
          <p:nvPr/>
        </p:nvSpPr>
        <p:spPr>
          <a:xfrm>
            <a:off x="195943" y="1114538"/>
            <a:ext cx="11769634" cy="5495268"/>
          </a:xfrm>
          <a:prstGeom prst="rect">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2189056311"/>
              </p:ext>
            </p:extLst>
          </p:nvPr>
        </p:nvGraphicFramePr>
        <p:xfrm>
          <a:off x="254727" y="1114538"/>
          <a:ext cx="11652065" cy="5495268"/>
        </p:xfrm>
        <a:graphic>
          <a:graphicData uri="http://schemas.openxmlformats.org/drawingml/2006/table">
            <a:tbl>
              <a:tblPr firstRow="1" bandRow="1">
                <a:tableStyleId>{F5AB1C69-6EDB-4FF4-983F-18BD219EF322}</a:tableStyleId>
              </a:tblPr>
              <a:tblGrid>
                <a:gridCol w="3990702">
                  <a:extLst>
                    <a:ext uri="{9D8B030D-6E8A-4147-A177-3AD203B41FA5}">
                      <a16:colId xmlns:a16="http://schemas.microsoft.com/office/drawing/2014/main" val="20000"/>
                    </a:ext>
                  </a:extLst>
                </a:gridCol>
                <a:gridCol w="2756262">
                  <a:extLst>
                    <a:ext uri="{9D8B030D-6E8A-4147-A177-3AD203B41FA5}">
                      <a16:colId xmlns:a16="http://schemas.microsoft.com/office/drawing/2014/main" val="20001"/>
                    </a:ext>
                  </a:extLst>
                </a:gridCol>
                <a:gridCol w="4905101">
                  <a:extLst>
                    <a:ext uri="{9D8B030D-6E8A-4147-A177-3AD203B41FA5}">
                      <a16:colId xmlns:a16="http://schemas.microsoft.com/office/drawing/2014/main" val="20002"/>
                    </a:ext>
                  </a:extLst>
                </a:gridCol>
              </a:tblGrid>
              <a:tr h="519174">
                <a:tc>
                  <a:txBody>
                    <a:bodyPr/>
                    <a:lstStyle/>
                    <a:p>
                      <a:pPr algn="ctr" latinLnBrk="1"/>
                      <a:r>
                        <a:rPr lang="en-US" altLang="ko-KR" dirty="0" smtClean="0"/>
                        <a:t>Input Layer</a:t>
                      </a:r>
                      <a:endParaRPr lang="ko-KR" altLang="en-US" dirty="0"/>
                    </a:p>
                  </a:txBody>
                  <a:tcPr anchor="ctr"/>
                </a:tc>
                <a:tc>
                  <a:txBody>
                    <a:bodyPr/>
                    <a:lstStyle/>
                    <a:p>
                      <a:pPr algn="ctr" latinLnBrk="1"/>
                      <a:r>
                        <a:rPr lang="en-US" altLang="ko-KR" dirty="0" smtClean="0"/>
                        <a:t>Filter</a:t>
                      </a:r>
                      <a:endParaRPr lang="ko-KR" altLang="en-US" dirty="0"/>
                    </a:p>
                  </a:txBody>
                  <a:tcPr anchor="ctr"/>
                </a:tc>
                <a:tc>
                  <a:txBody>
                    <a:bodyPr/>
                    <a:lstStyle/>
                    <a:p>
                      <a:pPr algn="ctr" latinLnBrk="1"/>
                      <a:r>
                        <a:rPr lang="en-US" altLang="ko-KR" dirty="0" smtClean="0"/>
                        <a:t>Activation</a:t>
                      </a:r>
                      <a:r>
                        <a:rPr lang="en-US" altLang="ko-KR" baseline="0" dirty="0" smtClean="0"/>
                        <a:t> map</a:t>
                      </a:r>
                      <a:endParaRPr lang="ko-KR" altLang="en-US" dirty="0"/>
                    </a:p>
                  </a:txBody>
                  <a:tcPr anchor="ctr"/>
                </a:tc>
                <a:extLst>
                  <a:ext uri="{0D108BD9-81ED-4DB2-BD59-A6C34878D82A}">
                    <a16:rowId xmlns:a16="http://schemas.microsoft.com/office/drawing/2014/main" val="10000"/>
                  </a:ext>
                </a:extLst>
              </a:tr>
              <a:tr h="497609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grpSp>
        <p:nvGrpSpPr>
          <p:cNvPr id="17" name="그룹 16"/>
          <p:cNvGrpSpPr/>
          <p:nvPr/>
        </p:nvGrpSpPr>
        <p:grpSpPr>
          <a:xfrm>
            <a:off x="1229332" y="2156956"/>
            <a:ext cx="1620457" cy="1705218"/>
            <a:chOff x="953589" y="2513386"/>
            <a:chExt cx="1036336" cy="1131151"/>
          </a:xfrm>
        </p:grpSpPr>
        <p:sp>
          <p:nvSpPr>
            <p:cNvPr id="14" name="직사각형 13"/>
            <p:cNvSpPr/>
            <p:nvPr/>
          </p:nvSpPr>
          <p:spPr>
            <a:xfrm>
              <a:off x="953589" y="2704011"/>
              <a:ext cx="901337" cy="9405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999309" y="2599508"/>
              <a:ext cx="901337" cy="9405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1088588" y="2513386"/>
              <a:ext cx="901337" cy="9405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1847262" y="1759913"/>
            <a:ext cx="724990" cy="369332"/>
          </a:xfrm>
          <a:prstGeom prst="rect">
            <a:avLst/>
          </a:prstGeom>
          <a:noFill/>
        </p:spPr>
        <p:txBody>
          <a:bodyPr wrap="square" rtlCol="0">
            <a:spAutoFit/>
          </a:bodyPr>
          <a:lstStyle/>
          <a:p>
            <a:r>
              <a:rPr lang="en-US" altLang="ko-KR" i="1" dirty="0" smtClean="0"/>
              <a:t>150</a:t>
            </a:r>
            <a:endParaRPr lang="ko-KR" altLang="en-US" i="1" dirty="0"/>
          </a:p>
        </p:txBody>
      </p:sp>
      <p:sp>
        <p:nvSpPr>
          <p:cNvPr id="21" name="TextBox 20"/>
          <p:cNvSpPr txBox="1"/>
          <p:nvPr/>
        </p:nvSpPr>
        <p:spPr>
          <a:xfrm>
            <a:off x="2859686" y="2444323"/>
            <a:ext cx="442714" cy="923330"/>
          </a:xfrm>
          <a:prstGeom prst="rect">
            <a:avLst/>
          </a:prstGeom>
          <a:noFill/>
        </p:spPr>
        <p:txBody>
          <a:bodyPr wrap="square" rtlCol="0">
            <a:spAutoFit/>
          </a:bodyPr>
          <a:lstStyle/>
          <a:p>
            <a:r>
              <a:rPr lang="en-US" altLang="ko-KR" i="1" dirty="0" smtClean="0"/>
              <a:t>1</a:t>
            </a:r>
          </a:p>
          <a:p>
            <a:r>
              <a:rPr lang="en-US" altLang="ko-KR" i="1" dirty="0" smtClean="0"/>
              <a:t>5</a:t>
            </a:r>
          </a:p>
          <a:p>
            <a:r>
              <a:rPr lang="en-US" altLang="ko-KR" i="1" dirty="0"/>
              <a:t>0</a:t>
            </a:r>
            <a:endParaRPr lang="ko-KR" altLang="en-US" i="1" dirty="0"/>
          </a:p>
        </p:txBody>
      </p:sp>
      <p:grpSp>
        <p:nvGrpSpPr>
          <p:cNvPr id="23" name="그룹 22"/>
          <p:cNvGrpSpPr/>
          <p:nvPr/>
        </p:nvGrpSpPr>
        <p:grpSpPr>
          <a:xfrm>
            <a:off x="1927127" y="4232366"/>
            <a:ext cx="156754" cy="809898"/>
            <a:chOff x="2209757" y="4232366"/>
            <a:chExt cx="156754" cy="809898"/>
          </a:xfrm>
        </p:grpSpPr>
        <p:sp>
          <p:nvSpPr>
            <p:cNvPr id="22" name="타원 21"/>
            <p:cNvSpPr/>
            <p:nvPr/>
          </p:nvSpPr>
          <p:spPr>
            <a:xfrm>
              <a:off x="2209757" y="4232366"/>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2209757" y="4558938"/>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2209757" y="4885510"/>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TextBox 27"/>
          <p:cNvSpPr txBox="1"/>
          <p:nvPr/>
        </p:nvSpPr>
        <p:spPr>
          <a:xfrm>
            <a:off x="540290" y="2286784"/>
            <a:ext cx="461665" cy="3499277"/>
          </a:xfrm>
          <a:prstGeom prst="rect">
            <a:avLst/>
          </a:prstGeom>
          <a:noFill/>
        </p:spPr>
        <p:txBody>
          <a:bodyPr vert="eaVert" wrap="square" rtlCol="0">
            <a:spAutoFit/>
          </a:bodyPr>
          <a:lstStyle/>
          <a:p>
            <a:pPr algn="ctr"/>
            <a:r>
              <a:rPr lang="en-US" altLang="ko-KR" i="1" dirty="0" smtClean="0"/>
              <a:t>14034</a:t>
            </a:r>
            <a:endParaRPr lang="ko-KR" altLang="en-US" i="1" dirty="0"/>
          </a:p>
        </p:txBody>
      </p:sp>
      <p:grpSp>
        <p:nvGrpSpPr>
          <p:cNvPr id="42" name="그룹 41"/>
          <p:cNvGrpSpPr/>
          <p:nvPr/>
        </p:nvGrpSpPr>
        <p:grpSpPr>
          <a:xfrm>
            <a:off x="4637314" y="2268297"/>
            <a:ext cx="1436914" cy="1360616"/>
            <a:chOff x="4637314" y="2007037"/>
            <a:chExt cx="1436914" cy="1360616"/>
          </a:xfrm>
          <a:solidFill>
            <a:schemeClr val="bg1">
              <a:lumMod val="75000"/>
            </a:schemeClr>
          </a:solidFill>
        </p:grpSpPr>
        <p:sp>
          <p:nvSpPr>
            <p:cNvPr id="39" name="직사각형 38"/>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4820194" y="2548827"/>
              <a:ext cx="888275" cy="369332"/>
            </a:xfrm>
            <a:prstGeom prst="rect">
              <a:avLst/>
            </a:prstGeom>
            <a:grpFill/>
            <a:ln>
              <a:noFill/>
            </a:ln>
          </p:spPr>
          <p:txBody>
            <a:bodyPr wrap="square" rtlCol="0" anchor="ctr">
              <a:spAutoFit/>
            </a:bodyPr>
            <a:lstStyle/>
            <a:p>
              <a:pPr algn="ctr"/>
              <a:r>
                <a:rPr lang="en-US" altLang="ko-KR" dirty="0" smtClean="0"/>
                <a:t>W</a:t>
              </a:r>
              <a:endParaRPr lang="ko-KR" altLang="en-US" dirty="0"/>
            </a:p>
          </p:txBody>
        </p:sp>
      </p:grpSp>
      <p:cxnSp>
        <p:nvCxnSpPr>
          <p:cNvPr id="44" name="직선 화살표 연결선 43"/>
          <p:cNvCxnSpPr/>
          <p:nvPr/>
        </p:nvCxnSpPr>
        <p:spPr>
          <a:xfrm>
            <a:off x="4839587" y="2211910"/>
            <a:ext cx="1084217"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40708" y="1920496"/>
            <a:ext cx="261257" cy="338554"/>
          </a:xfrm>
          <a:prstGeom prst="rect">
            <a:avLst/>
          </a:prstGeom>
          <a:noFill/>
        </p:spPr>
        <p:txBody>
          <a:bodyPr wrap="square" rtlCol="0">
            <a:spAutoFit/>
          </a:bodyPr>
          <a:lstStyle/>
          <a:p>
            <a:r>
              <a:rPr lang="en-US" altLang="ko-KR" sz="1600" dirty="0" smtClean="0"/>
              <a:t>3</a:t>
            </a:r>
            <a:endParaRPr lang="ko-KR" altLang="en-US" sz="1600" dirty="0"/>
          </a:p>
        </p:txBody>
      </p:sp>
      <p:cxnSp>
        <p:nvCxnSpPr>
          <p:cNvPr id="49" name="직선 화살표 연결선 48"/>
          <p:cNvCxnSpPr/>
          <p:nvPr/>
        </p:nvCxnSpPr>
        <p:spPr>
          <a:xfrm>
            <a:off x="4519749" y="2444323"/>
            <a:ext cx="0" cy="110277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58492" y="2810087"/>
            <a:ext cx="261257" cy="338554"/>
          </a:xfrm>
          <a:prstGeom prst="rect">
            <a:avLst/>
          </a:prstGeom>
          <a:noFill/>
        </p:spPr>
        <p:txBody>
          <a:bodyPr wrap="square" rtlCol="0">
            <a:spAutoFit/>
          </a:bodyPr>
          <a:lstStyle/>
          <a:p>
            <a:r>
              <a:rPr lang="en-US" altLang="ko-KR" sz="1600" dirty="0" smtClean="0"/>
              <a:t>3</a:t>
            </a:r>
            <a:endParaRPr lang="ko-KR" altLang="en-US" sz="1600" dirty="0"/>
          </a:p>
        </p:txBody>
      </p:sp>
      <p:cxnSp>
        <p:nvCxnSpPr>
          <p:cNvPr id="52" name="직선 화살표 연결선 51"/>
          <p:cNvCxnSpPr/>
          <p:nvPr/>
        </p:nvCxnSpPr>
        <p:spPr>
          <a:xfrm>
            <a:off x="6309360" y="2905988"/>
            <a:ext cx="0" cy="260653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53" name="그룹 52"/>
          <p:cNvGrpSpPr/>
          <p:nvPr/>
        </p:nvGrpSpPr>
        <p:grpSpPr>
          <a:xfrm>
            <a:off x="5185954" y="4225833"/>
            <a:ext cx="156754" cy="809898"/>
            <a:chOff x="2209757" y="4232366"/>
            <a:chExt cx="156754" cy="809898"/>
          </a:xfrm>
        </p:grpSpPr>
        <p:sp>
          <p:nvSpPr>
            <p:cNvPr id="54" name="타원 53"/>
            <p:cNvSpPr/>
            <p:nvPr/>
          </p:nvSpPr>
          <p:spPr>
            <a:xfrm>
              <a:off x="2209757" y="4232366"/>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2209757" y="4558938"/>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2209757" y="4885510"/>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58" name="직선 화살표 연결선 57"/>
          <p:cNvCxnSpPr/>
          <p:nvPr/>
        </p:nvCxnSpPr>
        <p:spPr>
          <a:xfrm>
            <a:off x="1015018" y="2905988"/>
            <a:ext cx="0" cy="260653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361611" y="3668102"/>
            <a:ext cx="261257" cy="923330"/>
          </a:xfrm>
          <a:prstGeom prst="rect">
            <a:avLst/>
          </a:prstGeom>
          <a:noFill/>
        </p:spPr>
        <p:txBody>
          <a:bodyPr wrap="square" rtlCol="0">
            <a:spAutoFit/>
          </a:bodyPr>
          <a:lstStyle/>
          <a:p>
            <a:r>
              <a:rPr lang="en-US" altLang="ko-KR" dirty="0" smtClean="0"/>
              <a:t>200</a:t>
            </a:r>
            <a:endParaRPr lang="ko-KR" altLang="en-US" dirty="0"/>
          </a:p>
        </p:txBody>
      </p:sp>
      <p:sp>
        <p:nvSpPr>
          <p:cNvPr id="64" name="오른쪽 화살표 63"/>
          <p:cNvSpPr/>
          <p:nvPr/>
        </p:nvSpPr>
        <p:spPr>
          <a:xfrm>
            <a:off x="6858000" y="3014792"/>
            <a:ext cx="1397726" cy="2388930"/>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TextBox 64"/>
          <p:cNvSpPr txBox="1"/>
          <p:nvPr/>
        </p:nvSpPr>
        <p:spPr>
          <a:xfrm>
            <a:off x="6975566" y="4007740"/>
            <a:ext cx="927463" cy="369332"/>
          </a:xfrm>
          <a:prstGeom prst="rect">
            <a:avLst/>
          </a:prstGeom>
          <a:noFill/>
        </p:spPr>
        <p:txBody>
          <a:bodyPr wrap="square" rtlCol="0">
            <a:spAutoFit/>
          </a:bodyPr>
          <a:lstStyle/>
          <a:p>
            <a:pPr algn="ctr"/>
            <a:r>
              <a:rPr lang="en-US" altLang="ko-KR" b="1" dirty="0" err="1" smtClean="0"/>
              <a:t>Relu</a:t>
            </a:r>
            <a:endParaRPr lang="ko-KR" altLang="en-US" b="1" dirty="0"/>
          </a:p>
        </p:txBody>
      </p:sp>
      <p:cxnSp>
        <p:nvCxnSpPr>
          <p:cNvPr id="67" name="직선 화살표 연결선 66"/>
          <p:cNvCxnSpPr/>
          <p:nvPr/>
        </p:nvCxnSpPr>
        <p:spPr>
          <a:xfrm>
            <a:off x="8582297" y="2905988"/>
            <a:ext cx="0" cy="260653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0" name="타원 69"/>
          <p:cNvSpPr/>
          <p:nvPr/>
        </p:nvSpPr>
        <p:spPr>
          <a:xfrm>
            <a:off x="3383279" y="3844023"/>
            <a:ext cx="1541418" cy="6967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p:cNvSpPr txBox="1"/>
          <p:nvPr/>
        </p:nvSpPr>
        <p:spPr>
          <a:xfrm>
            <a:off x="3540034" y="4061776"/>
            <a:ext cx="1280160" cy="307777"/>
          </a:xfrm>
          <a:prstGeom prst="rect">
            <a:avLst/>
          </a:prstGeom>
          <a:noFill/>
        </p:spPr>
        <p:txBody>
          <a:bodyPr wrap="square" rtlCol="0">
            <a:spAutoFit/>
          </a:bodyPr>
          <a:lstStyle/>
          <a:p>
            <a:r>
              <a:rPr lang="en-US" altLang="ko-KR" sz="1400" b="1" dirty="0" smtClean="0"/>
              <a:t>Convolution</a:t>
            </a:r>
            <a:endParaRPr lang="ko-KR" altLang="en-US" sz="1400" b="1" dirty="0"/>
          </a:p>
        </p:txBody>
      </p:sp>
      <p:grpSp>
        <p:nvGrpSpPr>
          <p:cNvPr id="43" name="그룹 42"/>
          <p:cNvGrpSpPr/>
          <p:nvPr/>
        </p:nvGrpSpPr>
        <p:grpSpPr>
          <a:xfrm>
            <a:off x="9908534" y="2263112"/>
            <a:ext cx="1436914" cy="1360616"/>
            <a:chOff x="4637314" y="2007037"/>
            <a:chExt cx="1436914" cy="1360616"/>
          </a:xfrm>
          <a:solidFill>
            <a:schemeClr val="bg1">
              <a:lumMod val="75000"/>
            </a:schemeClr>
          </a:solidFill>
        </p:grpSpPr>
        <p:sp>
          <p:nvSpPr>
            <p:cNvPr id="46" name="직사각형 45"/>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74" name="그룹 73"/>
          <p:cNvGrpSpPr/>
          <p:nvPr/>
        </p:nvGrpSpPr>
        <p:grpSpPr>
          <a:xfrm>
            <a:off x="9578697" y="2515608"/>
            <a:ext cx="1436914" cy="1360616"/>
            <a:chOff x="4637314" y="2007037"/>
            <a:chExt cx="1436914" cy="1360616"/>
          </a:xfrm>
          <a:solidFill>
            <a:schemeClr val="bg1">
              <a:lumMod val="75000"/>
            </a:schemeClr>
          </a:solidFill>
        </p:grpSpPr>
        <p:sp>
          <p:nvSpPr>
            <p:cNvPr id="75" name="직사각형 74"/>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TextBox 77"/>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79" name="그룹 78"/>
          <p:cNvGrpSpPr/>
          <p:nvPr/>
        </p:nvGrpSpPr>
        <p:grpSpPr>
          <a:xfrm>
            <a:off x="9269692" y="2835160"/>
            <a:ext cx="1436914" cy="1360616"/>
            <a:chOff x="4637314" y="2007037"/>
            <a:chExt cx="1436914" cy="1360616"/>
          </a:xfrm>
          <a:solidFill>
            <a:schemeClr val="bg1">
              <a:lumMod val="75000"/>
            </a:schemeClr>
          </a:solidFill>
        </p:grpSpPr>
        <p:sp>
          <p:nvSpPr>
            <p:cNvPr id="80" name="직사각형 79"/>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cxnSp>
        <p:nvCxnSpPr>
          <p:cNvPr id="9" name="직선 화살표 연결선 8"/>
          <p:cNvCxnSpPr/>
          <p:nvPr/>
        </p:nvCxnSpPr>
        <p:spPr>
          <a:xfrm>
            <a:off x="9348070" y="4369553"/>
            <a:ext cx="11887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9155430" y="3014792"/>
            <a:ext cx="0" cy="11809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78697" y="4374539"/>
            <a:ext cx="564578" cy="369332"/>
          </a:xfrm>
          <a:prstGeom prst="rect">
            <a:avLst/>
          </a:prstGeom>
          <a:noFill/>
        </p:spPr>
        <p:txBody>
          <a:bodyPr wrap="none" rtlCol="0">
            <a:spAutoFit/>
          </a:bodyPr>
          <a:lstStyle/>
          <a:p>
            <a:r>
              <a:rPr lang="en-US" altLang="ko-KR" dirty="0" smtClean="0"/>
              <a:t>150</a:t>
            </a:r>
            <a:endParaRPr lang="ko-KR" altLang="en-US" dirty="0"/>
          </a:p>
        </p:txBody>
      </p:sp>
      <p:sp>
        <p:nvSpPr>
          <p:cNvPr id="13" name="TextBox 12"/>
          <p:cNvSpPr txBox="1"/>
          <p:nvPr/>
        </p:nvSpPr>
        <p:spPr>
          <a:xfrm>
            <a:off x="8881161" y="3225239"/>
            <a:ext cx="182884" cy="923330"/>
          </a:xfrm>
          <a:prstGeom prst="rect">
            <a:avLst/>
          </a:prstGeom>
          <a:noFill/>
        </p:spPr>
        <p:txBody>
          <a:bodyPr wrap="square" rtlCol="0">
            <a:spAutoFit/>
          </a:bodyPr>
          <a:lstStyle/>
          <a:p>
            <a:r>
              <a:rPr lang="en-US" altLang="ko-KR" dirty="0" smtClean="0"/>
              <a:t>150</a:t>
            </a:r>
            <a:endParaRPr lang="ko-KR" altLang="en-US" dirty="0"/>
          </a:p>
        </p:txBody>
      </p:sp>
      <p:grpSp>
        <p:nvGrpSpPr>
          <p:cNvPr id="33" name="그룹 32"/>
          <p:cNvGrpSpPr/>
          <p:nvPr/>
        </p:nvGrpSpPr>
        <p:grpSpPr>
          <a:xfrm>
            <a:off x="3877829" y="4639448"/>
            <a:ext cx="442714" cy="443241"/>
            <a:chOff x="3002614" y="4960481"/>
            <a:chExt cx="442714" cy="443241"/>
          </a:xfrm>
        </p:grpSpPr>
        <p:cxnSp>
          <p:nvCxnSpPr>
            <p:cNvPr id="16" name="직선 연결선 15"/>
            <p:cNvCxnSpPr/>
            <p:nvPr/>
          </p:nvCxnSpPr>
          <p:spPr>
            <a:xfrm>
              <a:off x="3234690" y="4960481"/>
              <a:ext cx="0" cy="44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3002614" y="5183822"/>
              <a:ext cx="4427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3585754" y="5082689"/>
            <a:ext cx="1097280" cy="369332"/>
          </a:xfrm>
          <a:prstGeom prst="rect">
            <a:avLst/>
          </a:prstGeom>
          <a:noFill/>
        </p:spPr>
        <p:txBody>
          <a:bodyPr wrap="square" rtlCol="0">
            <a:spAutoFit/>
          </a:bodyPr>
          <a:lstStyle/>
          <a:p>
            <a:r>
              <a:rPr lang="en-US" altLang="ko-KR" dirty="0" smtClean="0"/>
              <a:t>Padding</a:t>
            </a:r>
            <a:endParaRPr lang="ko-KR" altLang="en-US" dirty="0"/>
          </a:p>
        </p:txBody>
      </p:sp>
      <p:cxnSp>
        <p:nvCxnSpPr>
          <p:cNvPr id="36" name="직선 화살표 연결선 35"/>
          <p:cNvCxnSpPr/>
          <p:nvPr/>
        </p:nvCxnSpPr>
        <p:spPr>
          <a:xfrm flipH="1">
            <a:off x="9207846" y="2258091"/>
            <a:ext cx="674988" cy="6478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024718" y="2286784"/>
            <a:ext cx="660392" cy="369332"/>
          </a:xfrm>
          <a:prstGeom prst="rect">
            <a:avLst/>
          </a:prstGeom>
          <a:noFill/>
        </p:spPr>
        <p:txBody>
          <a:bodyPr wrap="square" rtlCol="0">
            <a:spAutoFit/>
          </a:bodyPr>
          <a:lstStyle/>
          <a:p>
            <a:r>
              <a:rPr lang="en-US" altLang="ko-KR" dirty="0" smtClean="0"/>
              <a:t>200</a:t>
            </a:r>
            <a:endParaRPr lang="ko-KR" altLang="en-US" dirty="0"/>
          </a:p>
        </p:txBody>
      </p:sp>
      <p:sp>
        <p:nvSpPr>
          <p:cNvPr id="84" name="TextBox 83"/>
          <p:cNvSpPr txBox="1"/>
          <p:nvPr/>
        </p:nvSpPr>
        <p:spPr>
          <a:xfrm>
            <a:off x="470678" y="5891889"/>
            <a:ext cx="1704034" cy="338554"/>
          </a:xfrm>
          <a:prstGeom prst="rect">
            <a:avLst/>
          </a:prstGeom>
          <a:noFill/>
        </p:spPr>
        <p:txBody>
          <a:bodyPr wrap="square" rtlCol="0">
            <a:spAutoFit/>
          </a:bodyPr>
          <a:lstStyle/>
          <a:p>
            <a:r>
              <a:rPr lang="en-US" altLang="ko-KR" sz="1600" dirty="0" smtClean="0"/>
              <a:t>Q1 Convolution?</a:t>
            </a:r>
            <a:endParaRPr lang="ko-KR" altLang="en-US" sz="1600" dirty="0"/>
          </a:p>
        </p:txBody>
      </p:sp>
      <p:sp>
        <p:nvSpPr>
          <p:cNvPr id="85" name="TextBox 84"/>
          <p:cNvSpPr txBox="1"/>
          <p:nvPr/>
        </p:nvSpPr>
        <p:spPr>
          <a:xfrm>
            <a:off x="2812322" y="5891889"/>
            <a:ext cx="1704034" cy="338554"/>
          </a:xfrm>
          <a:prstGeom prst="rect">
            <a:avLst/>
          </a:prstGeom>
          <a:noFill/>
        </p:spPr>
        <p:txBody>
          <a:bodyPr wrap="square" rtlCol="0">
            <a:spAutoFit/>
          </a:bodyPr>
          <a:lstStyle/>
          <a:p>
            <a:r>
              <a:rPr lang="en-US" altLang="ko-KR" sz="1600" dirty="0" smtClean="0"/>
              <a:t>Q2 Padding?</a:t>
            </a:r>
            <a:endParaRPr lang="ko-KR" altLang="en-US" sz="1600" dirty="0"/>
          </a:p>
        </p:txBody>
      </p:sp>
      <p:sp>
        <p:nvSpPr>
          <p:cNvPr id="86" name="TextBox 85"/>
          <p:cNvSpPr txBox="1"/>
          <p:nvPr/>
        </p:nvSpPr>
        <p:spPr>
          <a:xfrm>
            <a:off x="5509594" y="5912636"/>
            <a:ext cx="1704034" cy="338554"/>
          </a:xfrm>
          <a:prstGeom prst="rect">
            <a:avLst/>
          </a:prstGeom>
          <a:noFill/>
        </p:spPr>
        <p:txBody>
          <a:bodyPr wrap="square" rtlCol="0">
            <a:spAutoFit/>
          </a:bodyPr>
          <a:lstStyle/>
          <a:p>
            <a:r>
              <a:rPr lang="en-US" altLang="ko-KR" sz="1600" dirty="0" smtClean="0"/>
              <a:t>Q3 </a:t>
            </a:r>
            <a:r>
              <a:rPr lang="en-US" altLang="ko-KR" sz="1600" dirty="0" err="1" smtClean="0"/>
              <a:t>Relu</a:t>
            </a:r>
            <a:r>
              <a:rPr lang="en-US" altLang="ko-KR" sz="1600" dirty="0" smtClean="0"/>
              <a:t>?</a:t>
            </a:r>
            <a:endParaRPr lang="ko-KR" altLang="en-US" sz="1600" dirty="0"/>
          </a:p>
        </p:txBody>
      </p:sp>
      <p:sp>
        <p:nvSpPr>
          <p:cNvPr id="87" name="TextBox 86"/>
          <p:cNvSpPr txBox="1"/>
          <p:nvPr/>
        </p:nvSpPr>
        <p:spPr>
          <a:xfrm>
            <a:off x="7735475" y="5893101"/>
            <a:ext cx="1704034" cy="338554"/>
          </a:xfrm>
          <a:prstGeom prst="rect">
            <a:avLst/>
          </a:prstGeom>
          <a:noFill/>
        </p:spPr>
        <p:txBody>
          <a:bodyPr wrap="square" rtlCol="0">
            <a:spAutoFit/>
          </a:bodyPr>
          <a:lstStyle/>
          <a:p>
            <a:r>
              <a:rPr lang="en-US" altLang="ko-KR" sz="1600" dirty="0" smtClean="0"/>
              <a:t>Q4 Weight?</a:t>
            </a:r>
            <a:endParaRPr lang="ko-KR" altLang="en-US" sz="1600" dirty="0"/>
          </a:p>
        </p:txBody>
      </p:sp>
      <p:sp>
        <p:nvSpPr>
          <p:cNvPr id="88" name="TextBox 87"/>
          <p:cNvSpPr txBox="1"/>
          <p:nvPr/>
        </p:nvSpPr>
        <p:spPr>
          <a:xfrm>
            <a:off x="9608093" y="5615863"/>
            <a:ext cx="1704034" cy="584775"/>
          </a:xfrm>
          <a:prstGeom prst="rect">
            <a:avLst/>
          </a:prstGeom>
          <a:noFill/>
        </p:spPr>
        <p:txBody>
          <a:bodyPr wrap="square" rtlCol="0">
            <a:spAutoFit/>
          </a:bodyPr>
          <a:lstStyle/>
          <a:p>
            <a:r>
              <a:rPr lang="en-US" altLang="ko-KR" sz="1600" dirty="0" smtClean="0"/>
              <a:t>Q5 </a:t>
            </a:r>
            <a:r>
              <a:rPr lang="en-US" altLang="ko-KR" sz="1600" dirty="0" err="1" smtClean="0"/>
              <a:t>Keras</a:t>
            </a:r>
            <a:r>
              <a:rPr lang="en-US" altLang="ko-KR" sz="1600" dirty="0" smtClean="0"/>
              <a:t>? </a:t>
            </a:r>
            <a:r>
              <a:rPr lang="en-US" altLang="ko-KR" sz="1600" dirty="0" err="1" smtClean="0"/>
              <a:t>Tensorflow</a:t>
            </a:r>
            <a:r>
              <a:rPr lang="en-US" altLang="ko-KR" sz="1600" dirty="0" smtClean="0"/>
              <a:t>?</a:t>
            </a:r>
            <a:endParaRPr lang="ko-KR" altLang="en-US" sz="1600" dirty="0"/>
          </a:p>
        </p:txBody>
      </p:sp>
    </p:spTree>
    <p:extLst>
      <p:ext uri="{BB962C8B-B14F-4D97-AF65-F5344CB8AC3E}">
        <p14:creationId xmlns:p14="http://schemas.microsoft.com/office/powerpoint/2010/main" val="1580801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3555"/>
        </a:solidFill>
        <a:effectLst/>
      </p:bgPr>
    </p:bg>
    <p:spTree>
      <p:nvGrpSpPr>
        <p:cNvPr id="1" name=""/>
        <p:cNvGrpSpPr/>
        <p:nvPr/>
      </p:nvGrpSpPr>
      <p:grpSpPr>
        <a:xfrm>
          <a:off x="0" y="0"/>
          <a:ext cx="0" cy="0"/>
          <a:chOff x="0" y="0"/>
          <a:chExt cx="0" cy="0"/>
        </a:xfrm>
      </p:grpSpPr>
      <p:grpSp>
        <p:nvGrpSpPr>
          <p:cNvPr id="66" name="그룹 65"/>
          <p:cNvGrpSpPr/>
          <p:nvPr/>
        </p:nvGrpSpPr>
        <p:grpSpPr>
          <a:xfrm>
            <a:off x="9774284" y="3722073"/>
            <a:ext cx="1436914" cy="1360616"/>
            <a:chOff x="4637314" y="2007037"/>
            <a:chExt cx="1436914" cy="1360616"/>
          </a:xfrm>
          <a:solidFill>
            <a:schemeClr val="bg1">
              <a:lumMod val="75000"/>
            </a:schemeClr>
          </a:solidFill>
        </p:grpSpPr>
        <p:sp>
          <p:nvSpPr>
            <p:cNvPr id="68" name="직사각형 67"/>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57" name="그룹 56"/>
          <p:cNvGrpSpPr/>
          <p:nvPr/>
        </p:nvGrpSpPr>
        <p:grpSpPr>
          <a:xfrm>
            <a:off x="9500581" y="3911124"/>
            <a:ext cx="1436914" cy="1360616"/>
            <a:chOff x="4637314" y="2007037"/>
            <a:chExt cx="1436914" cy="1360616"/>
          </a:xfrm>
          <a:solidFill>
            <a:schemeClr val="bg1">
              <a:lumMod val="75000"/>
            </a:schemeClr>
          </a:solidFill>
        </p:grpSpPr>
        <p:sp>
          <p:nvSpPr>
            <p:cNvPr id="59" name="직사각형 58"/>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sp>
        <p:nvSpPr>
          <p:cNvPr id="6" name="타원 5"/>
          <p:cNvSpPr/>
          <p:nvPr/>
        </p:nvSpPr>
        <p:spPr>
          <a:xfrm>
            <a:off x="9937211" y="373777"/>
            <a:ext cx="264095" cy="264095"/>
          </a:xfrm>
          <a:prstGeom prst="ellipse">
            <a:avLst/>
          </a:prstGeom>
          <a:solidFill>
            <a:srgbClr val="98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7" name="타원 6"/>
          <p:cNvSpPr/>
          <p:nvPr/>
        </p:nvSpPr>
        <p:spPr>
          <a:xfrm>
            <a:off x="10647611" y="370905"/>
            <a:ext cx="264095" cy="2640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03AD5BD4-0D98-4306-AD39-B06A516B230D}"/>
              </a:ext>
            </a:extLst>
          </p:cNvPr>
          <p:cNvSpPr/>
          <p:nvPr/>
        </p:nvSpPr>
        <p:spPr>
          <a:xfrm>
            <a:off x="470678" y="375874"/>
            <a:ext cx="6387322" cy="655372"/>
          </a:xfrm>
          <a:prstGeom prst="rect">
            <a:avLst/>
          </a:prstGeom>
          <a:noFill/>
        </p:spPr>
        <p:txBody>
          <a:bodyPr wrap="square">
            <a:spAutoFit/>
          </a:bodyPr>
          <a:lstStyle/>
          <a:p>
            <a:pPr latinLnBrk="0">
              <a:lnSpc>
                <a:spcPct val="150000"/>
              </a:lnSpc>
              <a:defRPr/>
            </a:pPr>
            <a:r>
              <a:rPr lang="en-US" altLang="ko-KR" sz="2800" b="1" i="1" kern="0" dirty="0" smtClean="0">
                <a:solidFill>
                  <a:prstClr val="white">
                    <a:lumMod val="65000"/>
                  </a:prstClr>
                </a:solidFill>
              </a:rPr>
              <a:t>What Happen in Pooling Layer</a:t>
            </a:r>
            <a:endParaRPr lang="en-US" altLang="ko-KR" sz="2800" b="1" i="1" kern="0" dirty="0">
              <a:solidFill>
                <a:prstClr val="white">
                  <a:lumMod val="65000"/>
                </a:prstClr>
              </a:solidFill>
            </a:endParaRPr>
          </a:p>
        </p:txBody>
      </p:sp>
      <p:sp>
        <p:nvSpPr>
          <p:cNvPr id="27" name="타원 26"/>
          <p:cNvSpPr/>
          <p:nvPr/>
        </p:nvSpPr>
        <p:spPr>
          <a:xfrm>
            <a:off x="10292411" y="373776"/>
            <a:ext cx="264095" cy="264095"/>
          </a:xfrm>
          <a:prstGeom prst="ellipse">
            <a:avLst/>
          </a:prstGeom>
          <a:solidFill>
            <a:srgbClr val="92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4" name="직사각형 3"/>
          <p:cNvSpPr/>
          <p:nvPr/>
        </p:nvSpPr>
        <p:spPr>
          <a:xfrm>
            <a:off x="195943" y="1114538"/>
            <a:ext cx="11769634" cy="5495268"/>
          </a:xfrm>
          <a:prstGeom prst="rect">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2247973378"/>
              </p:ext>
            </p:extLst>
          </p:nvPr>
        </p:nvGraphicFramePr>
        <p:xfrm>
          <a:off x="254727" y="1114538"/>
          <a:ext cx="11652065" cy="5495268"/>
        </p:xfrm>
        <a:graphic>
          <a:graphicData uri="http://schemas.openxmlformats.org/drawingml/2006/table">
            <a:tbl>
              <a:tblPr firstRow="1" bandRow="1">
                <a:tableStyleId>{F5AB1C69-6EDB-4FF4-983F-18BD219EF322}</a:tableStyleId>
              </a:tblPr>
              <a:tblGrid>
                <a:gridCol w="3990702">
                  <a:extLst>
                    <a:ext uri="{9D8B030D-6E8A-4147-A177-3AD203B41FA5}">
                      <a16:colId xmlns:a16="http://schemas.microsoft.com/office/drawing/2014/main" val="20000"/>
                    </a:ext>
                  </a:extLst>
                </a:gridCol>
                <a:gridCol w="2756262">
                  <a:extLst>
                    <a:ext uri="{9D8B030D-6E8A-4147-A177-3AD203B41FA5}">
                      <a16:colId xmlns:a16="http://schemas.microsoft.com/office/drawing/2014/main" val="20001"/>
                    </a:ext>
                  </a:extLst>
                </a:gridCol>
                <a:gridCol w="4905101">
                  <a:extLst>
                    <a:ext uri="{9D8B030D-6E8A-4147-A177-3AD203B41FA5}">
                      <a16:colId xmlns:a16="http://schemas.microsoft.com/office/drawing/2014/main" val="20002"/>
                    </a:ext>
                  </a:extLst>
                </a:gridCol>
              </a:tblGrid>
              <a:tr h="519174">
                <a:tc>
                  <a:txBody>
                    <a:bodyPr/>
                    <a:lstStyle/>
                    <a:p>
                      <a:pPr algn="ctr" latinLnBrk="1"/>
                      <a:r>
                        <a:rPr lang="en-US" altLang="ko-KR" dirty="0" smtClean="0"/>
                        <a:t>Input</a:t>
                      </a:r>
                      <a:endParaRPr lang="ko-KR" altLang="en-US" dirty="0"/>
                    </a:p>
                  </a:txBody>
                  <a:tcPr anchor="ctr"/>
                </a:tc>
                <a:tc>
                  <a:txBody>
                    <a:bodyPr/>
                    <a:lstStyle/>
                    <a:p>
                      <a:pPr algn="ctr" latinLnBrk="1"/>
                      <a:r>
                        <a:rPr lang="en-US" altLang="ko-KR" dirty="0" smtClean="0"/>
                        <a:t>Pooling Filter</a:t>
                      </a:r>
                      <a:endParaRPr lang="ko-KR" altLang="en-US" dirty="0"/>
                    </a:p>
                  </a:txBody>
                  <a:tcPr anchor="ctr"/>
                </a:tc>
                <a:tc>
                  <a:txBody>
                    <a:bodyPr/>
                    <a:lstStyle/>
                    <a:p>
                      <a:pPr algn="ctr" latinLnBrk="1"/>
                      <a:r>
                        <a:rPr lang="en-US" altLang="ko-KR" dirty="0" smtClean="0"/>
                        <a:t>Output</a:t>
                      </a:r>
                      <a:endParaRPr lang="ko-KR" altLang="en-US" dirty="0"/>
                    </a:p>
                  </a:txBody>
                  <a:tcPr anchor="ctr"/>
                </a:tc>
                <a:extLst>
                  <a:ext uri="{0D108BD9-81ED-4DB2-BD59-A6C34878D82A}">
                    <a16:rowId xmlns:a16="http://schemas.microsoft.com/office/drawing/2014/main" val="10000"/>
                  </a:ext>
                </a:extLst>
              </a:tr>
              <a:tr h="497609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40" name="직사각형 39"/>
          <p:cNvSpPr/>
          <p:nvPr/>
        </p:nvSpPr>
        <p:spPr>
          <a:xfrm>
            <a:off x="5078186" y="2748451"/>
            <a:ext cx="1267097" cy="123840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4258492" y="2810087"/>
            <a:ext cx="261257" cy="338554"/>
          </a:xfrm>
          <a:prstGeom prst="rect">
            <a:avLst/>
          </a:prstGeom>
          <a:noFill/>
        </p:spPr>
        <p:txBody>
          <a:bodyPr wrap="square" rtlCol="0">
            <a:spAutoFit/>
          </a:bodyPr>
          <a:lstStyle/>
          <a:p>
            <a:r>
              <a:rPr lang="en-US" altLang="ko-KR" sz="1600" dirty="0" smtClean="0"/>
              <a:t>5</a:t>
            </a:r>
            <a:endParaRPr lang="ko-KR" altLang="en-US" sz="1600" dirty="0"/>
          </a:p>
        </p:txBody>
      </p:sp>
      <p:grpSp>
        <p:nvGrpSpPr>
          <p:cNvPr id="53" name="그룹 52"/>
          <p:cNvGrpSpPr/>
          <p:nvPr/>
        </p:nvGrpSpPr>
        <p:grpSpPr>
          <a:xfrm>
            <a:off x="5185954" y="4225833"/>
            <a:ext cx="156754" cy="809898"/>
            <a:chOff x="2209757" y="4232366"/>
            <a:chExt cx="156754" cy="809898"/>
          </a:xfrm>
        </p:grpSpPr>
        <p:sp>
          <p:nvSpPr>
            <p:cNvPr id="54" name="타원 53"/>
            <p:cNvSpPr/>
            <p:nvPr/>
          </p:nvSpPr>
          <p:spPr>
            <a:xfrm>
              <a:off x="2209757" y="4232366"/>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2209757" y="4558938"/>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2209757" y="4885510"/>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4" name="오른쪽 화살표 63"/>
          <p:cNvSpPr/>
          <p:nvPr/>
        </p:nvSpPr>
        <p:spPr>
          <a:xfrm>
            <a:off x="6720247" y="3173994"/>
            <a:ext cx="1397726" cy="715171"/>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3391228" y="3162873"/>
            <a:ext cx="1541418" cy="6967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p:cNvSpPr txBox="1"/>
          <p:nvPr/>
        </p:nvSpPr>
        <p:spPr>
          <a:xfrm>
            <a:off x="3540034" y="3322866"/>
            <a:ext cx="1280160" cy="307777"/>
          </a:xfrm>
          <a:prstGeom prst="rect">
            <a:avLst/>
          </a:prstGeom>
          <a:noFill/>
        </p:spPr>
        <p:txBody>
          <a:bodyPr wrap="square" rtlCol="0">
            <a:spAutoFit/>
          </a:bodyPr>
          <a:lstStyle/>
          <a:p>
            <a:r>
              <a:rPr lang="en-US" altLang="ko-KR" sz="1400" b="1" dirty="0" err="1" smtClean="0"/>
              <a:t>Max_Pooling</a:t>
            </a:r>
            <a:endParaRPr lang="ko-KR" altLang="en-US" sz="1400" b="1" dirty="0"/>
          </a:p>
        </p:txBody>
      </p:sp>
      <p:grpSp>
        <p:nvGrpSpPr>
          <p:cNvPr id="33" name="그룹 32"/>
          <p:cNvGrpSpPr/>
          <p:nvPr/>
        </p:nvGrpSpPr>
        <p:grpSpPr>
          <a:xfrm>
            <a:off x="3877829" y="4639448"/>
            <a:ext cx="442714" cy="443241"/>
            <a:chOff x="3002614" y="4960481"/>
            <a:chExt cx="442714" cy="443241"/>
          </a:xfrm>
        </p:grpSpPr>
        <p:cxnSp>
          <p:nvCxnSpPr>
            <p:cNvPr id="16" name="직선 연결선 15"/>
            <p:cNvCxnSpPr/>
            <p:nvPr/>
          </p:nvCxnSpPr>
          <p:spPr>
            <a:xfrm>
              <a:off x="3234690" y="4960481"/>
              <a:ext cx="0" cy="44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3002614" y="5183822"/>
              <a:ext cx="4427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3585754" y="5082689"/>
            <a:ext cx="1097280" cy="369332"/>
          </a:xfrm>
          <a:prstGeom prst="rect">
            <a:avLst/>
          </a:prstGeom>
          <a:noFill/>
        </p:spPr>
        <p:txBody>
          <a:bodyPr wrap="square" rtlCol="0">
            <a:spAutoFit/>
          </a:bodyPr>
          <a:lstStyle/>
          <a:p>
            <a:r>
              <a:rPr lang="en-US" altLang="ko-KR" dirty="0" smtClean="0"/>
              <a:t>Padding</a:t>
            </a:r>
            <a:endParaRPr lang="ko-KR" altLang="en-US" dirty="0"/>
          </a:p>
        </p:txBody>
      </p:sp>
      <p:grpSp>
        <p:nvGrpSpPr>
          <p:cNvPr id="2" name="그룹 1"/>
          <p:cNvGrpSpPr/>
          <p:nvPr/>
        </p:nvGrpSpPr>
        <p:grpSpPr>
          <a:xfrm>
            <a:off x="633048" y="2549769"/>
            <a:ext cx="2464287" cy="2485780"/>
            <a:chOff x="8881161" y="2258091"/>
            <a:chExt cx="2464287" cy="2485780"/>
          </a:xfrm>
        </p:grpSpPr>
        <p:grpSp>
          <p:nvGrpSpPr>
            <p:cNvPr id="43" name="그룹 42"/>
            <p:cNvGrpSpPr/>
            <p:nvPr/>
          </p:nvGrpSpPr>
          <p:grpSpPr>
            <a:xfrm>
              <a:off x="9908534" y="2263112"/>
              <a:ext cx="1436914" cy="1360616"/>
              <a:chOff x="4637314" y="2007037"/>
              <a:chExt cx="1436914" cy="1360616"/>
            </a:xfrm>
            <a:solidFill>
              <a:schemeClr val="bg1">
                <a:lumMod val="75000"/>
              </a:schemeClr>
            </a:solidFill>
          </p:grpSpPr>
          <p:sp>
            <p:nvSpPr>
              <p:cNvPr id="46" name="직사각형 45"/>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74" name="그룹 73"/>
            <p:cNvGrpSpPr/>
            <p:nvPr/>
          </p:nvGrpSpPr>
          <p:grpSpPr>
            <a:xfrm>
              <a:off x="9578697" y="2515608"/>
              <a:ext cx="1436914" cy="1360616"/>
              <a:chOff x="4637314" y="2007037"/>
              <a:chExt cx="1436914" cy="1360616"/>
            </a:xfrm>
            <a:solidFill>
              <a:schemeClr val="bg1">
                <a:lumMod val="75000"/>
              </a:schemeClr>
            </a:solidFill>
          </p:grpSpPr>
          <p:sp>
            <p:nvSpPr>
              <p:cNvPr id="75" name="직사각형 74"/>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TextBox 77"/>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79" name="그룹 78"/>
            <p:cNvGrpSpPr/>
            <p:nvPr/>
          </p:nvGrpSpPr>
          <p:grpSpPr>
            <a:xfrm>
              <a:off x="9269692" y="2835160"/>
              <a:ext cx="1436914" cy="1360616"/>
              <a:chOff x="4637314" y="2007037"/>
              <a:chExt cx="1436914" cy="1360616"/>
            </a:xfrm>
            <a:solidFill>
              <a:schemeClr val="bg1">
                <a:lumMod val="75000"/>
              </a:schemeClr>
            </a:solidFill>
          </p:grpSpPr>
          <p:sp>
            <p:nvSpPr>
              <p:cNvPr id="80" name="직사각형 79"/>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cxnSp>
          <p:nvCxnSpPr>
            <p:cNvPr id="9" name="직선 화살표 연결선 8"/>
            <p:cNvCxnSpPr/>
            <p:nvPr/>
          </p:nvCxnSpPr>
          <p:spPr>
            <a:xfrm>
              <a:off x="9348070" y="4369553"/>
              <a:ext cx="11887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9155430" y="3014792"/>
              <a:ext cx="0" cy="11809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78697" y="4374539"/>
              <a:ext cx="564578" cy="369332"/>
            </a:xfrm>
            <a:prstGeom prst="rect">
              <a:avLst/>
            </a:prstGeom>
            <a:noFill/>
          </p:spPr>
          <p:txBody>
            <a:bodyPr wrap="none" rtlCol="0">
              <a:spAutoFit/>
            </a:bodyPr>
            <a:lstStyle/>
            <a:p>
              <a:r>
                <a:rPr lang="en-US" altLang="ko-KR" dirty="0" smtClean="0"/>
                <a:t>150</a:t>
              </a:r>
              <a:endParaRPr lang="ko-KR" altLang="en-US" dirty="0"/>
            </a:p>
          </p:txBody>
        </p:sp>
        <p:sp>
          <p:nvSpPr>
            <p:cNvPr id="13" name="TextBox 12"/>
            <p:cNvSpPr txBox="1"/>
            <p:nvPr/>
          </p:nvSpPr>
          <p:spPr>
            <a:xfrm>
              <a:off x="8881161" y="3225239"/>
              <a:ext cx="182884" cy="923330"/>
            </a:xfrm>
            <a:prstGeom prst="rect">
              <a:avLst/>
            </a:prstGeom>
            <a:noFill/>
          </p:spPr>
          <p:txBody>
            <a:bodyPr wrap="square" rtlCol="0">
              <a:spAutoFit/>
            </a:bodyPr>
            <a:lstStyle/>
            <a:p>
              <a:r>
                <a:rPr lang="en-US" altLang="ko-KR" dirty="0" smtClean="0"/>
                <a:t>150</a:t>
              </a:r>
              <a:endParaRPr lang="ko-KR" altLang="en-US" dirty="0"/>
            </a:p>
          </p:txBody>
        </p:sp>
        <p:cxnSp>
          <p:nvCxnSpPr>
            <p:cNvPr id="36" name="직선 화살표 연결선 35"/>
            <p:cNvCxnSpPr/>
            <p:nvPr/>
          </p:nvCxnSpPr>
          <p:spPr>
            <a:xfrm flipH="1">
              <a:off x="9207846" y="2258091"/>
              <a:ext cx="674988" cy="6478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024718" y="2286784"/>
              <a:ext cx="660392" cy="369332"/>
            </a:xfrm>
            <a:prstGeom prst="rect">
              <a:avLst/>
            </a:prstGeom>
            <a:noFill/>
          </p:spPr>
          <p:txBody>
            <a:bodyPr wrap="square" rtlCol="0">
              <a:spAutoFit/>
            </a:bodyPr>
            <a:lstStyle/>
            <a:p>
              <a:r>
                <a:rPr lang="en-US" altLang="ko-KR" dirty="0" smtClean="0"/>
                <a:t>200</a:t>
              </a:r>
              <a:endParaRPr lang="ko-KR" altLang="en-US" dirty="0"/>
            </a:p>
          </p:txBody>
        </p:sp>
      </p:grpSp>
      <p:sp>
        <p:nvSpPr>
          <p:cNvPr id="84" name="TextBox 83"/>
          <p:cNvSpPr txBox="1"/>
          <p:nvPr/>
        </p:nvSpPr>
        <p:spPr>
          <a:xfrm>
            <a:off x="1330584" y="5891889"/>
            <a:ext cx="1704034" cy="338554"/>
          </a:xfrm>
          <a:prstGeom prst="rect">
            <a:avLst/>
          </a:prstGeom>
          <a:noFill/>
        </p:spPr>
        <p:txBody>
          <a:bodyPr wrap="square" rtlCol="0">
            <a:spAutoFit/>
          </a:bodyPr>
          <a:lstStyle/>
          <a:p>
            <a:r>
              <a:rPr lang="en-US" altLang="ko-KR" sz="1600" dirty="0" smtClean="0"/>
              <a:t>Q1 </a:t>
            </a:r>
            <a:r>
              <a:rPr lang="en-US" altLang="ko-KR" sz="1600" dirty="0" smtClean="0"/>
              <a:t>Pooling?</a:t>
            </a:r>
            <a:endParaRPr lang="ko-KR" altLang="en-US" sz="1600" dirty="0"/>
          </a:p>
        </p:txBody>
      </p:sp>
      <p:sp>
        <p:nvSpPr>
          <p:cNvPr id="85" name="TextBox 84"/>
          <p:cNvSpPr txBox="1"/>
          <p:nvPr/>
        </p:nvSpPr>
        <p:spPr>
          <a:xfrm>
            <a:off x="4713250" y="5891889"/>
            <a:ext cx="1704034" cy="338554"/>
          </a:xfrm>
          <a:prstGeom prst="rect">
            <a:avLst/>
          </a:prstGeom>
          <a:noFill/>
        </p:spPr>
        <p:txBody>
          <a:bodyPr wrap="square" rtlCol="0">
            <a:spAutoFit/>
          </a:bodyPr>
          <a:lstStyle/>
          <a:p>
            <a:r>
              <a:rPr lang="en-US" altLang="ko-KR" sz="1600" dirty="0" smtClean="0"/>
              <a:t>Q2 </a:t>
            </a:r>
            <a:r>
              <a:rPr lang="en-US" altLang="ko-KR" sz="1600" dirty="0" smtClean="0"/>
              <a:t>Dropout?</a:t>
            </a:r>
            <a:endParaRPr lang="ko-KR" altLang="en-US" sz="1600" dirty="0"/>
          </a:p>
        </p:txBody>
      </p:sp>
      <p:sp>
        <p:nvSpPr>
          <p:cNvPr id="87" name="TextBox 86"/>
          <p:cNvSpPr txBox="1"/>
          <p:nvPr/>
        </p:nvSpPr>
        <p:spPr>
          <a:xfrm>
            <a:off x="8062159" y="5891889"/>
            <a:ext cx="1704034" cy="338554"/>
          </a:xfrm>
          <a:prstGeom prst="rect">
            <a:avLst/>
          </a:prstGeom>
          <a:noFill/>
        </p:spPr>
        <p:txBody>
          <a:bodyPr wrap="square" rtlCol="0">
            <a:spAutoFit/>
          </a:bodyPr>
          <a:lstStyle/>
          <a:p>
            <a:r>
              <a:rPr lang="en-US" altLang="ko-KR" sz="1600" dirty="0" smtClean="0"/>
              <a:t>Q3 </a:t>
            </a:r>
            <a:r>
              <a:rPr lang="en-US" altLang="ko-KR" sz="1600" dirty="0" smtClean="0"/>
              <a:t>Weight?</a:t>
            </a:r>
            <a:endParaRPr lang="ko-KR" altLang="en-US" sz="1600" dirty="0"/>
          </a:p>
        </p:txBody>
      </p:sp>
      <p:cxnSp>
        <p:nvCxnSpPr>
          <p:cNvPr id="10" name="직선 연결선 9"/>
          <p:cNvCxnSpPr/>
          <p:nvPr/>
        </p:nvCxnSpPr>
        <p:spPr>
          <a:xfrm>
            <a:off x="1330584" y="3249046"/>
            <a:ext cx="0" cy="282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1021579" y="3530226"/>
            <a:ext cx="3090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1330584" y="3511256"/>
            <a:ext cx="5014699" cy="471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flipV="1">
            <a:off x="1330584" y="2750878"/>
            <a:ext cx="5023904" cy="490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flipH="1">
            <a:off x="1041172" y="2744354"/>
            <a:ext cx="4037014" cy="525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a:off x="1021579" y="3530956"/>
            <a:ext cx="4056607" cy="44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직사각형 97"/>
          <p:cNvSpPr/>
          <p:nvPr/>
        </p:nvSpPr>
        <p:spPr>
          <a:xfrm>
            <a:off x="5673302" y="3449829"/>
            <a:ext cx="346472" cy="26814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M</a:t>
            </a:r>
            <a:endParaRPr lang="ko-KR" altLang="en-US" dirty="0">
              <a:solidFill>
                <a:srgbClr val="FF0000"/>
              </a:solidFill>
            </a:endParaRPr>
          </a:p>
        </p:txBody>
      </p:sp>
      <p:cxnSp>
        <p:nvCxnSpPr>
          <p:cNvPr id="100" name="직선 화살표 연결선 99"/>
          <p:cNvCxnSpPr/>
          <p:nvPr/>
        </p:nvCxnSpPr>
        <p:spPr>
          <a:xfrm>
            <a:off x="5698082" y="2520182"/>
            <a:ext cx="0" cy="847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683034" y="2041997"/>
            <a:ext cx="2174966" cy="369332"/>
          </a:xfrm>
          <a:prstGeom prst="rect">
            <a:avLst/>
          </a:prstGeom>
          <a:noFill/>
        </p:spPr>
        <p:txBody>
          <a:bodyPr wrap="square" rtlCol="0">
            <a:spAutoFit/>
          </a:bodyPr>
          <a:lstStyle/>
          <a:p>
            <a:r>
              <a:rPr lang="en-US" altLang="ko-KR" dirty="0"/>
              <a:t>C</a:t>
            </a:r>
            <a:r>
              <a:rPr lang="en-US" altLang="ko-KR" dirty="0" smtClean="0"/>
              <a:t>hoose Max Value</a:t>
            </a:r>
            <a:endParaRPr lang="ko-KR" altLang="en-US" dirty="0"/>
          </a:p>
        </p:txBody>
      </p:sp>
      <p:grpSp>
        <p:nvGrpSpPr>
          <p:cNvPr id="104" name="그룹 103"/>
          <p:cNvGrpSpPr/>
          <p:nvPr/>
        </p:nvGrpSpPr>
        <p:grpSpPr>
          <a:xfrm>
            <a:off x="8216495" y="2511879"/>
            <a:ext cx="2464287" cy="2402656"/>
            <a:chOff x="8881161" y="2258091"/>
            <a:chExt cx="2464287" cy="2402656"/>
          </a:xfrm>
        </p:grpSpPr>
        <p:grpSp>
          <p:nvGrpSpPr>
            <p:cNvPr id="105" name="그룹 104"/>
            <p:cNvGrpSpPr/>
            <p:nvPr/>
          </p:nvGrpSpPr>
          <p:grpSpPr>
            <a:xfrm>
              <a:off x="9908534" y="2263112"/>
              <a:ext cx="1436914" cy="1360616"/>
              <a:chOff x="4637314" y="2007037"/>
              <a:chExt cx="1436914" cy="1360616"/>
            </a:xfrm>
            <a:solidFill>
              <a:schemeClr val="bg1">
                <a:lumMod val="75000"/>
              </a:schemeClr>
            </a:solidFill>
          </p:grpSpPr>
          <p:sp>
            <p:nvSpPr>
              <p:cNvPr id="122" name="직사각형 121"/>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106" name="그룹 105"/>
            <p:cNvGrpSpPr/>
            <p:nvPr/>
          </p:nvGrpSpPr>
          <p:grpSpPr>
            <a:xfrm>
              <a:off x="9578697" y="2515608"/>
              <a:ext cx="1436914" cy="1360616"/>
              <a:chOff x="4637314" y="2007037"/>
              <a:chExt cx="1436914" cy="1360616"/>
            </a:xfrm>
            <a:solidFill>
              <a:schemeClr val="bg1">
                <a:lumMod val="75000"/>
              </a:schemeClr>
            </a:solidFill>
          </p:grpSpPr>
          <p:sp>
            <p:nvSpPr>
              <p:cNvPr id="118" name="직사각형 117"/>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직사각형 118"/>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직사각형 119"/>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107" name="그룹 106"/>
            <p:cNvGrpSpPr/>
            <p:nvPr/>
          </p:nvGrpSpPr>
          <p:grpSpPr>
            <a:xfrm>
              <a:off x="9269692" y="2835160"/>
              <a:ext cx="1436914" cy="1360616"/>
              <a:chOff x="4637314" y="2007037"/>
              <a:chExt cx="1436914" cy="1360616"/>
            </a:xfrm>
            <a:solidFill>
              <a:schemeClr val="bg1">
                <a:lumMod val="75000"/>
              </a:schemeClr>
            </a:solidFill>
          </p:grpSpPr>
          <p:sp>
            <p:nvSpPr>
              <p:cNvPr id="114" name="직사각형 113"/>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직사각형 114"/>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TextBox 116"/>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cxnSp>
          <p:nvCxnSpPr>
            <p:cNvPr id="108" name="직선 화살표 연결선 107"/>
            <p:cNvCxnSpPr/>
            <p:nvPr/>
          </p:nvCxnSpPr>
          <p:spPr>
            <a:xfrm>
              <a:off x="9329598" y="4323373"/>
              <a:ext cx="11887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직선 화살표 연결선 108"/>
            <p:cNvCxnSpPr/>
            <p:nvPr/>
          </p:nvCxnSpPr>
          <p:spPr>
            <a:xfrm>
              <a:off x="9155430" y="3014792"/>
              <a:ext cx="0" cy="11809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9624877" y="4291415"/>
              <a:ext cx="437940" cy="369332"/>
            </a:xfrm>
            <a:prstGeom prst="rect">
              <a:avLst/>
            </a:prstGeom>
            <a:noFill/>
          </p:spPr>
          <p:txBody>
            <a:bodyPr wrap="none" rtlCol="0">
              <a:spAutoFit/>
            </a:bodyPr>
            <a:lstStyle/>
            <a:p>
              <a:r>
                <a:rPr lang="en-US" altLang="ko-KR" dirty="0" smtClean="0"/>
                <a:t>30</a:t>
              </a:r>
              <a:endParaRPr lang="ko-KR" altLang="en-US" dirty="0"/>
            </a:p>
          </p:txBody>
        </p:sp>
        <p:sp>
          <p:nvSpPr>
            <p:cNvPr id="111" name="TextBox 110"/>
            <p:cNvSpPr txBox="1"/>
            <p:nvPr/>
          </p:nvSpPr>
          <p:spPr>
            <a:xfrm>
              <a:off x="8881161" y="3271419"/>
              <a:ext cx="182884" cy="646331"/>
            </a:xfrm>
            <a:prstGeom prst="rect">
              <a:avLst/>
            </a:prstGeom>
            <a:noFill/>
          </p:spPr>
          <p:txBody>
            <a:bodyPr wrap="square" rtlCol="0">
              <a:spAutoFit/>
            </a:bodyPr>
            <a:lstStyle/>
            <a:p>
              <a:r>
                <a:rPr lang="en-US" altLang="ko-KR" dirty="0" smtClean="0"/>
                <a:t>30</a:t>
              </a:r>
              <a:endParaRPr lang="ko-KR" altLang="en-US" dirty="0"/>
            </a:p>
          </p:txBody>
        </p:sp>
        <p:cxnSp>
          <p:nvCxnSpPr>
            <p:cNvPr id="112" name="직선 화살표 연결선 111"/>
            <p:cNvCxnSpPr/>
            <p:nvPr/>
          </p:nvCxnSpPr>
          <p:spPr>
            <a:xfrm flipH="1">
              <a:off x="9207846" y="2258091"/>
              <a:ext cx="674988" cy="6478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024718" y="2286784"/>
              <a:ext cx="660392" cy="369332"/>
            </a:xfrm>
            <a:prstGeom prst="rect">
              <a:avLst/>
            </a:prstGeom>
            <a:noFill/>
          </p:spPr>
          <p:txBody>
            <a:bodyPr wrap="square" rtlCol="0">
              <a:spAutoFit/>
            </a:bodyPr>
            <a:lstStyle/>
            <a:p>
              <a:r>
                <a:rPr lang="en-US" altLang="ko-KR" dirty="0" smtClean="0"/>
                <a:t>200</a:t>
              </a:r>
              <a:endParaRPr lang="ko-KR" altLang="en-US" dirty="0"/>
            </a:p>
          </p:txBody>
        </p:sp>
      </p:grpSp>
      <p:sp>
        <p:nvSpPr>
          <p:cNvPr id="90" name="TextBox 89"/>
          <p:cNvSpPr txBox="1"/>
          <p:nvPr/>
        </p:nvSpPr>
        <p:spPr>
          <a:xfrm>
            <a:off x="6883206" y="3333485"/>
            <a:ext cx="927463" cy="369332"/>
          </a:xfrm>
          <a:prstGeom prst="rect">
            <a:avLst/>
          </a:prstGeom>
          <a:noFill/>
        </p:spPr>
        <p:txBody>
          <a:bodyPr wrap="square" rtlCol="0">
            <a:spAutoFit/>
          </a:bodyPr>
          <a:lstStyle/>
          <a:p>
            <a:pPr algn="ctr"/>
            <a:r>
              <a:rPr lang="en-US" altLang="ko-KR" b="1" dirty="0" err="1" smtClean="0"/>
              <a:t>Relu</a:t>
            </a:r>
            <a:endParaRPr lang="ko-KR" altLang="en-US" b="1" dirty="0"/>
          </a:p>
        </p:txBody>
      </p:sp>
    </p:spTree>
    <p:extLst>
      <p:ext uri="{BB962C8B-B14F-4D97-AF65-F5344CB8AC3E}">
        <p14:creationId xmlns:p14="http://schemas.microsoft.com/office/powerpoint/2010/main" val="77899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3555"/>
        </a:solidFill>
        <a:effectLst/>
      </p:bgPr>
    </p:bg>
    <p:spTree>
      <p:nvGrpSpPr>
        <p:cNvPr id="1" name=""/>
        <p:cNvGrpSpPr/>
        <p:nvPr/>
      </p:nvGrpSpPr>
      <p:grpSpPr>
        <a:xfrm>
          <a:off x="0" y="0"/>
          <a:ext cx="0" cy="0"/>
          <a:chOff x="0" y="0"/>
          <a:chExt cx="0" cy="0"/>
        </a:xfrm>
      </p:grpSpPr>
      <p:grpSp>
        <p:nvGrpSpPr>
          <p:cNvPr id="66" name="그룹 65"/>
          <p:cNvGrpSpPr/>
          <p:nvPr/>
        </p:nvGrpSpPr>
        <p:grpSpPr>
          <a:xfrm>
            <a:off x="9774284" y="3722073"/>
            <a:ext cx="1436914" cy="1360616"/>
            <a:chOff x="4637314" y="2007037"/>
            <a:chExt cx="1436914" cy="1360616"/>
          </a:xfrm>
          <a:solidFill>
            <a:schemeClr val="bg1">
              <a:lumMod val="75000"/>
            </a:schemeClr>
          </a:solidFill>
        </p:grpSpPr>
        <p:sp>
          <p:nvSpPr>
            <p:cNvPr id="68" name="직사각형 67"/>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57" name="그룹 56"/>
          <p:cNvGrpSpPr/>
          <p:nvPr/>
        </p:nvGrpSpPr>
        <p:grpSpPr>
          <a:xfrm>
            <a:off x="9500581" y="3911124"/>
            <a:ext cx="1436914" cy="1360616"/>
            <a:chOff x="4637314" y="2007037"/>
            <a:chExt cx="1436914" cy="1360616"/>
          </a:xfrm>
          <a:solidFill>
            <a:schemeClr val="bg1">
              <a:lumMod val="75000"/>
            </a:schemeClr>
          </a:solidFill>
        </p:grpSpPr>
        <p:sp>
          <p:nvSpPr>
            <p:cNvPr id="59" name="직사각형 58"/>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sp>
        <p:nvSpPr>
          <p:cNvPr id="6" name="타원 5"/>
          <p:cNvSpPr/>
          <p:nvPr/>
        </p:nvSpPr>
        <p:spPr>
          <a:xfrm>
            <a:off x="9937211" y="373777"/>
            <a:ext cx="264095" cy="264095"/>
          </a:xfrm>
          <a:prstGeom prst="ellipse">
            <a:avLst/>
          </a:prstGeom>
          <a:solidFill>
            <a:srgbClr val="98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7" name="타원 6"/>
          <p:cNvSpPr/>
          <p:nvPr/>
        </p:nvSpPr>
        <p:spPr>
          <a:xfrm>
            <a:off x="10647611" y="370905"/>
            <a:ext cx="264095" cy="2640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03AD5BD4-0D98-4306-AD39-B06A516B230D}"/>
              </a:ext>
            </a:extLst>
          </p:cNvPr>
          <p:cNvSpPr/>
          <p:nvPr/>
        </p:nvSpPr>
        <p:spPr>
          <a:xfrm>
            <a:off x="470678" y="375874"/>
            <a:ext cx="6387322" cy="738664"/>
          </a:xfrm>
          <a:prstGeom prst="rect">
            <a:avLst/>
          </a:prstGeom>
          <a:noFill/>
        </p:spPr>
        <p:txBody>
          <a:bodyPr wrap="square">
            <a:spAutoFit/>
          </a:bodyPr>
          <a:lstStyle/>
          <a:p>
            <a:pPr latinLnBrk="0">
              <a:lnSpc>
                <a:spcPct val="150000"/>
              </a:lnSpc>
              <a:defRPr/>
            </a:pPr>
            <a:r>
              <a:rPr lang="en-US" altLang="ko-KR" sz="2800" b="1" i="1" kern="0" dirty="0" smtClean="0">
                <a:solidFill>
                  <a:prstClr val="white">
                    <a:lumMod val="65000"/>
                  </a:prstClr>
                </a:solidFill>
              </a:rPr>
              <a:t>What Happen in FC Layer</a:t>
            </a:r>
            <a:endParaRPr lang="en-US" altLang="ko-KR" sz="2800" b="1" i="1" kern="0" dirty="0">
              <a:solidFill>
                <a:prstClr val="white">
                  <a:lumMod val="65000"/>
                </a:prstClr>
              </a:solidFill>
            </a:endParaRPr>
          </a:p>
        </p:txBody>
      </p:sp>
      <p:sp>
        <p:nvSpPr>
          <p:cNvPr id="27" name="타원 26"/>
          <p:cNvSpPr/>
          <p:nvPr/>
        </p:nvSpPr>
        <p:spPr>
          <a:xfrm>
            <a:off x="10292411" y="373776"/>
            <a:ext cx="264095" cy="264095"/>
          </a:xfrm>
          <a:prstGeom prst="ellipse">
            <a:avLst/>
          </a:prstGeom>
          <a:solidFill>
            <a:srgbClr val="92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4" name="직사각형 3"/>
          <p:cNvSpPr/>
          <p:nvPr/>
        </p:nvSpPr>
        <p:spPr>
          <a:xfrm>
            <a:off x="195943" y="1114538"/>
            <a:ext cx="11769634" cy="5495268"/>
          </a:xfrm>
          <a:prstGeom prst="rect">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3484228527"/>
              </p:ext>
            </p:extLst>
          </p:nvPr>
        </p:nvGraphicFramePr>
        <p:xfrm>
          <a:off x="254727" y="1114538"/>
          <a:ext cx="11652066" cy="5495268"/>
        </p:xfrm>
        <a:graphic>
          <a:graphicData uri="http://schemas.openxmlformats.org/drawingml/2006/table">
            <a:tbl>
              <a:tblPr firstRow="1" bandRow="1">
                <a:tableStyleId>{F5AB1C69-6EDB-4FF4-983F-18BD219EF322}</a:tableStyleId>
              </a:tblPr>
              <a:tblGrid>
                <a:gridCol w="3990702">
                  <a:extLst>
                    <a:ext uri="{9D8B030D-6E8A-4147-A177-3AD203B41FA5}">
                      <a16:colId xmlns:a16="http://schemas.microsoft.com/office/drawing/2014/main" val="20000"/>
                    </a:ext>
                  </a:extLst>
                </a:gridCol>
                <a:gridCol w="2756262">
                  <a:extLst>
                    <a:ext uri="{9D8B030D-6E8A-4147-A177-3AD203B41FA5}">
                      <a16:colId xmlns:a16="http://schemas.microsoft.com/office/drawing/2014/main" val="20001"/>
                    </a:ext>
                  </a:extLst>
                </a:gridCol>
                <a:gridCol w="2452551">
                  <a:extLst>
                    <a:ext uri="{9D8B030D-6E8A-4147-A177-3AD203B41FA5}">
                      <a16:colId xmlns:a16="http://schemas.microsoft.com/office/drawing/2014/main" val="20002"/>
                    </a:ext>
                  </a:extLst>
                </a:gridCol>
                <a:gridCol w="2452551">
                  <a:extLst>
                    <a:ext uri="{9D8B030D-6E8A-4147-A177-3AD203B41FA5}">
                      <a16:colId xmlns:a16="http://schemas.microsoft.com/office/drawing/2014/main" val="2070548232"/>
                    </a:ext>
                  </a:extLst>
                </a:gridCol>
              </a:tblGrid>
              <a:tr h="519174">
                <a:tc>
                  <a:txBody>
                    <a:bodyPr/>
                    <a:lstStyle/>
                    <a:p>
                      <a:pPr algn="ctr" latinLnBrk="1"/>
                      <a:r>
                        <a:rPr lang="en-US" altLang="ko-KR" dirty="0" smtClean="0"/>
                        <a:t>Input</a:t>
                      </a:r>
                      <a:endParaRPr lang="ko-KR" altLang="en-US" dirty="0"/>
                    </a:p>
                  </a:txBody>
                  <a:tcPr anchor="ctr"/>
                </a:tc>
                <a:tc>
                  <a:txBody>
                    <a:bodyPr/>
                    <a:lstStyle/>
                    <a:p>
                      <a:pPr algn="ctr" latinLnBrk="1"/>
                      <a:r>
                        <a:rPr lang="en-US" altLang="ko-KR" dirty="0" smtClean="0"/>
                        <a:t>Input</a:t>
                      </a:r>
                      <a:r>
                        <a:rPr lang="en-US" altLang="ko-KR" baseline="0" dirty="0" smtClean="0"/>
                        <a:t> Flattened</a:t>
                      </a:r>
                      <a:endParaRPr lang="ko-KR" altLang="en-US" dirty="0"/>
                    </a:p>
                  </a:txBody>
                  <a:tcPr anchor="ctr"/>
                </a:tc>
                <a:tc>
                  <a:txBody>
                    <a:bodyPr/>
                    <a:lstStyle/>
                    <a:p>
                      <a:pPr algn="ctr" latinLnBrk="1"/>
                      <a:r>
                        <a:rPr lang="en-US" altLang="ko-KR" dirty="0" smtClean="0"/>
                        <a:t>Operator(weight)</a:t>
                      </a:r>
                      <a:endParaRPr lang="ko-KR" altLang="en-US" dirty="0"/>
                    </a:p>
                  </a:txBody>
                  <a:tcPr anchor="ctr"/>
                </a:tc>
                <a:tc>
                  <a:txBody>
                    <a:bodyPr/>
                    <a:lstStyle/>
                    <a:p>
                      <a:pPr algn="ctr" latinLnBrk="1"/>
                      <a:r>
                        <a:rPr lang="en-US" altLang="ko-KR" dirty="0" smtClean="0"/>
                        <a:t>Output</a:t>
                      </a:r>
                      <a:endParaRPr lang="ko-KR" altLang="en-US" dirty="0"/>
                    </a:p>
                  </a:txBody>
                  <a:tcPr anchor="ctr"/>
                </a:tc>
                <a:extLst>
                  <a:ext uri="{0D108BD9-81ED-4DB2-BD59-A6C34878D82A}">
                    <a16:rowId xmlns:a16="http://schemas.microsoft.com/office/drawing/2014/main" val="10000"/>
                  </a:ext>
                </a:extLst>
              </a:tr>
              <a:tr h="497609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50" name="TextBox 49"/>
          <p:cNvSpPr txBox="1"/>
          <p:nvPr/>
        </p:nvSpPr>
        <p:spPr>
          <a:xfrm>
            <a:off x="4258492" y="2810087"/>
            <a:ext cx="261257" cy="338554"/>
          </a:xfrm>
          <a:prstGeom prst="rect">
            <a:avLst/>
          </a:prstGeom>
          <a:noFill/>
        </p:spPr>
        <p:txBody>
          <a:bodyPr wrap="square" rtlCol="0">
            <a:spAutoFit/>
          </a:bodyPr>
          <a:lstStyle/>
          <a:p>
            <a:r>
              <a:rPr lang="en-US" altLang="ko-KR" sz="1600" dirty="0" smtClean="0"/>
              <a:t>5</a:t>
            </a:r>
            <a:endParaRPr lang="ko-KR" altLang="en-US" sz="1600" dirty="0"/>
          </a:p>
        </p:txBody>
      </p:sp>
      <p:grpSp>
        <p:nvGrpSpPr>
          <p:cNvPr id="2" name="그룹 1"/>
          <p:cNvGrpSpPr/>
          <p:nvPr/>
        </p:nvGrpSpPr>
        <p:grpSpPr>
          <a:xfrm>
            <a:off x="633048" y="1549642"/>
            <a:ext cx="9734784" cy="4180545"/>
            <a:chOff x="8881161" y="1257964"/>
            <a:chExt cx="9734784" cy="4180545"/>
          </a:xfrm>
        </p:grpSpPr>
        <p:grpSp>
          <p:nvGrpSpPr>
            <p:cNvPr id="43" name="그룹 42"/>
            <p:cNvGrpSpPr/>
            <p:nvPr/>
          </p:nvGrpSpPr>
          <p:grpSpPr>
            <a:xfrm>
              <a:off x="9908534" y="2263112"/>
              <a:ext cx="1436914" cy="1360616"/>
              <a:chOff x="4637314" y="2007037"/>
              <a:chExt cx="1436914" cy="1360616"/>
            </a:xfrm>
            <a:solidFill>
              <a:schemeClr val="bg1">
                <a:lumMod val="75000"/>
              </a:schemeClr>
            </a:solidFill>
          </p:grpSpPr>
          <p:sp>
            <p:nvSpPr>
              <p:cNvPr id="46" name="직사각형 45"/>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74" name="그룹 73"/>
            <p:cNvGrpSpPr/>
            <p:nvPr/>
          </p:nvGrpSpPr>
          <p:grpSpPr>
            <a:xfrm>
              <a:off x="9578697" y="2515608"/>
              <a:ext cx="1436914" cy="1360616"/>
              <a:chOff x="4637314" y="2007037"/>
              <a:chExt cx="1436914" cy="1360616"/>
            </a:xfrm>
            <a:solidFill>
              <a:schemeClr val="bg1">
                <a:lumMod val="75000"/>
              </a:schemeClr>
            </a:solidFill>
          </p:grpSpPr>
          <p:sp>
            <p:nvSpPr>
              <p:cNvPr id="75" name="직사각형 74"/>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TextBox 77"/>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79" name="그룹 78"/>
            <p:cNvGrpSpPr/>
            <p:nvPr/>
          </p:nvGrpSpPr>
          <p:grpSpPr>
            <a:xfrm>
              <a:off x="9269692" y="2835160"/>
              <a:ext cx="1436914" cy="1360616"/>
              <a:chOff x="4637314" y="2007037"/>
              <a:chExt cx="1436914" cy="1360616"/>
            </a:xfrm>
            <a:solidFill>
              <a:schemeClr val="bg1">
                <a:lumMod val="75000"/>
              </a:schemeClr>
            </a:solidFill>
          </p:grpSpPr>
          <p:sp>
            <p:nvSpPr>
              <p:cNvPr id="80" name="직사각형 79"/>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cxnSp>
          <p:nvCxnSpPr>
            <p:cNvPr id="9" name="직선 화살표 연결선 8"/>
            <p:cNvCxnSpPr/>
            <p:nvPr/>
          </p:nvCxnSpPr>
          <p:spPr>
            <a:xfrm>
              <a:off x="9348070" y="4369553"/>
              <a:ext cx="11887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9155430" y="3014792"/>
              <a:ext cx="0" cy="11809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52868" y="4374539"/>
              <a:ext cx="393056" cy="369332"/>
            </a:xfrm>
            <a:prstGeom prst="rect">
              <a:avLst/>
            </a:prstGeom>
            <a:noFill/>
          </p:spPr>
          <p:txBody>
            <a:bodyPr wrap="none" rtlCol="0">
              <a:spAutoFit/>
            </a:bodyPr>
            <a:lstStyle/>
            <a:p>
              <a:r>
                <a:rPr lang="en-US" altLang="ko-KR" dirty="0" smtClean="0"/>
                <a:t> 4</a:t>
              </a:r>
              <a:endParaRPr lang="ko-KR" altLang="en-US" dirty="0"/>
            </a:p>
          </p:txBody>
        </p:sp>
        <p:sp>
          <p:nvSpPr>
            <p:cNvPr id="13" name="TextBox 12"/>
            <p:cNvSpPr txBox="1"/>
            <p:nvPr/>
          </p:nvSpPr>
          <p:spPr>
            <a:xfrm>
              <a:off x="8881161" y="3416833"/>
              <a:ext cx="182884" cy="369332"/>
            </a:xfrm>
            <a:prstGeom prst="rect">
              <a:avLst/>
            </a:prstGeom>
            <a:noFill/>
          </p:spPr>
          <p:txBody>
            <a:bodyPr wrap="square" rtlCol="0">
              <a:spAutoFit/>
            </a:bodyPr>
            <a:lstStyle/>
            <a:p>
              <a:r>
                <a:rPr lang="en-US" altLang="ko-KR" dirty="0" smtClean="0"/>
                <a:t>4</a:t>
              </a:r>
              <a:endParaRPr lang="ko-KR" altLang="en-US" dirty="0"/>
            </a:p>
          </p:txBody>
        </p:sp>
        <p:cxnSp>
          <p:nvCxnSpPr>
            <p:cNvPr id="36" name="직선 화살표 연결선 35"/>
            <p:cNvCxnSpPr/>
            <p:nvPr/>
          </p:nvCxnSpPr>
          <p:spPr>
            <a:xfrm flipH="1">
              <a:off x="9207846" y="2258091"/>
              <a:ext cx="674988" cy="64789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024718" y="2286784"/>
              <a:ext cx="660392" cy="369332"/>
            </a:xfrm>
            <a:prstGeom prst="rect">
              <a:avLst/>
            </a:prstGeom>
            <a:noFill/>
          </p:spPr>
          <p:txBody>
            <a:bodyPr wrap="square" rtlCol="0">
              <a:spAutoFit/>
            </a:bodyPr>
            <a:lstStyle/>
            <a:p>
              <a:r>
                <a:rPr lang="en-US" altLang="ko-KR" dirty="0" smtClean="0"/>
                <a:t>50</a:t>
              </a:r>
              <a:endParaRPr lang="ko-KR" altLang="en-US" dirty="0"/>
            </a:p>
          </p:txBody>
        </p:sp>
        <p:cxnSp>
          <p:nvCxnSpPr>
            <p:cNvPr id="91" name="직선 화살표 연결선 90"/>
            <p:cNvCxnSpPr/>
            <p:nvPr/>
          </p:nvCxnSpPr>
          <p:spPr>
            <a:xfrm>
              <a:off x="13473256" y="1638854"/>
              <a:ext cx="10653" cy="37996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3148433" y="2981864"/>
              <a:ext cx="182884" cy="923330"/>
            </a:xfrm>
            <a:prstGeom prst="rect">
              <a:avLst/>
            </a:prstGeom>
            <a:noFill/>
          </p:spPr>
          <p:txBody>
            <a:bodyPr wrap="square" rtlCol="0">
              <a:spAutoFit/>
            </a:bodyPr>
            <a:lstStyle/>
            <a:p>
              <a:r>
                <a:rPr lang="en-US" altLang="ko-KR" dirty="0" smtClean="0"/>
                <a:t>800</a:t>
              </a:r>
              <a:endParaRPr lang="ko-KR" altLang="en-US" dirty="0"/>
            </a:p>
          </p:txBody>
        </p:sp>
        <p:cxnSp>
          <p:nvCxnSpPr>
            <p:cNvPr id="95" name="직선 화살표 연결선 94"/>
            <p:cNvCxnSpPr/>
            <p:nvPr/>
          </p:nvCxnSpPr>
          <p:spPr>
            <a:xfrm>
              <a:off x="13661530" y="1553308"/>
              <a:ext cx="342548" cy="12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3602745" y="1257964"/>
              <a:ext cx="393056" cy="369332"/>
            </a:xfrm>
            <a:prstGeom prst="rect">
              <a:avLst/>
            </a:prstGeom>
            <a:noFill/>
          </p:spPr>
          <p:txBody>
            <a:bodyPr wrap="none" rtlCol="0">
              <a:spAutoFit/>
            </a:bodyPr>
            <a:lstStyle/>
            <a:p>
              <a:r>
                <a:rPr lang="en-US" altLang="ko-KR" dirty="0" smtClean="0"/>
                <a:t> 1</a:t>
              </a:r>
              <a:endParaRPr lang="ko-KR" altLang="en-US" dirty="0"/>
            </a:p>
          </p:txBody>
        </p:sp>
        <p:sp>
          <p:nvSpPr>
            <p:cNvPr id="103" name="TextBox 102"/>
            <p:cNvSpPr txBox="1"/>
            <p:nvPr/>
          </p:nvSpPr>
          <p:spPr>
            <a:xfrm>
              <a:off x="18433061" y="3066020"/>
              <a:ext cx="182884" cy="923330"/>
            </a:xfrm>
            <a:prstGeom prst="rect">
              <a:avLst/>
            </a:prstGeom>
            <a:noFill/>
          </p:spPr>
          <p:txBody>
            <a:bodyPr wrap="square" rtlCol="0">
              <a:spAutoFit/>
            </a:bodyPr>
            <a:lstStyle/>
            <a:p>
              <a:r>
                <a:rPr lang="en-US" altLang="ko-KR" dirty="0" smtClean="0"/>
                <a:t>180</a:t>
              </a:r>
              <a:endParaRPr lang="ko-KR" altLang="en-US" dirty="0"/>
            </a:p>
          </p:txBody>
        </p:sp>
        <p:sp>
          <p:nvSpPr>
            <p:cNvPr id="127" name="TextBox 126"/>
            <p:cNvSpPr txBox="1"/>
            <p:nvPr/>
          </p:nvSpPr>
          <p:spPr>
            <a:xfrm>
              <a:off x="15459519" y="3014168"/>
              <a:ext cx="182884" cy="923330"/>
            </a:xfrm>
            <a:prstGeom prst="rect">
              <a:avLst/>
            </a:prstGeom>
            <a:noFill/>
          </p:spPr>
          <p:txBody>
            <a:bodyPr wrap="square" rtlCol="0">
              <a:spAutoFit/>
            </a:bodyPr>
            <a:lstStyle/>
            <a:p>
              <a:r>
                <a:rPr lang="en-US" altLang="ko-KR" dirty="0" smtClean="0"/>
                <a:t>80</a:t>
              </a:r>
              <a:r>
                <a:rPr lang="en-US" altLang="ko-KR" dirty="0" smtClean="0"/>
                <a:t>0</a:t>
              </a:r>
              <a:endParaRPr lang="ko-KR" altLang="en-US" dirty="0"/>
            </a:p>
          </p:txBody>
        </p:sp>
        <p:sp>
          <p:nvSpPr>
            <p:cNvPr id="128" name="TextBox 127"/>
            <p:cNvSpPr txBox="1"/>
            <p:nvPr/>
          </p:nvSpPr>
          <p:spPr>
            <a:xfrm>
              <a:off x="16386395" y="1950233"/>
              <a:ext cx="564578" cy="369332"/>
            </a:xfrm>
            <a:prstGeom prst="rect">
              <a:avLst/>
            </a:prstGeom>
            <a:noFill/>
          </p:spPr>
          <p:txBody>
            <a:bodyPr wrap="none" rtlCol="0">
              <a:spAutoFit/>
            </a:bodyPr>
            <a:lstStyle/>
            <a:p>
              <a:r>
                <a:rPr lang="en-US" altLang="ko-KR" dirty="0" smtClean="0"/>
                <a:t>180</a:t>
              </a:r>
              <a:endParaRPr lang="ko-KR" altLang="en-US" dirty="0"/>
            </a:p>
          </p:txBody>
        </p:sp>
        <p:cxnSp>
          <p:nvCxnSpPr>
            <p:cNvPr id="129" name="직선 화살표 연결선 128"/>
            <p:cNvCxnSpPr/>
            <p:nvPr/>
          </p:nvCxnSpPr>
          <p:spPr>
            <a:xfrm>
              <a:off x="15728517" y="2385320"/>
              <a:ext cx="4709" cy="25296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직선 화살표 연결선 129"/>
            <p:cNvCxnSpPr/>
            <p:nvPr/>
          </p:nvCxnSpPr>
          <p:spPr>
            <a:xfrm>
              <a:off x="15983588" y="2311706"/>
              <a:ext cx="11887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1542096" y="5891889"/>
            <a:ext cx="1704034" cy="338554"/>
          </a:xfrm>
          <a:prstGeom prst="rect">
            <a:avLst/>
          </a:prstGeom>
          <a:noFill/>
        </p:spPr>
        <p:txBody>
          <a:bodyPr wrap="square" rtlCol="0">
            <a:spAutoFit/>
          </a:bodyPr>
          <a:lstStyle/>
          <a:p>
            <a:r>
              <a:rPr lang="en-US" altLang="ko-KR" sz="1600" dirty="0" smtClean="0"/>
              <a:t>Q1 </a:t>
            </a:r>
            <a:r>
              <a:rPr lang="en-US" altLang="ko-KR" sz="1600" dirty="0" smtClean="0"/>
              <a:t>FC layer?</a:t>
            </a:r>
            <a:endParaRPr lang="ko-KR" altLang="en-US" sz="1600" dirty="0"/>
          </a:p>
        </p:txBody>
      </p:sp>
      <p:sp>
        <p:nvSpPr>
          <p:cNvPr id="86" name="TextBox 85"/>
          <p:cNvSpPr txBox="1"/>
          <p:nvPr/>
        </p:nvSpPr>
        <p:spPr>
          <a:xfrm>
            <a:off x="5278687" y="5912636"/>
            <a:ext cx="1704034" cy="338554"/>
          </a:xfrm>
          <a:prstGeom prst="rect">
            <a:avLst/>
          </a:prstGeom>
          <a:noFill/>
        </p:spPr>
        <p:txBody>
          <a:bodyPr wrap="square" rtlCol="0">
            <a:spAutoFit/>
          </a:bodyPr>
          <a:lstStyle/>
          <a:p>
            <a:r>
              <a:rPr lang="en-US" altLang="ko-KR" sz="1600" dirty="0" smtClean="0"/>
              <a:t>Q2 Parameter?</a:t>
            </a:r>
            <a:endParaRPr lang="ko-KR" altLang="en-US" sz="1600" dirty="0"/>
          </a:p>
        </p:txBody>
      </p:sp>
      <p:sp>
        <p:nvSpPr>
          <p:cNvPr id="87" name="TextBox 86"/>
          <p:cNvSpPr txBox="1"/>
          <p:nvPr/>
        </p:nvSpPr>
        <p:spPr>
          <a:xfrm>
            <a:off x="8520565" y="5893101"/>
            <a:ext cx="1704034" cy="338554"/>
          </a:xfrm>
          <a:prstGeom prst="rect">
            <a:avLst/>
          </a:prstGeom>
          <a:noFill/>
        </p:spPr>
        <p:txBody>
          <a:bodyPr wrap="square" rtlCol="0">
            <a:spAutoFit/>
          </a:bodyPr>
          <a:lstStyle/>
          <a:p>
            <a:r>
              <a:rPr lang="en-US" altLang="ko-KR" sz="1600" dirty="0" smtClean="0"/>
              <a:t>Q3 </a:t>
            </a:r>
            <a:r>
              <a:rPr lang="en-US" altLang="ko-KR" sz="1600" dirty="0" err="1" smtClean="0"/>
              <a:t>AlexNet</a:t>
            </a:r>
            <a:r>
              <a:rPr lang="en-US" altLang="ko-KR" sz="1600" dirty="0" smtClean="0"/>
              <a:t>?</a:t>
            </a:r>
            <a:endParaRPr lang="ko-KR" altLang="en-US" sz="1600" dirty="0"/>
          </a:p>
        </p:txBody>
      </p:sp>
      <p:cxnSp>
        <p:nvCxnSpPr>
          <p:cNvPr id="10" name="직선 연결선 9"/>
          <p:cNvCxnSpPr/>
          <p:nvPr/>
        </p:nvCxnSpPr>
        <p:spPr>
          <a:xfrm>
            <a:off x="1330584" y="3249046"/>
            <a:ext cx="0" cy="282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1021579" y="3530226"/>
            <a:ext cx="3090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직사각형 97"/>
          <p:cNvSpPr/>
          <p:nvPr/>
        </p:nvSpPr>
        <p:spPr>
          <a:xfrm>
            <a:off x="5413417" y="1930532"/>
            <a:ext cx="342548" cy="379965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0000"/>
              </a:solidFill>
            </a:endParaRPr>
          </a:p>
        </p:txBody>
      </p:sp>
      <p:sp>
        <p:nvSpPr>
          <p:cNvPr id="90" name="오른쪽 화살표 89"/>
          <p:cNvSpPr/>
          <p:nvPr/>
        </p:nvSpPr>
        <p:spPr>
          <a:xfrm>
            <a:off x="3507857" y="3162784"/>
            <a:ext cx="1397726" cy="715171"/>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p:cNvSpPr txBox="1"/>
          <p:nvPr/>
        </p:nvSpPr>
        <p:spPr>
          <a:xfrm>
            <a:off x="3749043" y="3357698"/>
            <a:ext cx="1280160" cy="307777"/>
          </a:xfrm>
          <a:prstGeom prst="rect">
            <a:avLst/>
          </a:prstGeom>
          <a:noFill/>
        </p:spPr>
        <p:txBody>
          <a:bodyPr wrap="square" rtlCol="0">
            <a:spAutoFit/>
          </a:bodyPr>
          <a:lstStyle/>
          <a:p>
            <a:r>
              <a:rPr lang="en-US" altLang="ko-KR" sz="1400" b="1" dirty="0" smtClean="0"/>
              <a:t>Flatten</a:t>
            </a:r>
            <a:endParaRPr lang="ko-KR" altLang="en-US" sz="1400" b="1" dirty="0"/>
          </a:p>
        </p:txBody>
      </p:sp>
      <p:sp>
        <p:nvSpPr>
          <p:cNvPr id="102" name="직사각형 101"/>
          <p:cNvSpPr/>
          <p:nvPr/>
        </p:nvSpPr>
        <p:spPr>
          <a:xfrm>
            <a:off x="10515953" y="2099053"/>
            <a:ext cx="342548" cy="379965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0000"/>
              </a:solidFill>
            </a:endParaRPr>
          </a:p>
        </p:txBody>
      </p:sp>
      <p:sp>
        <p:nvSpPr>
          <p:cNvPr id="126" name="직사각형 125"/>
          <p:cNvSpPr/>
          <p:nvPr/>
        </p:nvSpPr>
        <p:spPr>
          <a:xfrm>
            <a:off x="7568097" y="2676999"/>
            <a:ext cx="1533426" cy="252969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0000"/>
              </a:solidFill>
            </a:endParaRPr>
          </a:p>
        </p:txBody>
      </p:sp>
      <p:sp>
        <p:nvSpPr>
          <p:cNvPr id="21" name="모서리가 둥근 직사각형 20"/>
          <p:cNvSpPr/>
          <p:nvPr/>
        </p:nvSpPr>
        <p:spPr>
          <a:xfrm>
            <a:off x="6274793" y="3305846"/>
            <a:ext cx="886934" cy="867858"/>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22" name="TextBox 21"/>
              <p:cNvSpPr txBox="1"/>
              <p:nvPr/>
            </p:nvSpPr>
            <p:spPr>
              <a:xfrm>
                <a:off x="6265307" y="3576406"/>
                <a:ext cx="9158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𝑊</m:t>
                          </m:r>
                        </m:e>
                        <m:sup>
                          <m:r>
                            <a:rPr lang="en-US" altLang="ko-KR" b="0" i="1" smtClean="0">
                              <a:latin typeface="Cambria Math" panose="02040503050406030204" pitchFamily="18" charset="0"/>
                            </a:rPr>
                            <m:t>𝑇</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𝑋</m:t>
                      </m:r>
                    </m:oMath>
                  </m:oMathPara>
                </a14:m>
                <a:endParaRPr lang="ko-KR" altLang="en-US" dirty="0"/>
              </a:p>
            </p:txBody>
          </p:sp>
        </mc:Choice>
        <mc:Fallback>
          <p:sp>
            <p:nvSpPr>
              <p:cNvPr id="22" name="TextBox 21"/>
              <p:cNvSpPr txBox="1">
                <a:spLocks noRot="1" noChangeAspect="1" noMove="1" noResize="1" noEditPoints="1" noAdjustHandles="1" noChangeArrowheads="1" noChangeShapeType="1" noTextEdit="1"/>
              </p:cNvSpPr>
              <p:nvPr/>
            </p:nvSpPr>
            <p:spPr>
              <a:xfrm>
                <a:off x="6265307" y="3576406"/>
                <a:ext cx="915851" cy="369332"/>
              </a:xfrm>
              <a:prstGeom prst="rect">
                <a:avLst/>
              </a:prstGeom>
              <a:blipFill>
                <a:blip r:embed="rId2"/>
                <a:stretch>
                  <a:fillRect/>
                </a:stretch>
              </a:blipFill>
            </p:spPr>
            <p:txBody>
              <a:bodyPr/>
              <a:lstStyle/>
              <a:p>
                <a:r>
                  <a:rPr lang="ko-KR" altLang="en-US">
                    <a:noFill/>
                  </a:rPr>
                  <a:t> </a:t>
                </a:r>
              </a:p>
            </p:txBody>
          </p:sp>
        </mc:Fallback>
      </mc:AlternateContent>
      <p:cxnSp>
        <p:nvCxnSpPr>
          <p:cNvPr id="24" name="직선 화살표 연결선 23"/>
          <p:cNvCxnSpPr/>
          <p:nvPr/>
        </p:nvCxnSpPr>
        <p:spPr>
          <a:xfrm flipH="1">
            <a:off x="6475667" y="2807286"/>
            <a:ext cx="796314" cy="769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5805644" y="3945738"/>
            <a:ext cx="1101271" cy="1429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flipV="1">
            <a:off x="9337964" y="2419927"/>
            <a:ext cx="436320" cy="387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직선 화살표 연결선 130"/>
          <p:cNvCxnSpPr/>
          <p:nvPr/>
        </p:nvCxnSpPr>
        <p:spPr>
          <a:xfrm flipV="1">
            <a:off x="9337964" y="2737919"/>
            <a:ext cx="421607" cy="29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직선 화살표 연결선 131"/>
          <p:cNvCxnSpPr/>
          <p:nvPr/>
        </p:nvCxnSpPr>
        <p:spPr>
          <a:xfrm>
            <a:off x="9337964" y="4951067"/>
            <a:ext cx="491332" cy="155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p:nvPr/>
        </p:nvCxnSpPr>
        <p:spPr>
          <a:xfrm>
            <a:off x="9346676" y="5070871"/>
            <a:ext cx="482620" cy="353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모서리가 둥근 직사각형 38"/>
              <p:cNvSpPr/>
              <p:nvPr/>
            </p:nvSpPr>
            <p:spPr>
              <a:xfrm>
                <a:off x="9820059" y="2241911"/>
                <a:ext cx="434635" cy="336551"/>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ko-KR" b="0" i="1" smtClean="0">
                          <a:solidFill>
                            <a:schemeClr val="tx1"/>
                          </a:solidFill>
                          <a:latin typeface="Cambria Math" panose="02040503050406030204" pitchFamily="18" charset="0"/>
                        </a:rPr>
                        <m:t> +</m:t>
                      </m:r>
                      <m:sSub>
                        <m:sSubPr>
                          <m:ctrlPr>
                            <a:rPr lang="en-US" altLang="ko-KR"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𝑏</m:t>
                          </m:r>
                        </m:e>
                        <m:sub>
                          <m:r>
                            <a:rPr lang="en-US" altLang="ko-KR" b="0" i="1" smtClean="0">
                              <a:solidFill>
                                <a:schemeClr val="tx1"/>
                              </a:solidFill>
                              <a:latin typeface="Cambria Math" panose="02040503050406030204" pitchFamily="18" charset="0"/>
                            </a:rPr>
                            <m:t>0</m:t>
                          </m:r>
                        </m:sub>
                      </m:sSub>
                    </m:oMath>
                  </m:oMathPara>
                </a14:m>
                <a:endParaRPr lang="ko-KR" altLang="en-US" dirty="0"/>
              </a:p>
            </p:txBody>
          </p:sp>
        </mc:Choice>
        <mc:Fallback>
          <p:sp>
            <p:nvSpPr>
              <p:cNvPr id="39" name="모서리가 둥근 직사각형 38"/>
              <p:cNvSpPr>
                <a:spLocks noRot="1" noChangeAspect="1" noMove="1" noResize="1" noEditPoints="1" noAdjustHandles="1" noChangeArrowheads="1" noChangeShapeType="1" noTextEdit="1"/>
              </p:cNvSpPr>
              <p:nvPr/>
            </p:nvSpPr>
            <p:spPr>
              <a:xfrm>
                <a:off x="9820059" y="2241911"/>
                <a:ext cx="434635" cy="336551"/>
              </a:xfrm>
              <a:prstGeom prst="roundRect">
                <a:avLst/>
              </a:prstGeom>
              <a:blipFill>
                <a:blip r:embed="rId3"/>
                <a:stretch>
                  <a:fillRect l="-15068" r="-1370" b="-5263"/>
                </a:stretch>
              </a:blipFill>
              <a:ln>
                <a:solidFill>
                  <a:schemeClr val="tx1"/>
                </a:solidFill>
              </a:ln>
            </p:spPr>
            <p:txBody>
              <a:bodyPr/>
              <a:lstStyle/>
              <a:p>
                <a:r>
                  <a:rPr lang="ko-KR" altLang="en-US">
                    <a:noFill/>
                  </a:rPr>
                  <a:t> </a:t>
                </a:r>
              </a:p>
            </p:txBody>
          </p:sp>
        </mc:Fallback>
      </mc:AlternateContent>
      <p:grpSp>
        <p:nvGrpSpPr>
          <p:cNvPr id="134" name="그룹 133"/>
          <p:cNvGrpSpPr/>
          <p:nvPr/>
        </p:nvGrpSpPr>
        <p:grpSpPr>
          <a:xfrm>
            <a:off x="9546302" y="3441131"/>
            <a:ext cx="156754" cy="809898"/>
            <a:chOff x="2209757" y="4232366"/>
            <a:chExt cx="156754" cy="809898"/>
          </a:xfrm>
        </p:grpSpPr>
        <p:sp>
          <p:nvSpPr>
            <p:cNvPr id="135" name="타원 134"/>
            <p:cNvSpPr/>
            <p:nvPr/>
          </p:nvSpPr>
          <p:spPr>
            <a:xfrm>
              <a:off x="2209757" y="4232366"/>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2209757" y="4558938"/>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2209757" y="4885510"/>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8" name="그룹 137"/>
          <p:cNvGrpSpPr/>
          <p:nvPr/>
        </p:nvGrpSpPr>
        <p:grpSpPr>
          <a:xfrm>
            <a:off x="9944101" y="3451621"/>
            <a:ext cx="156754" cy="809898"/>
            <a:chOff x="2209757" y="4232366"/>
            <a:chExt cx="156754" cy="809898"/>
          </a:xfrm>
        </p:grpSpPr>
        <p:sp>
          <p:nvSpPr>
            <p:cNvPr id="139" name="타원 138"/>
            <p:cNvSpPr/>
            <p:nvPr/>
          </p:nvSpPr>
          <p:spPr>
            <a:xfrm>
              <a:off x="2209757" y="4232366"/>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2209757" y="4558938"/>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2209757" y="4885510"/>
              <a:ext cx="156754" cy="156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42" name="직선 화살표 연결선 41"/>
          <p:cNvCxnSpPr/>
          <p:nvPr/>
        </p:nvCxnSpPr>
        <p:spPr>
          <a:xfrm>
            <a:off x="10457169" y="2099053"/>
            <a:ext cx="0" cy="37928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p:nvPr/>
        </p:nvCxnSpPr>
        <p:spPr>
          <a:xfrm>
            <a:off x="10556506" y="2004291"/>
            <a:ext cx="28893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562500" y="1669591"/>
            <a:ext cx="311304" cy="369332"/>
          </a:xfrm>
          <a:prstGeom prst="rect">
            <a:avLst/>
          </a:prstGeom>
          <a:noFill/>
        </p:spPr>
        <p:txBody>
          <a:bodyPr wrap="none" rtlCol="0">
            <a:spAutoFit/>
          </a:bodyPr>
          <a:lstStyle/>
          <a:p>
            <a:r>
              <a:rPr lang="en-US" altLang="ko-KR" dirty="0" smtClean="0"/>
              <a:t>1</a:t>
            </a:r>
            <a:endParaRPr lang="ko-KR" altLang="en-US" dirty="0"/>
          </a:p>
        </p:txBody>
      </p:sp>
    </p:spTree>
    <p:extLst>
      <p:ext uri="{BB962C8B-B14F-4D97-AF65-F5344CB8AC3E}">
        <p14:creationId xmlns:p14="http://schemas.microsoft.com/office/powerpoint/2010/main" val="1474674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3555"/>
        </a:solidFill>
        <a:effectLst/>
      </p:bgPr>
    </p:bg>
    <p:spTree>
      <p:nvGrpSpPr>
        <p:cNvPr id="1" name=""/>
        <p:cNvGrpSpPr/>
        <p:nvPr/>
      </p:nvGrpSpPr>
      <p:grpSpPr>
        <a:xfrm>
          <a:off x="0" y="0"/>
          <a:ext cx="0" cy="0"/>
          <a:chOff x="0" y="0"/>
          <a:chExt cx="0" cy="0"/>
        </a:xfrm>
      </p:grpSpPr>
      <p:grpSp>
        <p:nvGrpSpPr>
          <p:cNvPr id="66" name="그룹 65"/>
          <p:cNvGrpSpPr/>
          <p:nvPr/>
        </p:nvGrpSpPr>
        <p:grpSpPr>
          <a:xfrm>
            <a:off x="9774284" y="3722073"/>
            <a:ext cx="1436914" cy="1360616"/>
            <a:chOff x="4637314" y="2007037"/>
            <a:chExt cx="1436914" cy="1360616"/>
          </a:xfrm>
          <a:solidFill>
            <a:schemeClr val="bg1">
              <a:lumMod val="75000"/>
            </a:schemeClr>
          </a:solidFill>
        </p:grpSpPr>
        <p:sp>
          <p:nvSpPr>
            <p:cNvPr id="68" name="직사각형 67"/>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grpSp>
        <p:nvGrpSpPr>
          <p:cNvPr id="57" name="그룹 56"/>
          <p:cNvGrpSpPr/>
          <p:nvPr/>
        </p:nvGrpSpPr>
        <p:grpSpPr>
          <a:xfrm>
            <a:off x="9500581" y="3911124"/>
            <a:ext cx="1436914" cy="1360616"/>
            <a:chOff x="4637314" y="2007037"/>
            <a:chExt cx="1436914" cy="1360616"/>
          </a:xfrm>
          <a:solidFill>
            <a:schemeClr val="bg1">
              <a:lumMod val="75000"/>
            </a:schemeClr>
          </a:solidFill>
        </p:grpSpPr>
        <p:sp>
          <p:nvSpPr>
            <p:cNvPr id="59" name="직사각형 58"/>
            <p:cNvSpPr/>
            <p:nvPr/>
          </p:nvSpPr>
          <p:spPr>
            <a:xfrm>
              <a:off x="4807131" y="2007037"/>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4715692" y="2064201"/>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4637314" y="2129245"/>
              <a:ext cx="1267097" cy="123840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820194" y="2548827"/>
              <a:ext cx="888275" cy="369332"/>
            </a:xfrm>
            <a:prstGeom prst="rect">
              <a:avLst/>
            </a:prstGeom>
            <a:grpFill/>
            <a:ln>
              <a:noFill/>
            </a:ln>
          </p:spPr>
          <p:txBody>
            <a:bodyPr wrap="square" rtlCol="0" anchor="ctr">
              <a:spAutoFit/>
            </a:bodyPr>
            <a:lstStyle/>
            <a:p>
              <a:pPr algn="ctr"/>
              <a:endParaRPr lang="ko-KR" altLang="en-US" dirty="0"/>
            </a:p>
          </p:txBody>
        </p:sp>
      </p:grpSp>
      <p:sp>
        <p:nvSpPr>
          <p:cNvPr id="6" name="타원 5"/>
          <p:cNvSpPr/>
          <p:nvPr/>
        </p:nvSpPr>
        <p:spPr>
          <a:xfrm>
            <a:off x="9937211" y="373777"/>
            <a:ext cx="264095" cy="264095"/>
          </a:xfrm>
          <a:prstGeom prst="ellipse">
            <a:avLst/>
          </a:prstGeom>
          <a:solidFill>
            <a:srgbClr val="98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7" name="타원 6"/>
          <p:cNvSpPr/>
          <p:nvPr/>
        </p:nvSpPr>
        <p:spPr>
          <a:xfrm>
            <a:off x="10647611" y="370905"/>
            <a:ext cx="264095" cy="2640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8" name="직사각형 7">
            <a:extLst>
              <a:ext uri="{FF2B5EF4-FFF2-40B4-BE49-F238E27FC236}">
                <a16:creationId xmlns:a16="http://schemas.microsoft.com/office/drawing/2014/main" id="{03AD5BD4-0D98-4306-AD39-B06A516B230D}"/>
              </a:ext>
            </a:extLst>
          </p:cNvPr>
          <p:cNvSpPr/>
          <p:nvPr/>
        </p:nvSpPr>
        <p:spPr>
          <a:xfrm>
            <a:off x="470678" y="375874"/>
            <a:ext cx="6387322" cy="655372"/>
          </a:xfrm>
          <a:prstGeom prst="rect">
            <a:avLst/>
          </a:prstGeom>
          <a:noFill/>
        </p:spPr>
        <p:txBody>
          <a:bodyPr wrap="square">
            <a:spAutoFit/>
          </a:bodyPr>
          <a:lstStyle/>
          <a:p>
            <a:pPr latinLnBrk="0">
              <a:lnSpc>
                <a:spcPct val="150000"/>
              </a:lnSpc>
              <a:defRPr/>
            </a:pPr>
            <a:r>
              <a:rPr lang="en-US" altLang="ko-KR" sz="2800" b="1" i="1" kern="0" dirty="0" smtClean="0">
                <a:solidFill>
                  <a:prstClr val="white">
                    <a:lumMod val="65000"/>
                  </a:prstClr>
                </a:solidFill>
              </a:rPr>
              <a:t>Loss &amp; Optimizer</a:t>
            </a:r>
            <a:endParaRPr lang="en-US" altLang="ko-KR" sz="2800" b="1" i="1" kern="0" dirty="0">
              <a:solidFill>
                <a:prstClr val="white">
                  <a:lumMod val="65000"/>
                </a:prstClr>
              </a:solidFill>
            </a:endParaRPr>
          </a:p>
        </p:txBody>
      </p:sp>
      <p:sp>
        <p:nvSpPr>
          <p:cNvPr id="27" name="타원 26"/>
          <p:cNvSpPr/>
          <p:nvPr/>
        </p:nvSpPr>
        <p:spPr>
          <a:xfrm>
            <a:off x="10292411" y="373776"/>
            <a:ext cx="264095" cy="264095"/>
          </a:xfrm>
          <a:prstGeom prst="ellipse">
            <a:avLst/>
          </a:prstGeom>
          <a:solidFill>
            <a:srgbClr val="92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4" name="직사각형 3"/>
          <p:cNvSpPr/>
          <p:nvPr/>
        </p:nvSpPr>
        <p:spPr>
          <a:xfrm>
            <a:off x="195943" y="1114538"/>
            <a:ext cx="11769634" cy="5495268"/>
          </a:xfrm>
          <a:prstGeom prst="rect">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graphicFrame>
            <p:nvGraphicFramePr>
              <p:cNvPr id="5" name="표 4"/>
              <p:cNvGraphicFramePr>
                <a:graphicFrameLocks noGrp="1"/>
              </p:cNvGraphicFramePr>
              <p:nvPr>
                <p:extLst>
                  <p:ext uri="{D42A27DB-BD31-4B8C-83A1-F6EECF244321}">
                    <p14:modId xmlns:p14="http://schemas.microsoft.com/office/powerpoint/2010/main" val="2506402802"/>
                  </p:ext>
                </p:extLst>
              </p:nvPr>
            </p:nvGraphicFramePr>
            <p:xfrm>
              <a:off x="254727" y="1114538"/>
              <a:ext cx="11652065" cy="5669280"/>
            </p:xfrm>
            <a:graphic>
              <a:graphicData uri="http://schemas.openxmlformats.org/drawingml/2006/table">
                <a:tbl>
                  <a:tblPr firstRow="1" bandRow="1">
                    <a:tableStyleId>{F5AB1C69-6EDB-4FF4-983F-18BD219EF322}</a:tableStyleId>
                  </a:tblPr>
                  <a:tblGrid>
                    <a:gridCol w="5822800">
                      <a:extLst>
                        <a:ext uri="{9D8B030D-6E8A-4147-A177-3AD203B41FA5}">
                          <a16:colId xmlns:a16="http://schemas.microsoft.com/office/drawing/2014/main" val="20000"/>
                        </a:ext>
                      </a:extLst>
                    </a:gridCol>
                    <a:gridCol w="5829265">
                      <a:extLst>
                        <a:ext uri="{9D8B030D-6E8A-4147-A177-3AD203B41FA5}">
                          <a16:colId xmlns:a16="http://schemas.microsoft.com/office/drawing/2014/main" val="20001"/>
                        </a:ext>
                      </a:extLst>
                    </a:gridCol>
                  </a:tblGrid>
                  <a:tr h="519174">
                    <a:tc>
                      <a:txBody>
                        <a:bodyPr/>
                        <a:lstStyle/>
                        <a:p>
                          <a:pPr algn="ctr" latinLnBrk="1">
                            <a:lnSpc>
                              <a:spcPct val="200000"/>
                            </a:lnSpc>
                          </a:pPr>
                          <a:r>
                            <a:rPr lang="en-US" altLang="ko-KR" dirty="0" smtClean="0"/>
                            <a:t>Loss Function</a:t>
                          </a:r>
                          <a:endParaRPr lang="ko-KR" altLang="en-US" dirty="0"/>
                        </a:p>
                      </a:txBody>
                      <a:tcPr anchor="ctr"/>
                    </a:tc>
                    <a:tc>
                      <a:txBody>
                        <a:bodyPr/>
                        <a:lstStyle/>
                        <a:p>
                          <a:pPr algn="ctr" latinLnBrk="1">
                            <a:lnSpc>
                              <a:spcPct val="200000"/>
                            </a:lnSpc>
                          </a:pPr>
                          <a:r>
                            <a:rPr lang="en-US" altLang="ko-KR" dirty="0" smtClean="0"/>
                            <a:t>Optimizer</a:t>
                          </a:r>
                          <a:endParaRPr lang="ko-KR" altLang="en-US" dirty="0"/>
                        </a:p>
                      </a:txBody>
                      <a:tcPr anchor="ctr"/>
                    </a:tc>
                    <a:extLst>
                      <a:ext uri="{0D108BD9-81ED-4DB2-BD59-A6C34878D82A}">
                        <a16:rowId xmlns:a16="http://schemas.microsoft.com/office/drawing/2014/main" val="10000"/>
                      </a:ext>
                    </a:extLst>
                  </a:tr>
                  <a:tr h="4976094">
                    <a:tc>
                      <a:txBody>
                        <a:bodyPr/>
                        <a:lstStyle/>
                        <a:p>
                          <a:pPr latinLnBrk="1">
                            <a:lnSpc>
                              <a:spcPct val="200000"/>
                            </a:lnSpc>
                          </a:pPr>
                          <a:r>
                            <a:rPr lang="en-US" altLang="ko-KR" dirty="0" smtClean="0"/>
                            <a:t>Loss function</a:t>
                          </a:r>
                          <a:r>
                            <a:rPr lang="ko-KR" altLang="en-US" dirty="0" smtClean="0"/>
                            <a:t>은 가중치</a:t>
                          </a:r>
                          <a:r>
                            <a:rPr lang="ko-KR" altLang="en-US" baseline="0" dirty="0" smtClean="0"/>
                            <a:t> 초기값을 기준으로 보면 처음 데이터를 모델에 넣어 나온 결과값과 실제의 값에서 발생하는 </a:t>
                          </a:r>
                          <a:r>
                            <a:rPr lang="en-US" altLang="ko-KR" baseline="0" dirty="0" smtClean="0"/>
                            <a:t>loss</a:t>
                          </a:r>
                          <a:r>
                            <a:rPr lang="ko-KR" altLang="en-US" baseline="0" dirty="0" smtClean="0"/>
                            <a:t>를 말한다</a:t>
                          </a:r>
                          <a:r>
                            <a:rPr lang="en-US" altLang="ko-KR" baseline="0" dirty="0" smtClean="0"/>
                            <a:t>.</a:t>
                          </a:r>
                        </a:p>
                        <a:p>
                          <a:pPr latinLnBrk="1">
                            <a:lnSpc>
                              <a:spcPct val="200000"/>
                            </a:lnSpc>
                          </a:pPr>
                          <a:r>
                            <a:rPr lang="ko-KR" altLang="en-US" baseline="0" dirty="0" smtClean="0"/>
                            <a:t>회귀분석에서는 </a:t>
                          </a:r>
                          <a14:m>
                            <m:oMath xmlns:m="http://schemas.openxmlformats.org/officeDocument/2006/math">
                              <m:sSup>
                                <m:sSupPr>
                                  <m:ctrlPr>
                                    <a:rPr lang="en-US" altLang="ko-KR" i="1" baseline="0" smtClean="0">
                                      <a:latin typeface="Cambria Math" panose="02040503050406030204" pitchFamily="18" charset="0"/>
                                    </a:rPr>
                                  </m:ctrlPr>
                                </m:sSupPr>
                                <m:e>
                                  <m:r>
                                    <a:rPr lang="en-US" altLang="ko-KR" b="0" i="1" baseline="0" smtClean="0">
                                      <a:latin typeface="Cambria Math" panose="02040503050406030204" pitchFamily="18" charset="0"/>
                                    </a:rPr>
                                    <m:t>𝑦</m:t>
                                  </m:r>
                                </m:e>
                                <m:sup>
                                  <m:r>
                                    <a:rPr lang="en-US" altLang="ko-KR" b="0" i="1" baseline="0" smtClean="0">
                                      <a:latin typeface="Cambria Math" panose="02040503050406030204" pitchFamily="18" charset="0"/>
                                    </a:rPr>
                                    <m:t>^</m:t>
                                  </m:r>
                                </m:sup>
                              </m:sSup>
                              <m:r>
                                <a:rPr lang="en-US" altLang="ko-KR" b="0" i="1" baseline="0" smtClean="0">
                                  <a:latin typeface="Cambria Math" panose="02040503050406030204" pitchFamily="18" charset="0"/>
                                </a:rPr>
                                <m:t>=</m:t>
                              </m:r>
                              <m:r>
                                <a:rPr lang="en-US" altLang="ko-KR" b="0" i="1" baseline="0" smtClean="0">
                                  <a:latin typeface="Cambria Math" panose="02040503050406030204" pitchFamily="18" charset="0"/>
                                </a:rPr>
                                <m:t>𝑊𝑥</m:t>
                              </m:r>
                              <m:r>
                                <a:rPr lang="en-US" altLang="ko-KR" b="0" i="1" baseline="0" smtClean="0">
                                  <a:latin typeface="Cambria Math" panose="02040503050406030204" pitchFamily="18" charset="0"/>
                                </a:rPr>
                                <m:t>+</m:t>
                              </m:r>
                              <m:r>
                                <a:rPr lang="en-US" altLang="ko-KR" b="0" i="1" baseline="0" smtClean="0">
                                  <a:latin typeface="Cambria Math" panose="02040503050406030204" pitchFamily="18" charset="0"/>
                                </a:rPr>
                                <m:t>𝑏</m:t>
                              </m:r>
                              <m:r>
                                <a:rPr lang="ko-KR" altLang="en-US" b="0" i="1" baseline="0" smtClean="0">
                                  <a:latin typeface="Cambria Math" panose="02040503050406030204" pitchFamily="18" charset="0"/>
                                </a:rPr>
                                <m:t>에</m:t>
                              </m:r>
                            </m:oMath>
                          </a14:m>
                          <a:r>
                            <a:rPr lang="ko-KR" altLang="en-US" dirty="0" smtClean="0"/>
                            <a:t>서 </a:t>
                          </a:r>
                          <a:r>
                            <a:rPr lang="en-US" altLang="ko-KR" dirty="0" smtClean="0"/>
                            <a:t>y</a:t>
                          </a:r>
                          <a:r>
                            <a:rPr lang="ko-KR" altLang="en-US" dirty="0" smtClean="0"/>
                            <a:t>값의 </a:t>
                          </a:r>
                          <a:r>
                            <a:rPr lang="en-US" altLang="ko-KR" dirty="0" smtClean="0"/>
                            <a:t>distance</a:t>
                          </a:r>
                          <a:r>
                            <a:rPr lang="ko-KR" altLang="en-US" dirty="0" smtClean="0"/>
                            <a:t>를 </a:t>
                          </a:r>
                          <a:r>
                            <a:rPr lang="en-US" altLang="ko-KR" dirty="0" smtClean="0"/>
                            <a:t>(Euclidean</a:t>
                          </a:r>
                          <a:r>
                            <a:rPr lang="en-US" altLang="ko-KR" baseline="0" dirty="0" smtClean="0"/>
                            <a:t> distance)</a:t>
                          </a:r>
                          <a:r>
                            <a:rPr lang="ko-KR" altLang="en-US" baseline="0" dirty="0" smtClean="0"/>
                            <a:t>를 </a:t>
                          </a:r>
                          <a:r>
                            <a:rPr lang="en-US" altLang="ko-KR" baseline="0" dirty="0" smtClean="0"/>
                            <a:t>loss function</a:t>
                          </a:r>
                          <a:r>
                            <a:rPr lang="ko-KR" altLang="en-US" baseline="0" dirty="0" smtClean="0"/>
                            <a:t>으로 설정한다</a:t>
                          </a:r>
                          <a:r>
                            <a:rPr lang="en-US" altLang="ko-KR" baseline="0" dirty="0" smtClean="0"/>
                            <a:t>.</a:t>
                          </a:r>
                        </a:p>
                        <a:p>
                          <a:pPr latinLnBrk="1">
                            <a:lnSpc>
                              <a:spcPct val="200000"/>
                            </a:lnSpc>
                          </a:pPr>
                          <a:r>
                            <a:rPr lang="ko-KR" altLang="en-US" baseline="0" dirty="0" smtClean="0"/>
                            <a:t>이 </a:t>
                          </a:r>
                          <a:r>
                            <a:rPr lang="en-US" altLang="ko-KR" baseline="0" dirty="0" smtClean="0"/>
                            <a:t>loss</a:t>
                          </a:r>
                          <a:r>
                            <a:rPr lang="ko-KR" altLang="en-US" baseline="0" dirty="0" smtClean="0"/>
                            <a:t>를 구하는 함수를 </a:t>
                          </a:r>
                          <a:r>
                            <a:rPr lang="en-US" altLang="ko-KR" baseline="0" dirty="0" smtClean="0"/>
                            <a:t>loss </a:t>
                          </a:r>
                          <a:r>
                            <a:rPr lang="en-US" altLang="ko-KR" baseline="0" dirty="0" err="1" smtClean="0"/>
                            <a:t>functio</a:t>
                          </a:r>
                          <a:r>
                            <a:rPr lang="ko-KR" altLang="en-US" baseline="0" dirty="0" smtClean="0"/>
                            <a:t>이며 이게 </a:t>
                          </a:r>
                          <a:r>
                            <a:rPr lang="en-US" altLang="ko-KR" baseline="0" dirty="0" err="1" smtClean="0"/>
                            <a:t>hyperparameter</a:t>
                          </a:r>
                          <a:r>
                            <a:rPr lang="ko-KR" altLang="en-US" baseline="0" dirty="0" smtClean="0"/>
                            <a:t>로 어떤 </a:t>
                          </a:r>
                          <a:r>
                            <a:rPr lang="en-US" altLang="ko-KR" baseline="0" dirty="0" smtClean="0"/>
                            <a:t>loss function</a:t>
                          </a:r>
                          <a:r>
                            <a:rPr lang="ko-KR" altLang="en-US" baseline="0" dirty="0" smtClean="0"/>
                            <a:t>을 결정하는지는 더 </a:t>
                          </a:r>
                          <a:r>
                            <a:rPr lang="ko-KR" altLang="en-US" baseline="0" dirty="0" err="1" smtClean="0"/>
                            <a:t>알아봐야할</a:t>
                          </a:r>
                          <a:r>
                            <a:rPr lang="ko-KR" altLang="en-US" baseline="0" dirty="0" smtClean="0"/>
                            <a:t> 필요가 있을 것 같다</a:t>
                          </a:r>
                          <a:r>
                            <a:rPr lang="en-US" altLang="ko-KR" baseline="0" dirty="0" smtClean="0"/>
                            <a:t>.</a:t>
                          </a:r>
                          <a:endParaRPr lang="ko-KR" altLang="en-US" dirty="0"/>
                        </a:p>
                      </a:txBody>
                      <a:tcPr/>
                    </a:tc>
                    <a:tc>
                      <a:txBody>
                        <a:bodyPr/>
                        <a:lstStyle/>
                        <a:p>
                          <a:pPr latinLnBrk="1">
                            <a:lnSpc>
                              <a:spcPct val="200000"/>
                            </a:lnSpc>
                          </a:pPr>
                          <a:r>
                            <a:rPr lang="en-US" altLang="ko-KR" dirty="0" smtClean="0"/>
                            <a:t>Optimizer</a:t>
                          </a:r>
                          <a:r>
                            <a:rPr lang="ko-KR" altLang="en-US" dirty="0" smtClean="0"/>
                            <a:t>도 </a:t>
                          </a:r>
                          <a:r>
                            <a:rPr lang="en-US" altLang="ko-KR" dirty="0" smtClean="0"/>
                            <a:t>loss </a:t>
                          </a:r>
                          <a:r>
                            <a:rPr lang="en-US" altLang="ko-KR" dirty="0" err="1" smtClean="0"/>
                            <a:t>functio</a:t>
                          </a:r>
                          <a:r>
                            <a:rPr lang="ko-KR" altLang="en-US" dirty="0" smtClean="0"/>
                            <a:t>과 마찬가지로 </a:t>
                          </a:r>
                          <a:r>
                            <a:rPr lang="en-US" altLang="ko-KR" dirty="0" err="1" smtClean="0"/>
                            <a:t>hyperparameter</a:t>
                          </a:r>
                          <a:r>
                            <a:rPr lang="ko-KR" altLang="en-US" dirty="0" smtClean="0"/>
                            <a:t>이다</a:t>
                          </a:r>
                          <a:r>
                            <a:rPr lang="en-US" altLang="ko-KR" dirty="0" smtClean="0"/>
                            <a:t>.</a:t>
                          </a:r>
                        </a:p>
                        <a:p>
                          <a:pPr latinLnBrk="1">
                            <a:lnSpc>
                              <a:spcPct val="200000"/>
                            </a:lnSpc>
                          </a:pPr>
                          <a:r>
                            <a:rPr lang="ko-KR" altLang="en-US" dirty="0" smtClean="0"/>
                            <a:t>우리가 찾고자 하는 것은 최적의 </a:t>
                          </a:r>
                          <a:r>
                            <a:rPr lang="en-US" altLang="ko-KR" dirty="0" smtClean="0"/>
                            <a:t>parameter</a:t>
                          </a:r>
                          <a:r>
                            <a:rPr lang="ko-KR" altLang="en-US" dirty="0" smtClean="0"/>
                            <a:t>조합으로 </a:t>
                          </a:r>
                          <a:r>
                            <a:rPr lang="en-US" altLang="ko-KR" dirty="0" smtClean="0"/>
                            <a:t>model</a:t>
                          </a:r>
                          <a:r>
                            <a:rPr lang="ko-KR" altLang="en-US" dirty="0" smtClean="0"/>
                            <a:t>을 완성시키는 것이다</a:t>
                          </a:r>
                          <a:r>
                            <a:rPr lang="en-US" altLang="ko-KR" dirty="0" smtClean="0"/>
                            <a:t>. </a:t>
                          </a:r>
                          <a:r>
                            <a:rPr lang="ko-KR" altLang="en-US" dirty="0" smtClean="0"/>
                            <a:t>그런데 이는 </a:t>
                          </a:r>
                          <a:r>
                            <a:rPr lang="en-US" altLang="ko-KR" dirty="0" smtClean="0"/>
                            <a:t>loss</a:t>
                          </a:r>
                          <a:r>
                            <a:rPr lang="ko-KR" altLang="en-US" dirty="0" smtClean="0"/>
                            <a:t>를 최소화시키는 방안으로 하며 회귀분석에서는 </a:t>
                          </a:r>
                          <a:r>
                            <a:rPr lang="en-US" altLang="ko-KR" dirty="0" smtClean="0"/>
                            <a:t>gradient descent </a:t>
                          </a:r>
                          <a:r>
                            <a:rPr lang="ko-KR" altLang="en-US" dirty="0" smtClean="0"/>
                            <a:t>통계학에서는 </a:t>
                          </a:r>
                          <a:r>
                            <a:rPr lang="en-US" altLang="ko-KR" dirty="0" smtClean="0"/>
                            <a:t>least</a:t>
                          </a:r>
                          <a:r>
                            <a:rPr lang="en-US" altLang="ko-KR" baseline="0" dirty="0" smtClean="0"/>
                            <a:t> square method</a:t>
                          </a:r>
                          <a:r>
                            <a:rPr lang="ko-KR" altLang="en-US" baseline="0" dirty="0" smtClean="0"/>
                            <a:t>로 </a:t>
                          </a:r>
                          <a:r>
                            <a:rPr lang="en-US" altLang="ko-KR" baseline="0" dirty="0" smtClean="0"/>
                            <a:t>loss</a:t>
                          </a:r>
                          <a:r>
                            <a:rPr lang="ko-KR" altLang="en-US" baseline="0" dirty="0" smtClean="0"/>
                            <a:t>를 최소화하는</a:t>
                          </a:r>
                          <a:r>
                            <a:rPr lang="en-US" altLang="ko-KR" baseline="0" dirty="0" smtClean="0"/>
                            <a:t>weight</a:t>
                          </a:r>
                          <a:r>
                            <a:rPr lang="ko-KR" altLang="en-US" baseline="0" dirty="0" smtClean="0"/>
                            <a:t>의 조합을 찾아낸다</a:t>
                          </a:r>
                          <a:r>
                            <a:rPr lang="en-US" altLang="ko-KR" baseline="0" dirty="0" smtClean="0"/>
                            <a:t>. </a:t>
                          </a:r>
                          <a:r>
                            <a:rPr lang="ko-KR" altLang="en-US" baseline="0" dirty="0" smtClean="0"/>
                            <a:t>이 모델에서는 </a:t>
                          </a:r>
                          <a:r>
                            <a:rPr lang="en-US" altLang="ko-KR" baseline="0" dirty="0" err="1" smtClean="0"/>
                            <a:t>adam</a:t>
                          </a:r>
                          <a:r>
                            <a:rPr lang="en-US" altLang="ko-KR" baseline="0" dirty="0" smtClean="0"/>
                            <a:t> optimizer</a:t>
                          </a:r>
                          <a:r>
                            <a:rPr lang="ko-KR" altLang="en-US" baseline="0" dirty="0" smtClean="0"/>
                            <a:t>를 사용하였으며 여러가지 </a:t>
                          </a:r>
                          <a:r>
                            <a:rPr lang="en-US" altLang="ko-KR" baseline="0" dirty="0" smtClean="0"/>
                            <a:t>optimizer</a:t>
                          </a:r>
                          <a:r>
                            <a:rPr lang="ko-KR" altLang="en-US" baseline="0" dirty="0" smtClean="0"/>
                            <a:t>에 대해서는 앞으로 공부할 필요가 있을 것 같다</a:t>
                          </a:r>
                          <a:r>
                            <a:rPr lang="en-US" altLang="ko-KR" baseline="0" dirty="0" smtClean="0"/>
                            <a:t>.</a:t>
                          </a:r>
                          <a:endParaRPr lang="ko-KR" altLang="en-US" dirty="0"/>
                        </a:p>
                      </a:txBody>
                      <a:tcPr/>
                    </a:tc>
                    <a:extLst>
                      <a:ext uri="{0D108BD9-81ED-4DB2-BD59-A6C34878D82A}">
                        <a16:rowId xmlns:a16="http://schemas.microsoft.com/office/drawing/2014/main" val="10001"/>
                      </a:ext>
                    </a:extLst>
                  </a:tr>
                </a:tbl>
              </a:graphicData>
            </a:graphic>
          </p:graphicFrame>
        </mc:Choice>
        <mc:Fallback>
          <p:graphicFrame>
            <p:nvGraphicFramePr>
              <p:cNvPr id="5" name="표 4"/>
              <p:cNvGraphicFramePr>
                <a:graphicFrameLocks noGrp="1"/>
              </p:cNvGraphicFramePr>
              <p:nvPr>
                <p:extLst>
                  <p:ext uri="{D42A27DB-BD31-4B8C-83A1-F6EECF244321}">
                    <p14:modId xmlns:p14="http://schemas.microsoft.com/office/powerpoint/2010/main" val="2506402802"/>
                  </p:ext>
                </p:extLst>
              </p:nvPr>
            </p:nvGraphicFramePr>
            <p:xfrm>
              <a:off x="254727" y="1114538"/>
              <a:ext cx="11652065" cy="5669280"/>
            </p:xfrm>
            <a:graphic>
              <a:graphicData uri="http://schemas.openxmlformats.org/drawingml/2006/table">
                <a:tbl>
                  <a:tblPr firstRow="1" bandRow="1">
                    <a:tableStyleId>{F5AB1C69-6EDB-4FF4-983F-18BD219EF322}</a:tableStyleId>
                  </a:tblPr>
                  <a:tblGrid>
                    <a:gridCol w="5822800">
                      <a:extLst>
                        <a:ext uri="{9D8B030D-6E8A-4147-A177-3AD203B41FA5}">
                          <a16:colId xmlns:a16="http://schemas.microsoft.com/office/drawing/2014/main" val="20000"/>
                        </a:ext>
                      </a:extLst>
                    </a:gridCol>
                    <a:gridCol w="5829265">
                      <a:extLst>
                        <a:ext uri="{9D8B030D-6E8A-4147-A177-3AD203B41FA5}">
                          <a16:colId xmlns:a16="http://schemas.microsoft.com/office/drawing/2014/main" val="20001"/>
                        </a:ext>
                      </a:extLst>
                    </a:gridCol>
                  </a:tblGrid>
                  <a:tr h="640080">
                    <a:tc>
                      <a:txBody>
                        <a:bodyPr/>
                        <a:lstStyle/>
                        <a:p>
                          <a:pPr algn="ctr" latinLnBrk="1">
                            <a:lnSpc>
                              <a:spcPct val="200000"/>
                            </a:lnSpc>
                          </a:pPr>
                          <a:r>
                            <a:rPr lang="en-US" altLang="ko-KR" dirty="0" smtClean="0"/>
                            <a:t>Loss Function</a:t>
                          </a:r>
                          <a:endParaRPr lang="ko-KR" altLang="en-US" dirty="0"/>
                        </a:p>
                      </a:txBody>
                      <a:tcPr anchor="ctr"/>
                    </a:tc>
                    <a:tc>
                      <a:txBody>
                        <a:bodyPr/>
                        <a:lstStyle/>
                        <a:p>
                          <a:pPr algn="ctr" latinLnBrk="1">
                            <a:lnSpc>
                              <a:spcPct val="200000"/>
                            </a:lnSpc>
                          </a:pPr>
                          <a:r>
                            <a:rPr lang="en-US" altLang="ko-KR" dirty="0" smtClean="0"/>
                            <a:t>Optimizer</a:t>
                          </a:r>
                          <a:endParaRPr lang="ko-KR" altLang="en-US" dirty="0"/>
                        </a:p>
                      </a:txBody>
                      <a:tcPr anchor="ctr"/>
                    </a:tc>
                    <a:extLst>
                      <a:ext uri="{0D108BD9-81ED-4DB2-BD59-A6C34878D82A}">
                        <a16:rowId xmlns:a16="http://schemas.microsoft.com/office/drawing/2014/main" val="10000"/>
                      </a:ext>
                    </a:extLst>
                  </a:tr>
                  <a:tr h="5029200">
                    <a:tc>
                      <a:txBody>
                        <a:bodyPr/>
                        <a:lstStyle/>
                        <a:p>
                          <a:endParaRPr lang="ko-KR"/>
                        </a:p>
                      </a:txBody>
                      <a:tcPr>
                        <a:blipFill>
                          <a:blip r:embed="rId2"/>
                          <a:stretch>
                            <a:fillRect l="-105" t="-12833" r="-100523" b="-242"/>
                          </a:stretch>
                        </a:blipFill>
                      </a:tcPr>
                    </a:tc>
                    <a:tc>
                      <a:txBody>
                        <a:bodyPr/>
                        <a:lstStyle/>
                        <a:p>
                          <a:pPr latinLnBrk="1">
                            <a:lnSpc>
                              <a:spcPct val="200000"/>
                            </a:lnSpc>
                          </a:pPr>
                          <a:r>
                            <a:rPr lang="en-US" altLang="ko-KR" dirty="0" smtClean="0"/>
                            <a:t>Optimizer</a:t>
                          </a:r>
                          <a:r>
                            <a:rPr lang="ko-KR" altLang="en-US" dirty="0" smtClean="0"/>
                            <a:t>도 </a:t>
                          </a:r>
                          <a:r>
                            <a:rPr lang="en-US" altLang="ko-KR" dirty="0" smtClean="0"/>
                            <a:t>loss </a:t>
                          </a:r>
                          <a:r>
                            <a:rPr lang="en-US" altLang="ko-KR" dirty="0" err="1" smtClean="0"/>
                            <a:t>functio</a:t>
                          </a:r>
                          <a:r>
                            <a:rPr lang="ko-KR" altLang="en-US" dirty="0" smtClean="0"/>
                            <a:t>과 마찬가지로 </a:t>
                          </a:r>
                          <a:r>
                            <a:rPr lang="en-US" altLang="ko-KR" dirty="0" err="1" smtClean="0"/>
                            <a:t>hyperparameter</a:t>
                          </a:r>
                          <a:r>
                            <a:rPr lang="ko-KR" altLang="en-US" dirty="0" smtClean="0"/>
                            <a:t>이다</a:t>
                          </a:r>
                          <a:r>
                            <a:rPr lang="en-US" altLang="ko-KR" dirty="0" smtClean="0"/>
                            <a:t>.</a:t>
                          </a:r>
                        </a:p>
                        <a:p>
                          <a:pPr latinLnBrk="1">
                            <a:lnSpc>
                              <a:spcPct val="200000"/>
                            </a:lnSpc>
                          </a:pPr>
                          <a:r>
                            <a:rPr lang="ko-KR" altLang="en-US" dirty="0" smtClean="0"/>
                            <a:t>우리가 찾고자 하는 것은 최적의 </a:t>
                          </a:r>
                          <a:r>
                            <a:rPr lang="en-US" altLang="ko-KR" dirty="0" smtClean="0"/>
                            <a:t>parameter</a:t>
                          </a:r>
                          <a:r>
                            <a:rPr lang="ko-KR" altLang="en-US" dirty="0" smtClean="0"/>
                            <a:t>조합으로 </a:t>
                          </a:r>
                          <a:r>
                            <a:rPr lang="en-US" altLang="ko-KR" dirty="0" smtClean="0"/>
                            <a:t>model</a:t>
                          </a:r>
                          <a:r>
                            <a:rPr lang="ko-KR" altLang="en-US" dirty="0" smtClean="0"/>
                            <a:t>을 완성시키는 것이다</a:t>
                          </a:r>
                          <a:r>
                            <a:rPr lang="en-US" altLang="ko-KR" dirty="0" smtClean="0"/>
                            <a:t>. </a:t>
                          </a:r>
                          <a:r>
                            <a:rPr lang="ko-KR" altLang="en-US" dirty="0" smtClean="0"/>
                            <a:t>그런데 이는 </a:t>
                          </a:r>
                          <a:r>
                            <a:rPr lang="en-US" altLang="ko-KR" dirty="0" smtClean="0"/>
                            <a:t>loss</a:t>
                          </a:r>
                          <a:r>
                            <a:rPr lang="ko-KR" altLang="en-US" dirty="0" smtClean="0"/>
                            <a:t>를 최소화시키는 방안으로 하며 회귀분석에서는 </a:t>
                          </a:r>
                          <a:r>
                            <a:rPr lang="en-US" altLang="ko-KR" dirty="0" smtClean="0"/>
                            <a:t>gradient descent </a:t>
                          </a:r>
                          <a:r>
                            <a:rPr lang="ko-KR" altLang="en-US" dirty="0" smtClean="0"/>
                            <a:t>통계학에서는 </a:t>
                          </a:r>
                          <a:r>
                            <a:rPr lang="en-US" altLang="ko-KR" dirty="0" smtClean="0"/>
                            <a:t>least</a:t>
                          </a:r>
                          <a:r>
                            <a:rPr lang="en-US" altLang="ko-KR" baseline="0" dirty="0" smtClean="0"/>
                            <a:t> square method</a:t>
                          </a:r>
                          <a:r>
                            <a:rPr lang="ko-KR" altLang="en-US" baseline="0" dirty="0" smtClean="0"/>
                            <a:t>로 </a:t>
                          </a:r>
                          <a:r>
                            <a:rPr lang="en-US" altLang="ko-KR" baseline="0" dirty="0" smtClean="0"/>
                            <a:t>loss</a:t>
                          </a:r>
                          <a:r>
                            <a:rPr lang="ko-KR" altLang="en-US" baseline="0" dirty="0" smtClean="0"/>
                            <a:t>를 최소화하는</a:t>
                          </a:r>
                          <a:r>
                            <a:rPr lang="en-US" altLang="ko-KR" baseline="0" dirty="0" smtClean="0"/>
                            <a:t>weight</a:t>
                          </a:r>
                          <a:r>
                            <a:rPr lang="ko-KR" altLang="en-US" baseline="0" dirty="0" smtClean="0"/>
                            <a:t>의 조합을 찾아낸다</a:t>
                          </a:r>
                          <a:r>
                            <a:rPr lang="en-US" altLang="ko-KR" baseline="0" dirty="0" smtClean="0"/>
                            <a:t>. </a:t>
                          </a:r>
                          <a:r>
                            <a:rPr lang="ko-KR" altLang="en-US" baseline="0" dirty="0" smtClean="0"/>
                            <a:t>이 모델에서는 </a:t>
                          </a:r>
                          <a:r>
                            <a:rPr lang="en-US" altLang="ko-KR" baseline="0" dirty="0" err="1" smtClean="0"/>
                            <a:t>adam</a:t>
                          </a:r>
                          <a:r>
                            <a:rPr lang="en-US" altLang="ko-KR" baseline="0" dirty="0" smtClean="0"/>
                            <a:t> optimizer</a:t>
                          </a:r>
                          <a:r>
                            <a:rPr lang="ko-KR" altLang="en-US" baseline="0" dirty="0" smtClean="0"/>
                            <a:t>를 사용하였으며 여러가지 </a:t>
                          </a:r>
                          <a:r>
                            <a:rPr lang="en-US" altLang="ko-KR" baseline="0" dirty="0" smtClean="0"/>
                            <a:t>optimizer</a:t>
                          </a:r>
                          <a:r>
                            <a:rPr lang="ko-KR" altLang="en-US" baseline="0" dirty="0" smtClean="0"/>
                            <a:t>에 대해서는 앞으로 공부할 필요가 있을 것 같다</a:t>
                          </a:r>
                          <a:r>
                            <a:rPr lang="en-US" altLang="ko-KR" baseline="0" dirty="0" smtClean="0"/>
                            <a:t>.</a:t>
                          </a:r>
                          <a:endParaRPr lang="ko-KR" altLang="en-US" dirty="0"/>
                        </a:p>
                      </a:txBody>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266178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257</Words>
  <Application>Microsoft Office PowerPoint</Application>
  <PresentationFormat>와이드스크린</PresentationFormat>
  <Paragraphs>85</Paragraphs>
  <Slides>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vt:i4>
      </vt:variant>
    </vt:vector>
  </HeadingPairs>
  <TitlesOfParts>
    <vt:vector size="9" baseType="lpstr">
      <vt:lpstr>맑은 고딕</vt:lpstr>
      <vt:lpstr>Arial</vt:lpstr>
      <vt:lpstr>Cambria Math</vt:lpstr>
      <vt:lpstr>1_Office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조땡</dc:creator>
  <cp:lastModifiedBy>Windows 사용자</cp:lastModifiedBy>
  <cp:revision>32</cp:revision>
  <dcterms:created xsi:type="dcterms:W3CDTF">2019-08-25T10:15:18Z</dcterms:created>
  <dcterms:modified xsi:type="dcterms:W3CDTF">2019-10-23T07:52:58Z</dcterms:modified>
</cp:coreProperties>
</file>