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12/6/2023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12/6/2023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12/6/2023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C4038D-65CC-4032-9381-635B0A7C4296}"/>
              </a:ext>
            </a:extLst>
          </p:cNvPr>
          <p:cNvSpPr>
            <a:spLocks noGrp="1"/>
          </p:cNvSpPr>
          <p:nvPr>
            <p:ph type="ctrTitle"/>
          </p:nvPr>
        </p:nvSpPr>
        <p:spPr/>
        <p:txBody>
          <a:bodyPr/>
          <a:lstStyle/>
          <a:p>
            <a:r>
              <a:rPr lang="es-BO" dirty="0"/>
              <a:t>Metodología de desarrollo </a:t>
            </a:r>
            <a:r>
              <a:rPr lang="es-BO" dirty="0" err="1"/>
              <a:t>xp</a:t>
            </a:r>
            <a:endParaRPr lang="es-BO" dirty="0"/>
          </a:p>
        </p:txBody>
      </p:sp>
      <p:sp>
        <p:nvSpPr>
          <p:cNvPr id="3" name="Subtítulo 2">
            <a:extLst>
              <a:ext uri="{FF2B5EF4-FFF2-40B4-BE49-F238E27FC236}">
                <a16:creationId xmlns:a16="http://schemas.microsoft.com/office/drawing/2014/main" id="{9EE0669F-51C5-425A-9491-FADB2E54DCE7}"/>
              </a:ext>
            </a:extLst>
          </p:cNvPr>
          <p:cNvSpPr>
            <a:spLocks noGrp="1"/>
          </p:cNvSpPr>
          <p:nvPr>
            <p:ph type="subTitle" idx="1"/>
          </p:nvPr>
        </p:nvSpPr>
        <p:spPr/>
        <p:txBody>
          <a:bodyPr>
            <a:normAutofit lnSpcReduction="10000"/>
          </a:bodyPr>
          <a:lstStyle/>
          <a:p>
            <a:pPr algn="l"/>
            <a:r>
              <a:rPr lang="es-BO" dirty="0">
                <a:solidFill>
                  <a:schemeClr val="bg1">
                    <a:lumMod val="95000"/>
                    <a:lumOff val="5000"/>
                  </a:schemeClr>
                </a:solidFill>
              </a:rPr>
              <a:t>Asignatura	:	Análisis de sistemas I</a:t>
            </a:r>
          </a:p>
          <a:p>
            <a:pPr algn="l"/>
            <a:r>
              <a:rPr lang="es-BO" dirty="0">
                <a:solidFill>
                  <a:schemeClr val="bg1">
                    <a:lumMod val="95000"/>
                    <a:lumOff val="5000"/>
                  </a:schemeClr>
                </a:solidFill>
              </a:rPr>
              <a:t>Estudiante	:	Fabio Camacho Encinas</a:t>
            </a:r>
          </a:p>
          <a:p>
            <a:pPr algn="l"/>
            <a:r>
              <a:rPr lang="es-BO" dirty="0">
                <a:solidFill>
                  <a:schemeClr val="bg1">
                    <a:lumMod val="95000"/>
                    <a:lumOff val="5000"/>
                  </a:schemeClr>
                </a:solidFill>
              </a:rPr>
              <a:t>Docente		:	Lic. Alfredo Huanca Ticona</a:t>
            </a:r>
          </a:p>
          <a:p>
            <a:pPr algn="l"/>
            <a:endParaRPr lang="es-BO" dirty="0"/>
          </a:p>
        </p:txBody>
      </p:sp>
      <p:pic>
        <p:nvPicPr>
          <p:cNvPr id="4" name="Picture 2">
            <a:extLst>
              <a:ext uri="{FF2B5EF4-FFF2-40B4-BE49-F238E27FC236}">
                <a16:creationId xmlns:a16="http://schemas.microsoft.com/office/drawing/2014/main" id="{368689F8-65C7-4E87-81A5-1CAA27DA0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440867"/>
            <a:ext cx="54483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58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Ciclo de vida</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marL="0" indent="0">
              <a:lnSpc>
                <a:spcPct val="150000"/>
              </a:lnSpc>
              <a:buNone/>
            </a:pPr>
            <a:r>
              <a:rPr lang="es-MX" dirty="0"/>
              <a:t>	</a:t>
            </a:r>
          </a:p>
        </p:txBody>
      </p:sp>
      <p:sp>
        <p:nvSpPr>
          <p:cNvPr id="8" name="Marcador de contenido 2">
            <a:extLst>
              <a:ext uri="{FF2B5EF4-FFF2-40B4-BE49-F238E27FC236}">
                <a16:creationId xmlns:a16="http://schemas.microsoft.com/office/drawing/2014/main" id="{A686ADC5-0A1E-4734-B0A3-71086F8FC5D9}"/>
              </a:ext>
            </a:extLst>
          </p:cNvPr>
          <p:cNvSpPr txBox="1">
            <a:spLocks/>
          </p:cNvSpPr>
          <p:nvPr/>
        </p:nvSpPr>
        <p:spPr>
          <a:xfrm>
            <a:off x="721453" y="2480967"/>
            <a:ext cx="10749094" cy="39728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dirty="0"/>
              <a:t>Éste sería el desarrollo ideal de un proyecto XP. Para acercarnos a esto, se establece un ciclo de vida dividido en seis fases.</a:t>
            </a:r>
          </a:p>
          <a:p>
            <a:pPr marL="0" indent="0">
              <a:lnSpc>
                <a:spcPct val="150000"/>
              </a:lnSpc>
              <a:buNone/>
            </a:pPr>
            <a:r>
              <a:rPr lang="es-MX" dirty="0"/>
              <a:t>1. Fase de exploración</a:t>
            </a:r>
          </a:p>
          <a:p>
            <a:pPr marL="0" indent="0">
              <a:lnSpc>
                <a:spcPct val="150000"/>
              </a:lnSpc>
              <a:buNone/>
            </a:pPr>
            <a:r>
              <a:rPr lang="es-MX" dirty="0"/>
              <a:t>2. Fase de planificación</a:t>
            </a:r>
          </a:p>
          <a:p>
            <a:pPr marL="0" indent="0">
              <a:lnSpc>
                <a:spcPct val="150000"/>
              </a:lnSpc>
              <a:buNone/>
            </a:pPr>
            <a:r>
              <a:rPr lang="es-MX" dirty="0"/>
              <a:t>3. Fase de iteraciones</a:t>
            </a:r>
          </a:p>
          <a:p>
            <a:pPr marL="0" indent="0">
              <a:lnSpc>
                <a:spcPct val="150000"/>
              </a:lnSpc>
              <a:buNone/>
            </a:pPr>
            <a:r>
              <a:rPr lang="es-MX" dirty="0"/>
              <a:t>4. Fase de producción</a:t>
            </a:r>
          </a:p>
          <a:p>
            <a:pPr marL="0" indent="0">
              <a:lnSpc>
                <a:spcPct val="150000"/>
              </a:lnSpc>
              <a:buNone/>
            </a:pPr>
            <a:r>
              <a:rPr lang="es-MX" dirty="0"/>
              <a:t>5. Fase de mantenimiento</a:t>
            </a:r>
          </a:p>
          <a:p>
            <a:pPr marL="0" indent="0">
              <a:lnSpc>
                <a:spcPct val="150000"/>
              </a:lnSpc>
              <a:buNone/>
            </a:pPr>
            <a:r>
              <a:rPr lang="es-MX" dirty="0"/>
              <a:t>6. Fase de muerte del proyecto</a:t>
            </a:r>
          </a:p>
        </p:txBody>
      </p:sp>
      <p:pic>
        <p:nvPicPr>
          <p:cNvPr id="9" name="Imagen 8">
            <a:extLst>
              <a:ext uri="{FF2B5EF4-FFF2-40B4-BE49-F238E27FC236}">
                <a16:creationId xmlns:a16="http://schemas.microsoft.com/office/drawing/2014/main" id="{7F53A81F-FF6B-46BB-ACAA-FF71A250D966}"/>
              </a:ext>
            </a:extLst>
          </p:cNvPr>
          <p:cNvPicPr/>
          <p:nvPr/>
        </p:nvPicPr>
        <p:blipFill>
          <a:blip r:embed="rId2"/>
          <a:stretch>
            <a:fillRect/>
          </a:stretch>
        </p:blipFill>
        <p:spPr>
          <a:xfrm>
            <a:off x="4086888" y="3103270"/>
            <a:ext cx="7120803" cy="3222030"/>
          </a:xfrm>
          <a:prstGeom prst="rect">
            <a:avLst/>
          </a:prstGeom>
        </p:spPr>
      </p:pic>
    </p:spTree>
    <p:extLst>
      <p:ext uri="{BB962C8B-B14F-4D97-AF65-F5344CB8AC3E}">
        <p14:creationId xmlns:p14="http://schemas.microsoft.com/office/powerpoint/2010/main" val="181948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Estructura de la metodología</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marL="0" indent="0">
              <a:lnSpc>
                <a:spcPct val="150000"/>
              </a:lnSpc>
              <a:buNone/>
            </a:pPr>
            <a:r>
              <a:rPr lang="es-MX" dirty="0"/>
              <a:t>	</a:t>
            </a:r>
          </a:p>
        </p:txBody>
      </p:sp>
      <p:sp>
        <p:nvSpPr>
          <p:cNvPr id="8" name="Marcador de contenido 2">
            <a:extLst>
              <a:ext uri="{FF2B5EF4-FFF2-40B4-BE49-F238E27FC236}">
                <a16:creationId xmlns:a16="http://schemas.microsoft.com/office/drawing/2014/main" id="{A686ADC5-0A1E-4734-B0A3-71086F8FC5D9}"/>
              </a:ext>
            </a:extLst>
          </p:cNvPr>
          <p:cNvSpPr txBox="1">
            <a:spLocks/>
          </p:cNvSpPr>
          <p:nvPr/>
        </p:nvSpPr>
        <p:spPr>
          <a:xfrm>
            <a:off x="721453" y="2480967"/>
            <a:ext cx="10749094" cy="6313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dirty="0"/>
              <a:t>Para alcanzar el objetivo de software como solución ágil, la metodología XP se estructura en tres capas:</a:t>
            </a:r>
          </a:p>
        </p:txBody>
      </p:sp>
      <p:pic>
        <p:nvPicPr>
          <p:cNvPr id="6" name="Imagen 5">
            <a:extLst>
              <a:ext uri="{FF2B5EF4-FFF2-40B4-BE49-F238E27FC236}">
                <a16:creationId xmlns:a16="http://schemas.microsoft.com/office/drawing/2014/main" id="{5825E7C9-C2E5-421F-A567-8669CFA7A86F}"/>
              </a:ext>
            </a:extLst>
          </p:cNvPr>
          <p:cNvPicPr/>
          <p:nvPr/>
        </p:nvPicPr>
        <p:blipFill>
          <a:blip r:embed="rId2"/>
          <a:stretch>
            <a:fillRect/>
          </a:stretch>
        </p:blipFill>
        <p:spPr>
          <a:xfrm>
            <a:off x="7013196" y="2926710"/>
            <a:ext cx="4457351" cy="3583691"/>
          </a:xfrm>
          <a:prstGeom prst="rect">
            <a:avLst/>
          </a:prstGeom>
        </p:spPr>
      </p:pic>
      <p:sp>
        <p:nvSpPr>
          <p:cNvPr id="10" name="Marcador de contenido 2">
            <a:extLst>
              <a:ext uri="{FF2B5EF4-FFF2-40B4-BE49-F238E27FC236}">
                <a16:creationId xmlns:a16="http://schemas.microsoft.com/office/drawing/2014/main" id="{722C2837-7099-4738-8971-1BDAB276117A}"/>
              </a:ext>
            </a:extLst>
          </p:cNvPr>
          <p:cNvSpPr txBox="1">
            <a:spLocks/>
          </p:cNvSpPr>
          <p:nvPr/>
        </p:nvSpPr>
        <p:spPr>
          <a:xfrm>
            <a:off x="718659" y="3112316"/>
            <a:ext cx="6205055" cy="346542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dirty="0"/>
              <a:t>1. Metodología de programación: diseño sencillo, </a:t>
            </a:r>
            <a:r>
              <a:rPr lang="es-MX" dirty="0" err="1"/>
              <a:t>testing</a:t>
            </a:r>
            <a:r>
              <a:rPr lang="es-MX" dirty="0"/>
              <a:t>, refactorización y codificación con estándares.</a:t>
            </a:r>
          </a:p>
          <a:p>
            <a:pPr marL="0" indent="0">
              <a:lnSpc>
                <a:spcPct val="150000"/>
              </a:lnSpc>
              <a:buNone/>
            </a:pPr>
            <a:r>
              <a:rPr lang="es-MX" dirty="0"/>
              <a:t>2. Metodología de equipo: propiedad colectiva del código, programación en parejas, integración continua, entregas semanales e integridad con el cliente.</a:t>
            </a:r>
          </a:p>
          <a:p>
            <a:pPr marL="0" indent="0">
              <a:lnSpc>
                <a:spcPct val="150000"/>
              </a:lnSpc>
              <a:buNone/>
            </a:pPr>
            <a:r>
              <a:rPr lang="es-MX" dirty="0"/>
              <a:t>3. Metodología de procesos: cliente in situ, entregas frecuentes y planificación. Introducir la vertiente de las relaciones sociales dentro de una metodología es lo que hace de XP algo más que una guía de buenas maneras.</a:t>
            </a:r>
          </a:p>
        </p:txBody>
      </p:sp>
    </p:spTree>
    <p:extLst>
      <p:ext uri="{BB962C8B-B14F-4D97-AF65-F5344CB8AC3E}">
        <p14:creationId xmlns:p14="http://schemas.microsoft.com/office/powerpoint/2010/main" val="249599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Diagramas UML recurrentes</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marL="0" indent="0">
              <a:lnSpc>
                <a:spcPct val="150000"/>
              </a:lnSpc>
              <a:buNone/>
            </a:pPr>
            <a:r>
              <a:rPr lang="es-MX" dirty="0"/>
              <a:t>	</a:t>
            </a:r>
          </a:p>
        </p:txBody>
      </p:sp>
      <p:sp>
        <p:nvSpPr>
          <p:cNvPr id="10" name="Marcador de contenido 2">
            <a:extLst>
              <a:ext uri="{FF2B5EF4-FFF2-40B4-BE49-F238E27FC236}">
                <a16:creationId xmlns:a16="http://schemas.microsoft.com/office/drawing/2014/main" id="{722C2837-7099-4738-8971-1BDAB276117A}"/>
              </a:ext>
            </a:extLst>
          </p:cNvPr>
          <p:cNvSpPr txBox="1">
            <a:spLocks/>
          </p:cNvSpPr>
          <p:nvPr/>
        </p:nvSpPr>
        <p:spPr>
          <a:xfrm>
            <a:off x="687898" y="2281806"/>
            <a:ext cx="10816203" cy="34654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dirty="0"/>
              <a:t>En Extreme </a:t>
            </a:r>
            <a:r>
              <a:rPr lang="es-MX" dirty="0" err="1"/>
              <a:t>Programming</a:t>
            </a:r>
            <a:r>
              <a:rPr lang="es-MX" dirty="0"/>
              <a:t> (XP), la metodología se centra en prácticas ágiles y en la comunicación directa entre los miembros del equipo de desarrollo. A diferencia de enfoques más tradicionales, XP no tiene una prescripción estricta de diagramas UML (</a:t>
            </a:r>
            <a:r>
              <a:rPr lang="es-MX" dirty="0" err="1"/>
              <a:t>Unified</a:t>
            </a:r>
            <a:r>
              <a:rPr lang="es-MX" dirty="0"/>
              <a:t> </a:t>
            </a:r>
            <a:r>
              <a:rPr lang="es-MX" dirty="0" err="1"/>
              <a:t>Modeling</a:t>
            </a:r>
            <a:r>
              <a:rPr lang="es-MX" dirty="0"/>
              <a:t> </a:t>
            </a:r>
            <a:r>
              <a:rPr lang="es-MX" dirty="0" err="1"/>
              <a:t>Language</a:t>
            </a:r>
            <a:r>
              <a:rPr lang="es-MX" dirty="0"/>
              <a:t>). Sin embargo, algunos equipos que siguen XP pueden utilizar ciertos diagramas UML de manera informal para facilitar la comunicación y la comprensión del diseño. Aquí hay algunos ejemplos:</a:t>
            </a:r>
          </a:p>
        </p:txBody>
      </p:sp>
    </p:spTree>
    <p:extLst>
      <p:ext uri="{BB962C8B-B14F-4D97-AF65-F5344CB8AC3E}">
        <p14:creationId xmlns:p14="http://schemas.microsoft.com/office/powerpoint/2010/main" val="148160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Diagramas UML recurrentes</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marL="0" indent="0">
              <a:lnSpc>
                <a:spcPct val="150000"/>
              </a:lnSpc>
              <a:buNone/>
            </a:pPr>
            <a:r>
              <a:rPr lang="es-MX" dirty="0"/>
              <a:t>	</a:t>
            </a:r>
          </a:p>
        </p:txBody>
      </p:sp>
      <p:sp>
        <p:nvSpPr>
          <p:cNvPr id="10" name="Marcador de contenido 2">
            <a:extLst>
              <a:ext uri="{FF2B5EF4-FFF2-40B4-BE49-F238E27FC236}">
                <a16:creationId xmlns:a16="http://schemas.microsoft.com/office/drawing/2014/main" id="{722C2837-7099-4738-8971-1BDAB276117A}"/>
              </a:ext>
            </a:extLst>
          </p:cNvPr>
          <p:cNvSpPr txBox="1">
            <a:spLocks/>
          </p:cNvSpPr>
          <p:nvPr/>
        </p:nvSpPr>
        <p:spPr>
          <a:xfrm>
            <a:off x="687898" y="2281806"/>
            <a:ext cx="10782649" cy="34654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Diagrama de Clases</a:t>
            </a:r>
            <a:r>
              <a:rPr lang="es-MX" dirty="0"/>
              <a:t>: Puede ser utilizado para representar la estructura de las clases en el sistema y las relaciones entre ellas.</a:t>
            </a:r>
          </a:p>
        </p:txBody>
      </p:sp>
      <p:pic>
        <p:nvPicPr>
          <p:cNvPr id="5" name="Imagen 4" descr="Diagrama de clases gestión de biblioteca ">
            <a:extLst>
              <a:ext uri="{FF2B5EF4-FFF2-40B4-BE49-F238E27FC236}">
                <a16:creationId xmlns:a16="http://schemas.microsoft.com/office/drawing/2014/main" id="{0A9BAC07-9E50-4050-8075-5402DE1BC3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08630" y="3130123"/>
            <a:ext cx="4518966" cy="3239957"/>
          </a:xfrm>
          <a:prstGeom prst="rect">
            <a:avLst/>
          </a:prstGeom>
          <a:noFill/>
          <a:ln>
            <a:noFill/>
          </a:ln>
        </p:spPr>
      </p:pic>
    </p:spTree>
    <p:extLst>
      <p:ext uri="{BB962C8B-B14F-4D97-AF65-F5344CB8AC3E}">
        <p14:creationId xmlns:p14="http://schemas.microsoft.com/office/powerpoint/2010/main" val="28674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Diagramas UML recurrentes</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marL="0" indent="0">
              <a:lnSpc>
                <a:spcPct val="150000"/>
              </a:lnSpc>
              <a:buNone/>
            </a:pPr>
            <a:r>
              <a:rPr lang="es-MX" dirty="0"/>
              <a:t>	</a:t>
            </a:r>
          </a:p>
        </p:txBody>
      </p:sp>
      <p:sp>
        <p:nvSpPr>
          <p:cNvPr id="10" name="Marcador de contenido 2">
            <a:extLst>
              <a:ext uri="{FF2B5EF4-FFF2-40B4-BE49-F238E27FC236}">
                <a16:creationId xmlns:a16="http://schemas.microsoft.com/office/drawing/2014/main" id="{722C2837-7099-4738-8971-1BDAB276117A}"/>
              </a:ext>
            </a:extLst>
          </p:cNvPr>
          <p:cNvSpPr txBox="1">
            <a:spLocks/>
          </p:cNvSpPr>
          <p:nvPr/>
        </p:nvSpPr>
        <p:spPr>
          <a:xfrm>
            <a:off x="687898" y="2281806"/>
            <a:ext cx="10782649" cy="34654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Diagrama de Secuencia:</a:t>
            </a:r>
            <a:r>
              <a:rPr lang="es-MX" dirty="0"/>
              <a:t> Puede ayudar a visualizar y comprender la interacción entre los objetos y las clases a lo largo del tiempo, lo que es útil para modelar el flujo de trabajo en XP.</a:t>
            </a:r>
          </a:p>
        </p:txBody>
      </p:sp>
      <p:pic>
        <p:nvPicPr>
          <p:cNvPr id="6" name="Imagen 5" descr="Ejemplo de diagrama de secuencia">
            <a:extLst>
              <a:ext uri="{FF2B5EF4-FFF2-40B4-BE49-F238E27FC236}">
                <a16:creationId xmlns:a16="http://schemas.microsoft.com/office/drawing/2014/main" id="{7BCD2A3B-5520-45EF-8CD7-CF55626DB9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86144" y="3301999"/>
            <a:ext cx="6791412" cy="3140745"/>
          </a:xfrm>
          <a:prstGeom prst="rect">
            <a:avLst/>
          </a:prstGeom>
          <a:noFill/>
          <a:ln>
            <a:noFill/>
          </a:ln>
        </p:spPr>
      </p:pic>
    </p:spTree>
    <p:extLst>
      <p:ext uri="{BB962C8B-B14F-4D97-AF65-F5344CB8AC3E}">
        <p14:creationId xmlns:p14="http://schemas.microsoft.com/office/powerpoint/2010/main" val="87069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Diagramas UML recurrentes</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marL="0" indent="0">
              <a:lnSpc>
                <a:spcPct val="150000"/>
              </a:lnSpc>
              <a:buNone/>
            </a:pPr>
            <a:r>
              <a:rPr lang="es-MX" dirty="0"/>
              <a:t>	</a:t>
            </a:r>
          </a:p>
        </p:txBody>
      </p:sp>
      <p:sp>
        <p:nvSpPr>
          <p:cNvPr id="10" name="Marcador de contenido 2">
            <a:extLst>
              <a:ext uri="{FF2B5EF4-FFF2-40B4-BE49-F238E27FC236}">
                <a16:creationId xmlns:a16="http://schemas.microsoft.com/office/drawing/2014/main" id="{722C2837-7099-4738-8971-1BDAB276117A}"/>
              </a:ext>
            </a:extLst>
          </p:cNvPr>
          <p:cNvSpPr txBox="1">
            <a:spLocks/>
          </p:cNvSpPr>
          <p:nvPr/>
        </p:nvSpPr>
        <p:spPr>
          <a:xfrm>
            <a:off x="687898" y="2281806"/>
            <a:ext cx="10782649" cy="34654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Diagrama de Actividad: </a:t>
            </a:r>
            <a:r>
              <a:rPr lang="es-MX" dirty="0"/>
              <a:t>Puede ser útil para modelar los flujos de trabajo y las actividades dentro del sistema, especialmente en situaciones donde se busca destacar los procesos y las interacciones.</a:t>
            </a:r>
          </a:p>
        </p:txBody>
      </p:sp>
      <p:pic>
        <p:nvPicPr>
          <p:cNvPr id="7" name="Imagen 6" descr="Ejemplo de diagrama de actividades">
            <a:extLst>
              <a:ext uri="{FF2B5EF4-FFF2-40B4-BE49-F238E27FC236}">
                <a16:creationId xmlns:a16="http://schemas.microsoft.com/office/drawing/2014/main" id="{2DD83B3F-E457-4E6B-B640-25D8F60D73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98697" y="3535776"/>
            <a:ext cx="7311404" cy="2437962"/>
          </a:xfrm>
          <a:prstGeom prst="rect">
            <a:avLst/>
          </a:prstGeom>
          <a:noFill/>
          <a:ln>
            <a:noFill/>
          </a:ln>
        </p:spPr>
      </p:pic>
    </p:spTree>
    <p:extLst>
      <p:ext uri="{BB962C8B-B14F-4D97-AF65-F5344CB8AC3E}">
        <p14:creationId xmlns:p14="http://schemas.microsoft.com/office/powerpoint/2010/main" val="2119582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Diagramas UML recurrentes</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marL="0" indent="0">
              <a:lnSpc>
                <a:spcPct val="150000"/>
              </a:lnSpc>
              <a:buNone/>
            </a:pPr>
            <a:r>
              <a:rPr lang="es-MX" dirty="0"/>
              <a:t>	</a:t>
            </a:r>
          </a:p>
        </p:txBody>
      </p:sp>
      <p:sp>
        <p:nvSpPr>
          <p:cNvPr id="10" name="Marcador de contenido 2">
            <a:extLst>
              <a:ext uri="{FF2B5EF4-FFF2-40B4-BE49-F238E27FC236}">
                <a16:creationId xmlns:a16="http://schemas.microsoft.com/office/drawing/2014/main" id="{722C2837-7099-4738-8971-1BDAB276117A}"/>
              </a:ext>
            </a:extLst>
          </p:cNvPr>
          <p:cNvSpPr txBox="1">
            <a:spLocks/>
          </p:cNvSpPr>
          <p:nvPr/>
        </p:nvSpPr>
        <p:spPr>
          <a:xfrm>
            <a:off x="687898" y="2281806"/>
            <a:ext cx="10782649" cy="34654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Diagramas de caso de uso</a:t>
            </a:r>
            <a:r>
              <a:rPr lang="es-MX" dirty="0"/>
              <a:t>: Los diagramas de casos de uso pueden ayudar a clarificar y visualizar los requisitos del sistema desde la perspectiva del usuario. Esto facilita la comprensión de las funcionalidades clave que deben ser implementadas.</a:t>
            </a:r>
          </a:p>
        </p:txBody>
      </p:sp>
      <p:pic>
        <p:nvPicPr>
          <p:cNvPr id="6" name="Imagen 5" descr="Ejemplo Diagrama de casos de uso del actor &quot;auxiliar&quot;">
            <a:extLst>
              <a:ext uri="{FF2B5EF4-FFF2-40B4-BE49-F238E27FC236}">
                <a16:creationId xmlns:a16="http://schemas.microsoft.com/office/drawing/2014/main" id="{BC10D71D-9607-4B5D-B95A-61FF001CEE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51702" y="3429000"/>
            <a:ext cx="6628099" cy="2895575"/>
          </a:xfrm>
          <a:prstGeom prst="rect">
            <a:avLst/>
          </a:prstGeom>
          <a:noFill/>
          <a:ln>
            <a:noFill/>
          </a:ln>
        </p:spPr>
      </p:pic>
    </p:spTree>
    <p:extLst>
      <p:ext uri="{BB962C8B-B14F-4D97-AF65-F5344CB8AC3E}">
        <p14:creationId xmlns:p14="http://schemas.microsoft.com/office/powerpoint/2010/main" val="76115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Alcances de la metodología</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marL="0" indent="0">
              <a:lnSpc>
                <a:spcPct val="150000"/>
              </a:lnSpc>
              <a:buNone/>
            </a:pPr>
            <a:r>
              <a:rPr lang="es-MX" dirty="0"/>
              <a:t>	</a:t>
            </a:r>
          </a:p>
        </p:txBody>
      </p:sp>
      <p:sp>
        <p:nvSpPr>
          <p:cNvPr id="10" name="Marcador de contenido 2">
            <a:extLst>
              <a:ext uri="{FF2B5EF4-FFF2-40B4-BE49-F238E27FC236}">
                <a16:creationId xmlns:a16="http://schemas.microsoft.com/office/drawing/2014/main" id="{722C2837-7099-4738-8971-1BDAB276117A}"/>
              </a:ext>
            </a:extLst>
          </p:cNvPr>
          <p:cNvSpPr txBox="1">
            <a:spLocks/>
          </p:cNvSpPr>
          <p:nvPr/>
        </p:nvSpPr>
        <p:spPr>
          <a:xfrm>
            <a:off x="687898" y="2281806"/>
            <a:ext cx="10782649" cy="42280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Proyectos Arriesgados:</a:t>
            </a:r>
            <a:r>
              <a:rPr lang="es-MX" dirty="0"/>
              <a:t> Las prácticas de XP fueron desarrolladas para abordar los problemas asociados con el riesgo del proyecto y aumentar la probabilidad de éxito.</a:t>
            </a:r>
          </a:p>
          <a:p>
            <a:pPr marL="0" indent="0">
              <a:lnSpc>
                <a:spcPct val="150000"/>
              </a:lnSpc>
              <a:buNone/>
            </a:pPr>
            <a:r>
              <a:rPr lang="es-MX" b="1" dirty="0"/>
              <a:t>Equipos Pequeños: </a:t>
            </a:r>
            <a:r>
              <a:rPr lang="es-MX" dirty="0"/>
              <a:t>XP está diseñado para equipos de programación de pocas personas. Deberíamos señalar que los equipos pequeños de programadores de XP pueden ser más productivos que los grandes que son más eficientes y requieren menos tiempo para realizar reuniones y sesiones de lluvia de ideas.</a:t>
            </a:r>
          </a:p>
          <a:p>
            <a:pPr marL="0" indent="0">
              <a:lnSpc>
                <a:spcPct val="150000"/>
              </a:lnSpc>
              <a:buNone/>
            </a:pPr>
            <a:r>
              <a:rPr lang="es-MX" b="1" dirty="0"/>
              <a:t>Pruebas Automatizadas: </a:t>
            </a:r>
            <a:r>
              <a:rPr lang="es-MX" dirty="0"/>
              <a:t>Debe ser capaz de desarrollar pruebas automáticas unitarias y funcionales, lo cual es otro requisito.</a:t>
            </a:r>
          </a:p>
          <a:p>
            <a:pPr marL="0" indent="0">
              <a:lnSpc>
                <a:spcPct val="150000"/>
              </a:lnSpc>
              <a:buNone/>
            </a:pPr>
            <a:r>
              <a:rPr lang="es-MX" b="1" dirty="0"/>
              <a:t>Aceptación de Nuevas Culturas y Conocimientos: </a:t>
            </a:r>
            <a:r>
              <a:rPr lang="es-MX" dirty="0"/>
              <a:t>XP difiere de los métodos convencionales de desarrollo de software porque algunas de sus prácticas pueden no ser inmediatamente evidentes. Por lo tanto, su empresa y los miembros del equipo deben estar preparados para aceptar el cambio.</a:t>
            </a:r>
          </a:p>
          <a:p>
            <a:pPr marL="0" indent="0">
              <a:lnSpc>
                <a:spcPct val="150000"/>
              </a:lnSpc>
              <a:buNone/>
            </a:pPr>
            <a:endParaRPr lang="es-MX" dirty="0"/>
          </a:p>
        </p:txBody>
      </p:sp>
    </p:spTree>
    <p:extLst>
      <p:ext uri="{BB962C8B-B14F-4D97-AF65-F5344CB8AC3E}">
        <p14:creationId xmlns:p14="http://schemas.microsoft.com/office/powerpoint/2010/main" val="145150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fontScale="90000"/>
          </a:bodyPr>
          <a:lstStyle/>
          <a:p>
            <a:pPr marR="0" lvl="0">
              <a:lnSpc>
                <a:spcPct val="150000"/>
              </a:lnSpc>
              <a:spcBef>
                <a:spcPts val="1200"/>
              </a:spcBef>
              <a:spcAft>
                <a:spcPts val="0"/>
              </a:spcAft>
            </a:pPr>
            <a:r>
              <a:rPr lang="es-MX" dirty="0"/>
              <a:t>Ventajas y desventajas de la Programación Extrema</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55008" y="2424418"/>
            <a:ext cx="10749094" cy="1004582"/>
          </a:xfrm>
        </p:spPr>
        <p:txBody>
          <a:bodyPr>
            <a:normAutofit/>
          </a:bodyPr>
          <a:lstStyle/>
          <a:p>
            <a:pPr marL="0" indent="0">
              <a:lnSpc>
                <a:spcPct val="150000"/>
              </a:lnSpc>
              <a:buNone/>
            </a:pPr>
            <a:r>
              <a:rPr lang="es-MX" dirty="0"/>
              <a:t>	</a:t>
            </a:r>
          </a:p>
        </p:txBody>
      </p:sp>
      <p:sp>
        <p:nvSpPr>
          <p:cNvPr id="10" name="Marcador de contenido 2">
            <a:extLst>
              <a:ext uri="{FF2B5EF4-FFF2-40B4-BE49-F238E27FC236}">
                <a16:creationId xmlns:a16="http://schemas.microsoft.com/office/drawing/2014/main" id="{722C2837-7099-4738-8971-1BDAB276117A}"/>
              </a:ext>
            </a:extLst>
          </p:cNvPr>
          <p:cNvSpPr txBox="1">
            <a:spLocks/>
          </p:cNvSpPr>
          <p:nvPr/>
        </p:nvSpPr>
        <p:spPr>
          <a:xfrm>
            <a:off x="687898" y="2281806"/>
            <a:ext cx="10782649" cy="42280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endParaRPr lang="es-MX" dirty="0"/>
          </a:p>
        </p:txBody>
      </p:sp>
      <p:graphicFrame>
        <p:nvGraphicFramePr>
          <p:cNvPr id="5" name="Tabla 4">
            <a:extLst>
              <a:ext uri="{FF2B5EF4-FFF2-40B4-BE49-F238E27FC236}">
                <a16:creationId xmlns:a16="http://schemas.microsoft.com/office/drawing/2014/main" id="{62639EF9-46D5-4DE4-9C96-79355E209609}"/>
              </a:ext>
            </a:extLst>
          </p:cNvPr>
          <p:cNvGraphicFramePr>
            <a:graphicFrameLocks noGrp="1"/>
          </p:cNvGraphicFramePr>
          <p:nvPr>
            <p:extLst>
              <p:ext uri="{D42A27DB-BD31-4B8C-83A1-F6EECF244321}">
                <p14:modId xmlns:p14="http://schemas.microsoft.com/office/powerpoint/2010/main" val="1699316473"/>
              </p:ext>
            </p:extLst>
          </p:nvPr>
        </p:nvGraphicFramePr>
        <p:xfrm>
          <a:off x="1367406" y="2810092"/>
          <a:ext cx="9185944" cy="3083216"/>
        </p:xfrm>
        <a:graphic>
          <a:graphicData uri="http://schemas.openxmlformats.org/drawingml/2006/table">
            <a:tbl>
              <a:tblPr firstRow="1" firstCol="1" bandRow="1"/>
              <a:tblGrid>
                <a:gridCol w="4383628">
                  <a:extLst>
                    <a:ext uri="{9D8B030D-6E8A-4147-A177-3AD203B41FA5}">
                      <a16:colId xmlns:a16="http://schemas.microsoft.com/office/drawing/2014/main" val="741565754"/>
                    </a:ext>
                  </a:extLst>
                </a:gridCol>
                <a:gridCol w="4802316">
                  <a:extLst>
                    <a:ext uri="{9D8B030D-6E8A-4147-A177-3AD203B41FA5}">
                      <a16:colId xmlns:a16="http://schemas.microsoft.com/office/drawing/2014/main" val="3364479573"/>
                    </a:ext>
                  </a:extLst>
                </a:gridCol>
              </a:tblGrid>
              <a:tr h="385402">
                <a:tc>
                  <a:txBody>
                    <a:bodyPr/>
                    <a:lstStyle/>
                    <a:p>
                      <a:pPr marL="0" marR="0" algn="ctr">
                        <a:lnSpc>
                          <a:spcPct val="150000"/>
                        </a:lnSpc>
                        <a:spcBef>
                          <a:spcPts val="0"/>
                        </a:spcBef>
                        <a:spcAft>
                          <a:spcPts val="800"/>
                        </a:spcAft>
                      </a:pPr>
                      <a:r>
                        <a:rPr lang="es-ES" sz="1800" b="1">
                          <a:effectLst/>
                          <a:latin typeface="+mj-lt"/>
                          <a:ea typeface="Calibri" panose="020F0502020204030204" pitchFamily="34" charset="0"/>
                          <a:cs typeface="Times New Roman" panose="02020603050405020304" pitchFamily="18" charset="0"/>
                        </a:rPr>
                        <a:t>Ventajas </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s-ES" sz="1800" b="1">
                          <a:effectLst/>
                          <a:latin typeface="+mj-lt"/>
                          <a:ea typeface="Calibri" panose="020F0502020204030204" pitchFamily="34" charset="0"/>
                          <a:cs typeface="Times New Roman" panose="02020603050405020304" pitchFamily="18" charset="0"/>
                        </a:rPr>
                        <a:t>Desventajas</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404717"/>
                  </a:ext>
                </a:extLst>
              </a:tr>
              <a:tr h="385402">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Sistema Estable</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Sistema No Claro</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463804"/>
                  </a:ext>
                </a:extLst>
              </a:tr>
              <a:tr h="385402">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Entrega Rápida del MVP</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9580" marR="0" indent="-44958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Documentación Insuficiente</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284041"/>
                  </a:ext>
                </a:extLst>
              </a:tr>
              <a:tr h="385402">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Menos Documentación</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Se requiere un gran cambio cultural</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3834589"/>
                  </a:ext>
                </a:extLst>
              </a:tr>
              <a:tr h="385402">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Sin Horas Extras</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La programación en pareja lleva más tiempo</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132141"/>
                  </a:ext>
                </a:extLst>
              </a:tr>
              <a:tr h="385402">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Alta Visibilidad</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Equipos solo en la misma ubicación</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2088036"/>
                  </a:ext>
                </a:extLst>
              </a:tr>
              <a:tr h="385402">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Colaboración en Equipo</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Estresante</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550936"/>
                  </a:ext>
                </a:extLst>
              </a:tr>
              <a:tr h="385402">
                <a:tc>
                  <a:txBody>
                    <a:bodyPr/>
                    <a:lstStyle/>
                    <a:p>
                      <a:pPr marL="0" marR="0" algn="ctr">
                        <a:lnSpc>
                          <a:spcPct val="150000"/>
                        </a:lnSpc>
                        <a:spcBef>
                          <a:spcPts val="0"/>
                        </a:spcBef>
                        <a:spcAft>
                          <a:spcPts val="800"/>
                        </a:spcAft>
                      </a:pPr>
                      <a:r>
                        <a:rPr lang="es-ES" sz="1800">
                          <a:effectLst/>
                          <a:latin typeface="+mj-lt"/>
                          <a:ea typeface="Calibri" panose="020F0502020204030204" pitchFamily="34" charset="0"/>
                          <a:cs typeface="Times New Roman" panose="02020603050405020304" pitchFamily="18" charset="0"/>
                        </a:rPr>
                        <a:t>Satisfacción del Cliente</a:t>
                      </a:r>
                      <a:endParaRPr lang="es-BO" sz="160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s-ES" sz="1800" dirty="0">
                          <a:effectLst/>
                          <a:latin typeface="+mj-lt"/>
                          <a:ea typeface="Calibri" panose="020F0502020204030204" pitchFamily="34" charset="0"/>
                          <a:cs typeface="Times New Roman" panose="02020603050405020304" pitchFamily="18" charset="0"/>
                        </a:rPr>
                        <a:t>Código sobre Diseño</a:t>
                      </a:r>
                      <a:endParaRPr lang="es-BO" sz="1600" dirty="0">
                        <a:effectLst/>
                        <a:latin typeface="+mj-lt"/>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871386"/>
                  </a:ext>
                </a:extLst>
              </a:tr>
            </a:tbl>
          </a:graphicData>
        </a:graphic>
      </p:graphicFrame>
    </p:spTree>
    <p:extLst>
      <p:ext uri="{BB962C8B-B14F-4D97-AF65-F5344CB8AC3E}">
        <p14:creationId xmlns:p14="http://schemas.microsoft.com/office/powerpoint/2010/main" val="4248232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fontScale="90000"/>
          </a:bodyPr>
          <a:lstStyle/>
          <a:p>
            <a:pPr marR="0" lvl="0">
              <a:lnSpc>
                <a:spcPct val="150000"/>
              </a:lnSpc>
              <a:spcBef>
                <a:spcPts val="1200"/>
              </a:spcBef>
              <a:spcAft>
                <a:spcPts val="0"/>
              </a:spcAft>
            </a:pPr>
            <a:r>
              <a:rPr lang="es-MX" dirty="0"/>
              <a:t>Ejemplos de software desarrollados con metodología XP</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55008" y="2424418"/>
            <a:ext cx="10749094" cy="1004582"/>
          </a:xfrm>
        </p:spPr>
        <p:txBody>
          <a:bodyPr>
            <a:normAutofit/>
          </a:bodyPr>
          <a:lstStyle/>
          <a:p>
            <a:pPr marL="0" indent="0">
              <a:lnSpc>
                <a:spcPct val="150000"/>
              </a:lnSpc>
              <a:buNone/>
            </a:pPr>
            <a:r>
              <a:rPr lang="es-MX" dirty="0"/>
              <a:t>	</a:t>
            </a:r>
          </a:p>
        </p:txBody>
      </p:sp>
      <p:sp>
        <p:nvSpPr>
          <p:cNvPr id="10" name="Marcador de contenido 2">
            <a:extLst>
              <a:ext uri="{FF2B5EF4-FFF2-40B4-BE49-F238E27FC236}">
                <a16:creationId xmlns:a16="http://schemas.microsoft.com/office/drawing/2014/main" id="{722C2837-7099-4738-8971-1BDAB276117A}"/>
              </a:ext>
            </a:extLst>
          </p:cNvPr>
          <p:cNvSpPr txBox="1">
            <a:spLocks/>
          </p:cNvSpPr>
          <p:nvPr/>
        </p:nvSpPr>
        <p:spPr>
          <a:xfrm>
            <a:off x="687898" y="2281806"/>
            <a:ext cx="10782649" cy="42280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endParaRPr lang="es-MX" dirty="0"/>
          </a:p>
        </p:txBody>
      </p:sp>
      <p:sp>
        <p:nvSpPr>
          <p:cNvPr id="8" name="Marcador de contenido 2">
            <a:extLst>
              <a:ext uri="{FF2B5EF4-FFF2-40B4-BE49-F238E27FC236}">
                <a16:creationId xmlns:a16="http://schemas.microsoft.com/office/drawing/2014/main" id="{D135EACC-333F-4301-8316-BBF9C5FA9CC0}"/>
              </a:ext>
            </a:extLst>
          </p:cNvPr>
          <p:cNvSpPr txBox="1">
            <a:spLocks/>
          </p:cNvSpPr>
          <p:nvPr/>
        </p:nvSpPr>
        <p:spPr>
          <a:xfrm>
            <a:off x="840298" y="2434206"/>
            <a:ext cx="10782649" cy="422805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dirty="0"/>
              <a:t>Uno de los ejemplos más destacados de desarrollo con programación extrema es el </a:t>
            </a:r>
            <a:r>
              <a:rPr lang="es-MX" b="1" dirty="0"/>
              <a:t>motor de búsqueda de Google</a:t>
            </a:r>
            <a:r>
              <a:rPr lang="es-MX" dirty="0"/>
              <a:t>.</a:t>
            </a:r>
          </a:p>
          <a:p>
            <a:pPr marL="0" indent="0">
              <a:lnSpc>
                <a:spcPct val="150000"/>
              </a:lnSpc>
              <a:buNone/>
            </a:pPr>
            <a:r>
              <a:rPr lang="es-MX" b="1" dirty="0"/>
              <a:t>Amazon desarrolló Amazon Web </a:t>
            </a:r>
            <a:r>
              <a:rPr lang="es-MX" b="1" dirty="0" err="1"/>
              <a:t>Services</a:t>
            </a:r>
            <a:r>
              <a:rPr lang="es-MX" b="1" dirty="0"/>
              <a:t> (AWS) </a:t>
            </a:r>
            <a:r>
              <a:rPr lang="es-MX" dirty="0"/>
              <a:t>siguiendo la programación extrema. Utilizaron esta metodología para construir la infraestructura de sus servicios de computación en la nube, permitiendo escalar rápidamente.</a:t>
            </a:r>
          </a:p>
          <a:p>
            <a:pPr marL="0" indent="0">
              <a:lnSpc>
                <a:spcPct val="150000"/>
              </a:lnSpc>
              <a:buNone/>
            </a:pPr>
            <a:r>
              <a:rPr lang="es-MX" b="1" dirty="0"/>
              <a:t>Airbnb</a:t>
            </a:r>
            <a:r>
              <a:rPr lang="es-MX" dirty="0"/>
              <a:t> es otro ejemplo real de una organización que utiliza la programación extrema para construir su negocio. Utilizan esta metodología para ofrecer productos y servicios de alta calidad a gran escala.</a:t>
            </a:r>
          </a:p>
          <a:p>
            <a:pPr marL="0" indent="0">
              <a:lnSpc>
                <a:spcPct val="150000"/>
              </a:lnSpc>
              <a:buNone/>
            </a:pPr>
            <a:r>
              <a:rPr lang="es-MX" b="1" dirty="0"/>
              <a:t>Facebook, Google, Twitter y Microsoft </a:t>
            </a:r>
            <a:r>
              <a:rPr lang="es-MX" dirty="0"/>
              <a:t>son todos ejemplos reales de programación extrema y la han utilizado con éxito para hacer crecer sus negocios.</a:t>
            </a:r>
          </a:p>
          <a:p>
            <a:pPr marL="0" indent="0">
              <a:lnSpc>
                <a:spcPct val="150000"/>
              </a:lnSpc>
              <a:buNone/>
            </a:pPr>
            <a:r>
              <a:rPr lang="es-MX" dirty="0"/>
              <a:t>Empresas como Facebook y Amazon han adoptado este enfoque, y los resultados que han obtenido hablan por sí mismos.</a:t>
            </a:r>
          </a:p>
          <a:p>
            <a:pPr marL="0" indent="0">
              <a:lnSpc>
                <a:spcPct val="150000"/>
              </a:lnSpc>
              <a:buNone/>
            </a:pPr>
            <a:endParaRPr lang="es-MX" dirty="0"/>
          </a:p>
        </p:txBody>
      </p:sp>
    </p:spTree>
    <p:extLst>
      <p:ext uri="{BB962C8B-B14F-4D97-AF65-F5344CB8AC3E}">
        <p14:creationId xmlns:p14="http://schemas.microsoft.com/office/powerpoint/2010/main" val="40292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lstStyle/>
          <a:p>
            <a:r>
              <a:rPr lang="es-BO" dirty="0"/>
              <a:t>Introducción</a:t>
            </a: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8"/>
            <a:ext cx="10749094" cy="3833769"/>
          </a:xfrm>
        </p:spPr>
        <p:txBody>
          <a:bodyPr/>
          <a:lstStyle/>
          <a:p>
            <a:pPr>
              <a:lnSpc>
                <a:spcPct val="150000"/>
              </a:lnSpc>
            </a:pPr>
            <a:r>
              <a:rPr lang="es-MX" dirty="0"/>
              <a:t>Al abordar la tarea de la creación software o sistemas de información es importante contar con un conjunto de indicadores o principios preestablecidos que ayuden a equipos los equipos de trabajo a crear los productos informáticos de organizada y eficiente, de manera que el esfuerzo aplicado en la elaboración de sistemas de información pueda representar utilidades y beneficio económico para los emprendimientos de desarrollo. </a:t>
            </a:r>
          </a:p>
          <a:p>
            <a:pPr>
              <a:lnSpc>
                <a:spcPct val="150000"/>
              </a:lnSpc>
            </a:pPr>
            <a:r>
              <a:rPr lang="es-MX" dirty="0"/>
              <a:t>Para este propósito, las metodologías de desarrollo han sido fundamentales desde muy tempranas épocas del inicio del campo de ingeniería de software, sistemas y demás. </a:t>
            </a:r>
            <a:endParaRPr lang="es-BO" dirty="0"/>
          </a:p>
        </p:txBody>
      </p:sp>
    </p:spTree>
    <p:extLst>
      <p:ext uri="{BB962C8B-B14F-4D97-AF65-F5344CB8AC3E}">
        <p14:creationId xmlns:p14="http://schemas.microsoft.com/office/powerpoint/2010/main" val="237901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Conclusión</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55008" y="2424418"/>
            <a:ext cx="10749094" cy="1004582"/>
          </a:xfrm>
        </p:spPr>
        <p:txBody>
          <a:bodyPr>
            <a:normAutofit/>
          </a:bodyPr>
          <a:lstStyle/>
          <a:p>
            <a:pPr marL="0" indent="0">
              <a:lnSpc>
                <a:spcPct val="150000"/>
              </a:lnSpc>
              <a:buNone/>
            </a:pPr>
            <a:r>
              <a:rPr lang="es-MX" dirty="0"/>
              <a:t>	</a:t>
            </a:r>
          </a:p>
        </p:txBody>
      </p:sp>
      <p:sp>
        <p:nvSpPr>
          <p:cNvPr id="10" name="Marcador de contenido 2">
            <a:extLst>
              <a:ext uri="{FF2B5EF4-FFF2-40B4-BE49-F238E27FC236}">
                <a16:creationId xmlns:a16="http://schemas.microsoft.com/office/drawing/2014/main" id="{722C2837-7099-4738-8971-1BDAB276117A}"/>
              </a:ext>
            </a:extLst>
          </p:cNvPr>
          <p:cNvSpPr txBox="1">
            <a:spLocks/>
          </p:cNvSpPr>
          <p:nvPr/>
        </p:nvSpPr>
        <p:spPr>
          <a:xfrm>
            <a:off x="687898" y="2281806"/>
            <a:ext cx="10782649" cy="42280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endParaRPr lang="es-MX" dirty="0"/>
          </a:p>
        </p:txBody>
      </p:sp>
      <p:sp>
        <p:nvSpPr>
          <p:cNvPr id="8" name="Marcador de contenido 2">
            <a:extLst>
              <a:ext uri="{FF2B5EF4-FFF2-40B4-BE49-F238E27FC236}">
                <a16:creationId xmlns:a16="http://schemas.microsoft.com/office/drawing/2014/main" id="{D135EACC-333F-4301-8316-BBF9C5FA9CC0}"/>
              </a:ext>
            </a:extLst>
          </p:cNvPr>
          <p:cNvSpPr txBox="1">
            <a:spLocks/>
          </p:cNvSpPr>
          <p:nvPr/>
        </p:nvSpPr>
        <p:spPr>
          <a:xfrm>
            <a:off x="840298" y="2434206"/>
            <a:ext cx="10782649" cy="42280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dirty="0"/>
              <a:t>Cuando se desarrollan sistemas o se administra el trabajo de un grupo de desarrolladores, es sumamente importante que el encargado del proyecto tenga conocimiento de las opciones disponibles para poner en marcha el proceso de desarrollo de software de manera oportuna y eficiente.</a:t>
            </a:r>
          </a:p>
          <a:p>
            <a:pPr marL="0" indent="0">
              <a:lnSpc>
                <a:spcPct val="150000"/>
              </a:lnSpc>
              <a:buNone/>
            </a:pPr>
            <a:r>
              <a:rPr lang="es-MX" dirty="0"/>
              <a:t>Entre las múltiples opciones que han surgido desde la aparición de las metodologías agiles de desarrollo, la metodología extrema es un enfoque de desarrollo importante para tener a disposición y consideración, incluso desde etapas tempranas de análisis previo a la elaboración de un sistema. </a:t>
            </a:r>
          </a:p>
        </p:txBody>
      </p:sp>
    </p:spTree>
    <p:extLst>
      <p:ext uri="{BB962C8B-B14F-4D97-AF65-F5344CB8AC3E}">
        <p14:creationId xmlns:p14="http://schemas.microsoft.com/office/powerpoint/2010/main" val="212172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lstStyle/>
          <a:p>
            <a:r>
              <a:rPr lang="es-BO" dirty="0"/>
              <a:t>Antecedentes</a:t>
            </a: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8"/>
            <a:ext cx="7692705" cy="3833769"/>
          </a:xfrm>
        </p:spPr>
        <p:txBody>
          <a:bodyPr>
            <a:normAutofit lnSpcReduction="10000"/>
          </a:bodyPr>
          <a:lstStyle/>
          <a:p>
            <a:pPr>
              <a:lnSpc>
                <a:spcPct val="150000"/>
              </a:lnSpc>
            </a:pPr>
            <a:r>
              <a:rPr lang="es-MX" dirty="0"/>
              <a:t>El origen de la programación extrema (XP) se remonta a la década de 1990 cuando Kent Black intentaba encontrar una mejor manera de realizar el desarrollo de software mientras trabajaba en un proyecto en DaimlerChrysler (DaimlerChrysler fue una fusión entre dos compañías automotrices prominentes: Daimler-Benz AG, una empresa alemana, y Chrysler </a:t>
            </a:r>
            <a:r>
              <a:rPr lang="es-MX" dirty="0" err="1"/>
              <a:t>Corporation</a:t>
            </a:r>
            <a:r>
              <a:rPr lang="es-MX" dirty="0"/>
              <a:t>). Su nuevo enfoque, que más tarde se llamaría Metodología de Programación Extrema, demostró ser un método exitoso.</a:t>
            </a:r>
          </a:p>
          <a:p>
            <a:pPr>
              <a:lnSpc>
                <a:spcPct val="150000"/>
              </a:lnSpc>
            </a:pPr>
            <a:r>
              <a:rPr lang="es-MX" dirty="0"/>
              <a:t>Kent Beck, autor del primer libro sobre este ámbito llamado «Extreme </a:t>
            </a:r>
            <a:r>
              <a:rPr lang="es-MX" dirty="0" err="1"/>
              <a:t>Programming</a:t>
            </a:r>
            <a:r>
              <a:rPr lang="es-MX" dirty="0"/>
              <a:t> </a:t>
            </a:r>
            <a:r>
              <a:rPr lang="es-MX" dirty="0" err="1"/>
              <a:t>Explained</a:t>
            </a:r>
            <a:r>
              <a:rPr lang="es-MX" dirty="0"/>
              <a:t>: Embrace Change», publicado en 1999.</a:t>
            </a:r>
          </a:p>
        </p:txBody>
      </p:sp>
      <p:pic>
        <p:nvPicPr>
          <p:cNvPr id="1026" name="Picture 2" descr="Kent Beck - XP 2018">
            <a:extLst>
              <a:ext uri="{FF2B5EF4-FFF2-40B4-BE49-F238E27FC236}">
                <a16:creationId xmlns:a16="http://schemas.microsoft.com/office/drawing/2014/main" id="{F43FAE89-2D6B-4C0F-8491-2F60F3AE5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5088" y="2560608"/>
            <a:ext cx="1501630" cy="15016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lanning Extreme Programming: Beck, Kent, Mike Hendrickson, Fowler, Martin:  9780201710915: Books - Amazon.ca">
            <a:extLst>
              <a:ext uri="{FF2B5EF4-FFF2-40B4-BE49-F238E27FC236}">
                <a16:creationId xmlns:a16="http://schemas.microsoft.com/office/drawing/2014/main" id="{ACBA8704-1D25-49F4-ADCE-53BF74B6D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9330" y="4261607"/>
            <a:ext cx="1486005" cy="186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3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BO" dirty="0"/>
              <a:t>Características</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8"/>
            <a:ext cx="10749094" cy="3833769"/>
          </a:xfrm>
        </p:spPr>
        <p:txBody>
          <a:bodyPr>
            <a:normAutofit/>
          </a:bodyPr>
          <a:lstStyle/>
          <a:p>
            <a:pPr>
              <a:lnSpc>
                <a:spcPct val="150000"/>
              </a:lnSpc>
            </a:pPr>
            <a:r>
              <a:rPr lang="es-MX" dirty="0"/>
              <a:t>Extreme </a:t>
            </a:r>
            <a:r>
              <a:rPr lang="es-MX" dirty="0" err="1"/>
              <a:t>Programming</a:t>
            </a:r>
            <a:r>
              <a:rPr lang="es-MX" dirty="0"/>
              <a:t> o XP </a:t>
            </a:r>
            <a:r>
              <a:rPr lang="es-MX" dirty="0" err="1"/>
              <a:t>Programming</a:t>
            </a:r>
            <a:r>
              <a:rPr lang="es-MX" dirty="0"/>
              <a:t> es un marco de desarrollo de software ágil que tiene como objetivo producir un software de mayor calidad para mejorar la eficiencia del equipo de desarrollo. Se trata de una metodología de desarrollo cuyo objetivo es promover la aplicación de prácticas de ingeniería apropiadas para la creación de software. </a:t>
            </a:r>
          </a:p>
          <a:p>
            <a:pPr>
              <a:lnSpc>
                <a:spcPct val="150000"/>
              </a:lnSpc>
            </a:pPr>
            <a:r>
              <a:rPr lang="es-MX" dirty="0"/>
              <a:t>Extreme </a:t>
            </a:r>
            <a:r>
              <a:rPr lang="es-MX" dirty="0" err="1"/>
              <a:t>Programming</a:t>
            </a:r>
            <a:r>
              <a:rPr lang="es-MX" dirty="0"/>
              <a:t> está diseñada para ofrecer el software que los usuarios necesitan en el momento adecuado. En este sentido, ayuda a los desarrolladores a ajustarse a los requerimientos cambiantes de los clientes.</a:t>
            </a:r>
          </a:p>
        </p:txBody>
      </p:sp>
    </p:spTree>
    <p:extLst>
      <p:ext uri="{BB962C8B-B14F-4D97-AF65-F5344CB8AC3E}">
        <p14:creationId xmlns:p14="http://schemas.microsoft.com/office/powerpoint/2010/main" val="427727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BO" dirty="0"/>
              <a:t>Practicas comunes</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a:lnSpc>
                <a:spcPct val="150000"/>
              </a:lnSpc>
            </a:pPr>
            <a:r>
              <a:rPr lang="es-MX" dirty="0"/>
              <a:t>La programación extrema o XP consta de 12 prácticas que se utilizan al desarrollar cualquier software. Para simplificar, se pueden agrupar en cuatro categorías.	</a:t>
            </a:r>
          </a:p>
        </p:txBody>
      </p:sp>
      <p:sp>
        <p:nvSpPr>
          <p:cNvPr id="5" name="Marcador de contenido 2">
            <a:extLst>
              <a:ext uri="{FF2B5EF4-FFF2-40B4-BE49-F238E27FC236}">
                <a16:creationId xmlns:a16="http://schemas.microsoft.com/office/drawing/2014/main" id="{21F1EE61-A349-41CC-910D-A5F9FDEB8140}"/>
              </a:ext>
            </a:extLst>
          </p:cNvPr>
          <p:cNvSpPr txBox="1">
            <a:spLocks/>
          </p:cNvSpPr>
          <p:nvPr/>
        </p:nvSpPr>
        <p:spPr>
          <a:xfrm>
            <a:off x="6895749" y="3429001"/>
            <a:ext cx="4001549" cy="275857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Entendimiento del código</a:t>
            </a:r>
          </a:p>
          <a:p>
            <a:pPr>
              <a:lnSpc>
                <a:spcPct val="150000"/>
              </a:lnSpc>
            </a:pPr>
            <a:r>
              <a:rPr lang="es-MX" dirty="0"/>
              <a:t>Propiedad colectiva del código </a:t>
            </a:r>
          </a:p>
          <a:p>
            <a:pPr>
              <a:lnSpc>
                <a:spcPct val="150000"/>
              </a:lnSpc>
            </a:pPr>
            <a:r>
              <a:rPr lang="es-MX" dirty="0"/>
              <a:t>Estándares de codificación</a:t>
            </a:r>
          </a:p>
          <a:p>
            <a:pPr>
              <a:lnSpc>
                <a:spcPct val="150000"/>
              </a:lnSpc>
            </a:pPr>
            <a:r>
              <a:rPr lang="es-MX" dirty="0"/>
              <a:t>Diseño simple</a:t>
            </a:r>
          </a:p>
          <a:p>
            <a:pPr>
              <a:lnSpc>
                <a:spcPct val="150000"/>
              </a:lnSpc>
            </a:pPr>
            <a:r>
              <a:rPr lang="es-MX" dirty="0"/>
              <a:t>Metáfora del sistema</a:t>
            </a:r>
          </a:p>
        </p:txBody>
      </p:sp>
      <p:sp>
        <p:nvSpPr>
          <p:cNvPr id="6" name="Marcador de contenido 2">
            <a:extLst>
              <a:ext uri="{FF2B5EF4-FFF2-40B4-BE49-F238E27FC236}">
                <a16:creationId xmlns:a16="http://schemas.microsoft.com/office/drawing/2014/main" id="{B0F96B93-D92B-4BC8-82F8-3289AB8AB0DA}"/>
              </a:ext>
            </a:extLst>
          </p:cNvPr>
          <p:cNvSpPr txBox="1">
            <a:spLocks/>
          </p:cNvSpPr>
          <p:nvPr/>
        </p:nvSpPr>
        <p:spPr>
          <a:xfrm>
            <a:off x="1251356" y="3429000"/>
            <a:ext cx="4001549" cy="275857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Retroalimentación</a:t>
            </a:r>
          </a:p>
          <a:p>
            <a:pPr>
              <a:lnSpc>
                <a:spcPct val="150000"/>
              </a:lnSpc>
            </a:pPr>
            <a:r>
              <a:rPr lang="es-MX" dirty="0"/>
              <a:t>Programación en Pareja </a:t>
            </a:r>
          </a:p>
          <a:p>
            <a:pPr>
              <a:lnSpc>
                <a:spcPct val="150000"/>
              </a:lnSpc>
            </a:pPr>
            <a:r>
              <a:rPr lang="es-MX" dirty="0"/>
              <a:t>El Juego de Planificación</a:t>
            </a:r>
          </a:p>
          <a:p>
            <a:pPr>
              <a:lnSpc>
                <a:spcPct val="150000"/>
              </a:lnSpc>
            </a:pPr>
            <a:r>
              <a:rPr lang="es-MX" dirty="0"/>
              <a:t>Desarrollo Guiado por Pruebas (TDD)</a:t>
            </a:r>
          </a:p>
          <a:p>
            <a:pPr>
              <a:lnSpc>
                <a:spcPct val="150000"/>
              </a:lnSpc>
            </a:pPr>
            <a:r>
              <a:rPr lang="es-MX" dirty="0"/>
              <a:t>Cliente en el Sitio</a:t>
            </a:r>
          </a:p>
        </p:txBody>
      </p:sp>
    </p:spTree>
    <p:extLst>
      <p:ext uri="{BB962C8B-B14F-4D97-AF65-F5344CB8AC3E}">
        <p14:creationId xmlns:p14="http://schemas.microsoft.com/office/powerpoint/2010/main" val="16361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BO" dirty="0"/>
              <a:t>Practicas comunes</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marL="0" indent="0">
              <a:lnSpc>
                <a:spcPct val="150000"/>
              </a:lnSpc>
              <a:buNone/>
            </a:pPr>
            <a:r>
              <a:rPr lang="es-MX" dirty="0"/>
              <a:t>	</a:t>
            </a:r>
          </a:p>
        </p:txBody>
      </p:sp>
      <p:sp>
        <p:nvSpPr>
          <p:cNvPr id="5" name="Marcador de contenido 2">
            <a:extLst>
              <a:ext uri="{FF2B5EF4-FFF2-40B4-BE49-F238E27FC236}">
                <a16:creationId xmlns:a16="http://schemas.microsoft.com/office/drawing/2014/main" id="{21F1EE61-A349-41CC-910D-A5F9FDEB8140}"/>
              </a:ext>
            </a:extLst>
          </p:cNvPr>
          <p:cNvSpPr txBox="1">
            <a:spLocks/>
          </p:cNvSpPr>
          <p:nvPr/>
        </p:nvSpPr>
        <p:spPr>
          <a:xfrm>
            <a:off x="5729681" y="2583810"/>
            <a:ext cx="5436065" cy="39728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Condiciones de Trabajo</a:t>
            </a:r>
          </a:p>
          <a:p>
            <a:pPr>
              <a:lnSpc>
                <a:spcPct val="150000"/>
              </a:lnSpc>
            </a:pPr>
            <a:r>
              <a:rPr lang="es-MX" dirty="0"/>
              <a:t>Semana Laboral de 40 Horas: Para evitar el agotamiento y ser eficientes, trabajar más rápido manteniendo la calidad del producto intacta requiere descanso. Por lo tanto, las horas de trabajo en la programación extrema no pueden exceder las 45 horas por semana.</a:t>
            </a:r>
          </a:p>
        </p:txBody>
      </p:sp>
      <p:sp>
        <p:nvSpPr>
          <p:cNvPr id="6" name="Marcador de contenido 2">
            <a:extLst>
              <a:ext uri="{FF2B5EF4-FFF2-40B4-BE49-F238E27FC236}">
                <a16:creationId xmlns:a16="http://schemas.microsoft.com/office/drawing/2014/main" id="{B0F96B93-D92B-4BC8-82F8-3289AB8AB0DA}"/>
              </a:ext>
            </a:extLst>
          </p:cNvPr>
          <p:cNvSpPr txBox="1">
            <a:spLocks/>
          </p:cNvSpPr>
          <p:nvPr/>
        </p:nvSpPr>
        <p:spPr>
          <a:xfrm>
            <a:off x="1159077" y="2583810"/>
            <a:ext cx="4001549" cy="39728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Proceso continuo</a:t>
            </a:r>
          </a:p>
          <a:p>
            <a:pPr>
              <a:lnSpc>
                <a:spcPct val="150000"/>
              </a:lnSpc>
            </a:pPr>
            <a:r>
              <a:rPr lang="es-MX" dirty="0"/>
              <a:t>Refactorización de código</a:t>
            </a:r>
          </a:p>
          <a:p>
            <a:pPr>
              <a:lnSpc>
                <a:spcPct val="150000"/>
              </a:lnSpc>
            </a:pPr>
            <a:r>
              <a:rPr lang="es-MX" dirty="0"/>
              <a:t>Integración continua</a:t>
            </a:r>
          </a:p>
          <a:p>
            <a:pPr>
              <a:lnSpc>
                <a:spcPct val="150000"/>
              </a:lnSpc>
            </a:pPr>
            <a:r>
              <a:rPr lang="es-MX" dirty="0"/>
              <a:t>Liberaciones pequeñas</a:t>
            </a:r>
          </a:p>
        </p:txBody>
      </p:sp>
    </p:spTree>
    <p:extLst>
      <p:ext uri="{BB962C8B-B14F-4D97-AF65-F5344CB8AC3E}">
        <p14:creationId xmlns:p14="http://schemas.microsoft.com/office/powerpoint/2010/main" val="180448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Valores de la metodología XP</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marL="0" indent="0">
              <a:lnSpc>
                <a:spcPct val="150000"/>
              </a:lnSpc>
              <a:buNone/>
            </a:pPr>
            <a:r>
              <a:rPr lang="es-MX" dirty="0"/>
              <a:t>	</a:t>
            </a:r>
          </a:p>
        </p:txBody>
      </p:sp>
      <p:sp>
        <p:nvSpPr>
          <p:cNvPr id="5" name="Marcador de contenido 2">
            <a:extLst>
              <a:ext uri="{FF2B5EF4-FFF2-40B4-BE49-F238E27FC236}">
                <a16:creationId xmlns:a16="http://schemas.microsoft.com/office/drawing/2014/main" id="{21F1EE61-A349-41CC-910D-A5F9FDEB8140}"/>
              </a:ext>
            </a:extLst>
          </p:cNvPr>
          <p:cNvSpPr txBox="1">
            <a:spLocks/>
          </p:cNvSpPr>
          <p:nvPr/>
        </p:nvSpPr>
        <p:spPr>
          <a:xfrm>
            <a:off x="5729681" y="2583810"/>
            <a:ext cx="5740866" cy="17532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Simplicidad: </a:t>
            </a:r>
            <a:r>
              <a:rPr lang="es-MX" dirty="0"/>
              <a:t>para evitar el derroche, reducir los costes y el tiempo y mantener el diseño y las funcionalidades lo más fáciles de usar que sea posible, XP trata de priorizar lo que es absolutamente necesario para el proyecto.</a:t>
            </a:r>
          </a:p>
        </p:txBody>
      </p:sp>
      <p:sp>
        <p:nvSpPr>
          <p:cNvPr id="6" name="Marcador de contenido 2">
            <a:extLst>
              <a:ext uri="{FF2B5EF4-FFF2-40B4-BE49-F238E27FC236}">
                <a16:creationId xmlns:a16="http://schemas.microsoft.com/office/drawing/2014/main" id="{B0F96B93-D92B-4BC8-82F8-3289AB8AB0DA}"/>
              </a:ext>
            </a:extLst>
          </p:cNvPr>
          <p:cNvSpPr txBox="1">
            <a:spLocks/>
          </p:cNvSpPr>
          <p:nvPr/>
        </p:nvSpPr>
        <p:spPr>
          <a:xfrm>
            <a:off x="1159077" y="2583810"/>
            <a:ext cx="4001549" cy="39728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Comunicación: </a:t>
            </a:r>
            <a:r>
              <a:rPr lang="es-MX" dirty="0"/>
              <a:t>para que los desarrolladores puedan entender con precisión lo que el cliente necesita y para que el propio cliente sea consciente de las posibilidades, la estructura y los objetivos del sistema, el Extreme </a:t>
            </a:r>
            <a:r>
              <a:rPr lang="es-MX" dirty="0" err="1"/>
              <a:t>Programming</a:t>
            </a:r>
            <a:r>
              <a:rPr lang="es-MX" dirty="0"/>
              <a:t> propone conversaciones cara a cara y directas entre las partes.</a:t>
            </a:r>
          </a:p>
        </p:txBody>
      </p:sp>
      <p:sp>
        <p:nvSpPr>
          <p:cNvPr id="7" name="Marcador de contenido 2">
            <a:extLst>
              <a:ext uri="{FF2B5EF4-FFF2-40B4-BE49-F238E27FC236}">
                <a16:creationId xmlns:a16="http://schemas.microsoft.com/office/drawing/2014/main" id="{3991E953-7CEC-4E06-A0A1-BDB51B1B6FAE}"/>
              </a:ext>
            </a:extLst>
          </p:cNvPr>
          <p:cNvSpPr txBox="1">
            <a:spLocks/>
          </p:cNvSpPr>
          <p:nvPr/>
        </p:nvSpPr>
        <p:spPr>
          <a:xfrm>
            <a:off x="5729681" y="4337108"/>
            <a:ext cx="5740866" cy="17532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err="1"/>
              <a:t>Feedback</a:t>
            </a:r>
            <a:r>
              <a:rPr lang="es-MX" b="1" dirty="0"/>
              <a:t>: </a:t>
            </a:r>
            <a:r>
              <a:rPr lang="es-MX" dirty="0"/>
              <a:t>la retroalimentación y los comentarios constantes, tempranos y de ciclo corto sobre las prácticas durante el proceso son fundamentales para garantizar ajustes rápidos y más precisos.</a:t>
            </a:r>
          </a:p>
        </p:txBody>
      </p:sp>
    </p:spTree>
    <p:extLst>
      <p:ext uri="{BB962C8B-B14F-4D97-AF65-F5344CB8AC3E}">
        <p14:creationId xmlns:p14="http://schemas.microsoft.com/office/powerpoint/2010/main" val="264363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Valores de la metodología XP</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721453" y="2424419"/>
            <a:ext cx="10749094" cy="1004582"/>
          </a:xfrm>
        </p:spPr>
        <p:txBody>
          <a:bodyPr>
            <a:normAutofit/>
          </a:bodyPr>
          <a:lstStyle/>
          <a:p>
            <a:pPr marL="0" indent="0">
              <a:lnSpc>
                <a:spcPct val="150000"/>
              </a:lnSpc>
              <a:buNone/>
            </a:pPr>
            <a:r>
              <a:rPr lang="es-MX" dirty="0"/>
              <a:t>	</a:t>
            </a:r>
          </a:p>
        </p:txBody>
      </p:sp>
      <p:sp>
        <p:nvSpPr>
          <p:cNvPr id="5" name="Marcador de contenido 2">
            <a:extLst>
              <a:ext uri="{FF2B5EF4-FFF2-40B4-BE49-F238E27FC236}">
                <a16:creationId xmlns:a16="http://schemas.microsoft.com/office/drawing/2014/main" id="{21F1EE61-A349-41CC-910D-A5F9FDEB8140}"/>
              </a:ext>
            </a:extLst>
          </p:cNvPr>
          <p:cNvSpPr txBox="1">
            <a:spLocks/>
          </p:cNvSpPr>
          <p:nvPr/>
        </p:nvSpPr>
        <p:spPr>
          <a:xfrm>
            <a:off x="5729681" y="2583810"/>
            <a:ext cx="5436065" cy="17532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Respeto: </a:t>
            </a:r>
            <a:r>
              <a:rPr lang="es-MX" dirty="0"/>
              <a:t>el trabajo en equipo es una de las premisas de la XP y, para ello, es necesario que los miembros se respeten, acepten sugerencias, colaboren entre sí y valoren una buena relación.</a:t>
            </a:r>
          </a:p>
        </p:txBody>
      </p:sp>
      <p:sp>
        <p:nvSpPr>
          <p:cNvPr id="6" name="Marcador de contenido 2">
            <a:extLst>
              <a:ext uri="{FF2B5EF4-FFF2-40B4-BE49-F238E27FC236}">
                <a16:creationId xmlns:a16="http://schemas.microsoft.com/office/drawing/2014/main" id="{B0F96B93-D92B-4BC8-82F8-3289AB8AB0DA}"/>
              </a:ext>
            </a:extLst>
          </p:cNvPr>
          <p:cNvSpPr txBox="1">
            <a:spLocks/>
          </p:cNvSpPr>
          <p:nvPr/>
        </p:nvSpPr>
        <p:spPr>
          <a:xfrm>
            <a:off x="1159077" y="2583810"/>
            <a:ext cx="4001549" cy="39728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b="1" dirty="0"/>
              <a:t>Coraje: </a:t>
            </a:r>
            <a:r>
              <a:rPr lang="es-MX" dirty="0"/>
              <a:t>estar abierto al cambio, afrontar el fracaso, aceptar los </a:t>
            </a:r>
            <a:r>
              <a:rPr lang="es-MX" dirty="0" err="1"/>
              <a:t>feedbacks</a:t>
            </a:r>
            <a:r>
              <a:rPr lang="es-MX" dirty="0"/>
              <a:t>, proponer mejoras y saber decir no cuando sea necesario significa confiar en el proceso. En su libro Extreme </a:t>
            </a:r>
            <a:r>
              <a:rPr lang="es-MX" dirty="0" err="1"/>
              <a:t>Programming</a:t>
            </a:r>
            <a:r>
              <a:rPr lang="es-MX" dirty="0"/>
              <a:t> </a:t>
            </a:r>
            <a:r>
              <a:rPr lang="es-MX" dirty="0" err="1"/>
              <a:t>Explained</a:t>
            </a:r>
            <a:r>
              <a:rPr lang="es-MX" dirty="0"/>
              <a:t>, el autor Kent Beck define el coraje como "una acción eficaz frente al miedo".</a:t>
            </a:r>
          </a:p>
        </p:txBody>
      </p:sp>
    </p:spTree>
    <p:extLst>
      <p:ext uri="{BB962C8B-B14F-4D97-AF65-F5344CB8AC3E}">
        <p14:creationId xmlns:p14="http://schemas.microsoft.com/office/powerpoint/2010/main" val="423909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D9F7A-71EB-4E54-A0F1-CA9C4763FFB0}"/>
              </a:ext>
            </a:extLst>
          </p:cNvPr>
          <p:cNvSpPr>
            <a:spLocks noGrp="1"/>
          </p:cNvSpPr>
          <p:nvPr>
            <p:ph type="title"/>
          </p:nvPr>
        </p:nvSpPr>
        <p:spPr>
          <a:xfrm>
            <a:off x="721453" y="964692"/>
            <a:ext cx="10749094" cy="1090611"/>
          </a:xfrm>
        </p:spPr>
        <p:txBody>
          <a:bodyPr>
            <a:normAutofit/>
          </a:bodyPr>
          <a:lstStyle/>
          <a:p>
            <a:pPr marR="0" lvl="0">
              <a:lnSpc>
                <a:spcPct val="150000"/>
              </a:lnSpc>
              <a:spcBef>
                <a:spcPts val="1200"/>
              </a:spcBef>
              <a:spcAft>
                <a:spcPts val="0"/>
              </a:spcAft>
            </a:pPr>
            <a:r>
              <a:rPr lang="es-MX" dirty="0"/>
              <a:t>Ciclo de vida</a:t>
            </a:r>
            <a:endParaRPr lang="es-BO"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7973C5F6-38F8-4619-AA19-925D439C4601}"/>
              </a:ext>
            </a:extLst>
          </p:cNvPr>
          <p:cNvSpPr>
            <a:spLocks noGrp="1"/>
          </p:cNvSpPr>
          <p:nvPr>
            <p:ph idx="1"/>
          </p:nvPr>
        </p:nvSpPr>
        <p:spPr>
          <a:xfrm>
            <a:off x="981512" y="2424418"/>
            <a:ext cx="10749094" cy="1004582"/>
          </a:xfrm>
        </p:spPr>
        <p:txBody>
          <a:bodyPr>
            <a:normAutofit/>
          </a:bodyPr>
          <a:lstStyle/>
          <a:p>
            <a:pPr marL="0" indent="0">
              <a:lnSpc>
                <a:spcPct val="150000"/>
              </a:lnSpc>
              <a:buNone/>
            </a:pPr>
            <a:r>
              <a:rPr lang="es-MX" dirty="0"/>
              <a:t>	</a:t>
            </a:r>
          </a:p>
        </p:txBody>
      </p:sp>
      <p:sp>
        <p:nvSpPr>
          <p:cNvPr id="6" name="Marcador de contenido 2">
            <a:extLst>
              <a:ext uri="{FF2B5EF4-FFF2-40B4-BE49-F238E27FC236}">
                <a16:creationId xmlns:a16="http://schemas.microsoft.com/office/drawing/2014/main" id="{B0F96B93-D92B-4BC8-82F8-3289AB8AB0DA}"/>
              </a:ext>
            </a:extLst>
          </p:cNvPr>
          <p:cNvSpPr txBox="1">
            <a:spLocks/>
          </p:cNvSpPr>
          <p:nvPr/>
        </p:nvSpPr>
        <p:spPr>
          <a:xfrm>
            <a:off x="897622" y="2424417"/>
            <a:ext cx="5977922" cy="39728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s-MX" dirty="0"/>
              <a:t>El ciclo de vida de XP se organiza como si fuese una conversación cliente- desarrollador.</a:t>
            </a:r>
          </a:p>
        </p:txBody>
      </p:sp>
      <p:pic>
        <p:nvPicPr>
          <p:cNvPr id="7" name="Imagen 6">
            <a:extLst>
              <a:ext uri="{FF2B5EF4-FFF2-40B4-BE49-F238E27FC236}">
                <a16:creationId xmlns:a16="http://schemas.microsoft.com/office/drawing/2014/main" id="{8DF65BBC-594E-4418-A707-4E6F96C40D1B}"/>
              </a:ext>
            </a:extLst>
          </p:cNvPr>
          <p:cNvPicPr/>
          <p:nvPr/>
        </p:nvPicPr>
        <p:blipFill>
          <a:blip r:embed="rId2"/>
          <a:stretch>
            <a:fillRect/>
          </a:stretch>
        </p:blipFill>
        <p:spPr>
          <a:xfrm>
            <a:off x="6598707" y="2424419"/>
            <a:ext cx="4771172" cy="4155269"/>
          </a:xfrm>
          <a:prstGeom prst="rect">
            <a:avLst/>
          </a:prstGeom>
        </p:spPr>
      </p:pic>
    </p:spTree>
    <p:extLst>
      <p:ext uri="{BB962C8B-B14F-4D97-AF65-F5344CB8AC3E}">
        <p14:creationId xmlns:p14="http://schemas.microsoft.com/office/powerpoint/2010/main" val="308540857"/>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91</TotalTime>
  <Words>1530</Words>
  <Application>Microsoft Office PowerPoint</Application>
  <PresentationFormat>Panorámica</PresentationFormat>
  <Paragraphs>110</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Gill Sans MT</vt:lpstr>
      <vt:lpstr>Times New Roman</vt:lpstr>
      <vt:lpstr>Paquete</vt:lpstr>
      <vt:lpstr>Metodología de desarrollo xp</vt:lpstr>
      <vt:lpstr>Introducción</vt:lpstr>
      <vt:lpstr>Antecedentes</vt:lpstr>
      <vt:lpstr>Características</vt:lpstr>
      <vt:lpstr>Practicas comunes</vt:lpstr>
      <vt:lpstr>Practicas comunes</vt:lpstr>
      <vt:lpstr>Valores de la metodología XP</vt:lpstr>
      <vt:lpstr>Valores de la metodología XP</vt:lpstr>
      <vt:lpstr>Ciclo de vida</vt:lpstr>
      <vt:lpstr>Ciclo de vida</vt:lpstr>
      <vt:lpstr>Estructura de la metodología</vt:lpstr>
      <vt:lpstr>Diagramas UML recurrentes</vt:lpstr>
      <vt:lpstr>Diagramas UML recurrentes</vt:lpstr>
      <vt:lpstr>Diagramas UML recurrentes</vt:lpstr>
      <vt:lpstr>Diagramas UML recurrentes</vt:lpstr>
      <vt:lpstr>Diagramas UML recurrentes</vt:lpstr>
      <vt:lpstr>Alcances de la metodología</vt:lpstr>
      <vt:lpstr>Ventajas y desventajas de la Programación Extrema</vt:lpstr>
      <vt:lpstr>Ejemplos de software desarrollados con metodología XP</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de desarrollo xp</dc:title>
  <dc:creator>Fabio Camacho Encinas</dc:creator>
  <cp:lastModifiedBy>Fabio Camacho Encinas</cp:lastModifiedBy>
  <cp:revision>9</cp:revision>
  <dcterms:created xsi:type="dcterms:W3CDTF">2023-12-07T01:29:43Z</dcterms:created>
  <dcterms:modified xsi:type="dcterms:W3CDTF">2023-12-07T03:01:19Z</dcterms:modified>
</cp:coreProperties>
</file>