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4" r:id="rId5"/>
    <p:sldId id="262" r:id="rId6"/>
    <p:sldId id="265" r:id="rId7"/>
    <p:sldId id="266" r:id="rId8"/>
    <p:sldId id="267" r:id="rId9"/>
    <p:sldId id="261" r:id="rId10"/>
    <p:sldId id="263" r:id="rId11"/>
    <p:sldId id="268" r:id="rId12"/>
    <p:sldId id="269" r:id="rId13"/>
    <p:sldId id="271" r:id="rId14"/>
    <p:sldId id="270" r:id="rId15"/>
    <p:sldId id="272" r:id="rId16"/>
    <p:sldId id="273" r:id="rId17"/>
    <p:sldId id="260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4160C-BB87-C09F-5E08-D4EC0A155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Fundamentos  de administración para la elaboración de un plan de negocios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F143D6-2852-2C57-AFE8-77077FD2A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BO" dirty="0">
                <a:solidFill>
                  <a:schemeClr val="bg1"/>
                </a:solidFill>
              </a:rPr>
              <a:t>Integrantes	: 	Nombres de estudiantes</a:t>
            </a:r>
          </a:p>
          <a:p>
            <a:pPr algn="l"/>
            <a:r>
              <a:rPr lang="es-BO" dirty="0">
                <a:solidFill>
                  <a:schemeClr val="bg1"/>
                </a:solidFill>
              </a:rPr>
              <a:t>Materia		:	Administración</a:t>
            </a:r>
          </a:p>
          <a:p>
            <a:pPr algn="l"/>
            <a:r>
              <a:rPr lang="es-BO" dirty="0">
                <a:solidFill>
                  <a:schemeClr val="bg1"/>
                </a:solidFill>
              </a:rPr>
              <a:t>Carrera		:	Ing. de sistemas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985160-033B-D098-B3B8-B4404AEBC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40867"/>
            <a:ext cx="54483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15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4.	LIDERAZGO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7" y="1941342"/>
            <a:ext cx="10203766" cy="3798685"/>
          </a:xfrm>
        </p:spPr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5168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4.	LIDERAZGO c)	Motivar y recompensar a los empleados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846" y="2180494"/>
            <a:ext cx="4773637" cy="1364566"/>
          </a:xfrm>
        </p:spPr>
        <p:txBody>
          <a:bodyPr/>
          <a:lstStyle/>
          <a:p>
            <a:r>
              <a:rPr lang="es-A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motivación es fundamental en el entorno empresarial, ya que afecta directamente el desempeño, la productividad y la satisfacción de los empleados. </a:t>
            </a:r>
            <a:endParaRPr lang="es-B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A396EC-CDD8-A424-C378-96A2CD8F32D3}"/>
              </a:ext>
            </a:extLst>
          </p:cNvPr>
          <p:cNvSpPr txBox="1"/>
          <p:nvPr/>
        </p:nvSpPr>
        <p:spPr>
          <a:xfrm>
            <a:off x="6330462" y="4451814"/>
            <a:ext cx="4656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i="1" dirty="0"/>
              <a:t>Los líderes desempeñan un papel crucial en la motivación de los empleados. Su capacidad para comprender y satisfacer las necesidades y expectativas de los miembros del equipo puede influir significativamente en su nivel de motivación. </a:t>
            </a:r>
            <a:endParaRPr lang="es-ES" i="1" dirty="0"/>
          </a:p>
        </p:txBody>
      </p:sp>
      <p:pic>
        <p:nvPicPr>
          <p:cNvPr id="1026" name="Picture 2" descr="Motivación laboral: claves y factores de la productividad empresarial -  NeoMercados.com">
            <a:extLst>
              <a:ext uri="{FF2B5EF4-FFF2-40B4-BE49-F238E27FC236}">
                <a16:creationId xmlns:a16="http://schemas.microsoft.com/office/drawing/2014/main" id="{BE2015BA-1B4E-D336-825E-BDBF90E4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77" y="2048612"/>
            <a:ext cx="3521612" cy="234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tivación empresarial: ¿cómo mantenerla en tu personal?">
            <a:extLst>
              <a:ext uri="{FF2B5EF4-FFF2-40B4-BE49-F238E27FC236}">
                <a16:creationId xmlns:a16="http://schemas.microsoft.com/office/drawing/2014/main" id="{4C1A32E2-A18C-23EB-CF9B-B16A94B2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32" y="3686779"/>
            <a:ext cx="4258292" cy="201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1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¿como podemos aprovechar el diseño del trabajo para motivar?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54003E-35C5-D223-5F22-3C71D7660B60}"/>
              </a:ext>
            </a:extLst>
          </p:cNvPr>
          <p:cNvSpPr txBox="1"/>
          <p:nvPr/>
        </p:nvSpPr>
        <p:spPr>
          <a:xfrm>
            <a:off x="740898" y="1913205"/>
            <a:ext cx="110759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Cualquier trabajo puede describirse en términos de las siguientes cinco dimensiones:</a:t>
            </a:r>
            <a:br>
              <a:rPr lang="es-BO" dirty="0"/>
            </a:br>
            <a:endParaRPr lang="es-BO" dirty="0"/>
          </a:p>
          <a:p>
            <a:r>
              <a:rPr lang="es-BO" dirty="0"/>
              <a:t>1. Variedad de habilidades. Grado al cual el trabajo requiere una variedad de habilidades de manera que el trabajador pueda utilizar muchas habilidades y talentos diferentes.</a:t>
            </a:r>
          </a:p>
          <a:p>
            <a:endParaRPr lang="es-BO" dirty="0"/>
          </a:p>
          <a:p>
            <a:r>
              <a:rPr lang="es-BO" dirty="0"/>
              <a:t>2. Identidad de la tarea. Grado al que la tarea tiene como finalidad terminar una pieza de trabajo completa e identificable.</a:t>
            </a:r>
          </a:p>
          <a:p>
            <a:endParaRPr lang="es-BO" dirty="0"/>
          </a:p>
          <a:p>
            <a:r>
              <a:rPr lang="es-BO" dirty="0"/>
              <a:t>3. Importancia de la tarea. Grado al que la tarea afecta la vida o el trabajo de otras personas.</a:t>
            </a:r>
          </a:p>
          <a:p>
            <a:endParaRPr lang="es-BO" dirty="0"/>
          </a:p>
          <a:p>
            <a:r>
              <a:rPr lang="es-BO" dirty="0"/>
              <a:t>4. Autonomía. Grado al que el trabajo ofrece libertad, independencia y discrecionalidad a la persona para planearlo y determinar los procedimientos que se deben emplear para llevarlo a cabo.</a:t>
            </a:r>
          </a:p>
          <a:p>
            <a:endParaRPr lang="es-BO" dirty="0"/>
          </a:p>
          <a:p>
            <a:r>
              <a:rPr lang="es-BO" dirty="0"/>
              <a:t>5. Retroalimentación. Grado al cual el desempeño de las actividades requeridas para realizar el trabajo genera para la persona información directa y clara sobre la eficacia de su desempeño.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773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¿como podemos aprovechar el diseño del trabajo para motivar?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54003E-35C5-D223-5F22-3C71D7660B60}"/>
              </a:ext>
            </a:extLst>
          </p:cNvPr>
          <p:cNvSpPr txBox="1"/>
          <p:nvPr/>
        </p:nvSpPr>
        <p:spPr>
          <a:xfrm>
            <a:off x="885133" y="2078540"/>
            <a:ext cx="11075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Aprovechando este diseño de trabajo e implementarlo con fin motivacional podemos aplicarlo de la siguiente manera:</a:t>
            </a:r>
            <a:br>
              <a:rPr lang="es-BO" dirty="0"/>
            </a:br>
            <a:br>
              <a:rPr lang="es-BO" dirty="0"/>
            </a:br>
            <a:endParaRPr lang="es-BO" dirty="0"/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C952BA-3E12-7593-0A63-145A07F0C910}"/>
              </a:ext>
            </a:extLst>
          </p:cNvPr>
          <p:cNvSpPr txBox="1"/>
          <p:nvPr/>
        </p:nvSpPr>
        <p:spPr>
          <a:xfrm>
            <a:off x="885133" y="2628122"/>
            <a:ext cx="4453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/>
              <a:t>1. Implementar rotación de tareas</a:t>
            </a:r>
            <a:r>
              <a:rPr lang="es-BO" dirty="0"/>
              <a:t>: Siguiendo el modelo de características del trabajo, </a:t>
            </a:r>
            <a:r>
              <a:rPr lang="es-BO" dirty="0" err="1"/>
              <a:t>Delizia</a:t>
            </a:r>
            <a:r>
              <a:rPr lang="es-BO" dirty="0"/>
              <a:t> puede diseñar los puestos de trabajo de manera que los empleados tengan la oportunidad de realizar una variedad de tareas. En lugar de asignar a cada empleado una tarea específica de forma permanente, se puede establecer un sistema de rotación de tareas que permita a los empleados adquirir nuevas habilidades y experimentar diferentes aspectos del proceso de fabricación de helados. </a:t>
            </a:r>
            <a:endParaRPr lang="es-ES" dirty="0"/>
          </a:p>
        </p:txBody>
      </p:sp>
      <p:pic>
        <p:nvPicPr>
          <p:cNvPr id="2050" name="Picture 2" descr="PROCESO DE FABRICACIÓN DEL HELADO - HeladoArtesanal.com">
            <a:extLst>
              <a:ext uri="{FF2B5EF4-FFF2-40B4-BE49-F238E27FC236}">
                <a16:creationId xmlns:a16="http://schemas.microsoft.com/office/drawing/2014/main" id="{A69798A7-478E-2D93-1216-1F6019F9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13534"/>
            <a:ext cx="4323350" cy="21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7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¿como podemos aprovechar el diseño del trabajo para motivar?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54003E-35C5-D223-5F22-3C71D7660B60}"/>
              </a:ext>
            </a:extLst>
          </p:cNvPr>
          <p:cNvSpPr txBox="1"/>
          <p:nvPr/>
        </p:nvSpPr>
        <p:spPr>
          <a:xfrm>
            <a:off x="6452382" y="2037591"/>
            <a:ext cx="3282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Fomentar la autonomía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Otro aspecto importante del diseño del trabajo es la autonomía. </a:t>
            </a:r>
            <a:r>
              <a:rPr lang="es-A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Delizia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puede otorgar a sus empleados un mayor grado de libertad e independencia en la planificación y ejecución de sus tareas diarias, especialmente en el área de marketing y ventas donde se puede otorgar libertades para promover el surgimiento de ideas creativas para nuevos productos.</a:t>
            </a:r>
            <a:br>
              <a:rPr lang="es-BO" dirty="0"/>
            </a:br>
            <a:br>
              <a:rPr lang="es-BO" dirty="0"/>
            </a:br>
            <a:endParaRPr lang="es-BO" dirty="0"/>
          </a:p>
          <a:p>
            <a:endParaRPr lang="es-ES" dirty="0"/>
          </a:p>
        </p:txBody>
      </p:sp>
      <p:pic>
        <p:nvPicPr>
          <p:cNvPr id="2052" name="Picture 4" descr="Colección De Dibujos De Helado Vector Dibujado Mano Linda. Conos Y Helados  De Diferentes Sabores Hechas En El Estilo De Dibujo. Ilustraciones Svg,  Vectoriales, Clip Art Vectorizado Libre De Derechos. Image 38006136.">
            <a:extLst>
              <a:ext uri="{FF2B5EF4-FFF2-40B4-BE49-F238E27FC236}">
                <a16:creationId xmlns:a16="http://schemas.microsoft.com/office/drawing/2014/main" id="{EB583C3C-09E9-929B-6621-A8032C857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36" y="2037591"/>
            <a:ext cx="374904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26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¿como podemos aprovechar el diseño del trabajo para motivar?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54003E-35C5-D223-5F22-3C71D7660B60}"/>
              </a:ext>
            </a:extLst>
          </p:cNvPr>
          <p:cNvSpPr txBox="1"/>
          <p:nvPr/>
        </p:nvSpPr>
        <p:spPr>
          <a:xfrm>
            <a:off x="1092592" y="2121997"/>
            <a:ext cx="59131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Fomentar un ambiente de trabajo positivo</a:t>
            </a:r>
            <a:r>
              <a:rPr lang="es-B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Además de las prácticas de diseño del trabajo, la motivación también se ve influenciada por el entorno laboral. </a:t>
            </a:r>
            <a:r>
              <a:rPr lang="es-BO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Delizia</a:t>
            </a:r>
            <a:r>
              <a:rPr lang="es-B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puede crear un ambiente de trabajo positivo y estimulante, donde se promueva el trabajo en equipo, la colaboración y el reconocimiento mutuo. Esto se puede lograr a través de actividades de construcción de equipos, celebración de logros y creación de espacios de trabajo cómodos y agradables. Un ambiente positivo fomenta la motivación intrínseca y fortalece el compromiso de los empleados con la empresa.</a:t>
            </a:r>
            <a:r>
              <a:rPr lang="es-A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s-BO" dirty="0"/>
            </a:br>
            <a:br>
              <a:rPr lang="es-BO" dirty="0"/>
            </a:br>
            <a:endParaRPr lang="es-BO" dirty="0"/>
          </a:p>
          <a:p>
            <a:endParaRPr lang="es-ES" dirty="0"/>
          </a:p>
        </p:txBody>
      </p:sp>
      <p:pic>
        <p:nvPicPr>
          <p:cNvPr id="3074" name="Picture 2" descr="Creating A Positive Workplace Culture - A Little Kindness Goes A Long Way |  HuffPost Contributor">
            <a:extLst>
              <a:ext uri="{FF2B5EF4-FFF2-40B4-BE49-F238E27FC236}">
                <a16:creationId xmlns:a16="http://schemas.microsoft.com/office/drawing/2014/main" id="{7B2013D5-DA9D-56AF-0DD4-4F5F846CF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74" y="2121998"/>
            <a:ext cx="4354655" cy="297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3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>
            <a:normAutofit fontScale="90000"/>
          </a:bodyPr>
          <a:lstStyle/>
          <a:p>
            <a:r>
              <a:rPr lang="es-BO" b="1" dirty="0"/>
              <a:t>¿como podemos aprovechar el diseño del trabajo para motivar?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54003E-35C5-D223-5F22-3C71D7660B60}"/>
              </a:ext>
            </a:extLst>
          </p:cNvPr>
          <p:cNvSpPr txBox="1"/>
          <p:nvPr/>
        </p:nvSpPr>
        <p:spPr>
          <a:xfrm>
            <a:off x="6096000" y="2199989"/>
            <a:ext cx="47877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Proporcionar retroalimentación constante:</a:t>
            </a:r>
            <a:r>
              <a:rPr lang="es-B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 retroalimentación es una dimensión clave en el diseño del trabajo y tiene un impacto significativo en la motivación de los empleados. </a:t>
            </a:r>
            <a:r>
              <a:rPr lang="es-BO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Delizia</a:t>
            </a:r>
            <a:r>
              <a:rPr lang="es-B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puede implementar un sistema de retroalimentación constante y constructiva, donde se reconozcan los logros y se brinde orientación para mejorar el desempeño. </a:t>
            </a:r>
            <a:br>
              <a:rPr lang="es-BO" dirty="0"/>
            </a:br>
            <a:br>
              <a:rPr lang="es-BO" dirty="0"/>
            </a:br>
            <a:endParaRPr lang="es-BO" dirty="0"/>
          </a:p>
          <a:p>
            <a:endParaRPr lang="es-ES" dirty="0"/>
          </a:p>
        </p:txBody>
      </p:sp>
      <p:pic>
        <p:nvPicPr>
          <p:cNvPr id="4098" name="Picture 2" descr="Positive Feedback in Practice Management (Why and How to Focus on This) -  Power Diary Blog">
            <a:extLst>
              <a:ext uri="{FF2B5EF4-FFF2-40B4-BE49-F238E27FC236}">
                <a16:creationId xmlns:a16="http://schemas.microsoft.com/office/drawing/2014/main" id="{7A738A7C-8E08-8FB1-2B11-F9A9B0CB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75" y="2367475"/>
            <a:ext cx="4876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85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5.	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7" y="1941342"/>
            <a:ext cx="10203766" cy="3798685"/>
          </a:xfrm>
        </p:spPr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1876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>
            <a:normAutofit/>
          </a:bodyPr>
          <a:lstStyle/>
          <a:p>
            <a:r>
              <a:rPr lang="es-BO" b="1" dirty="0"/>
              <a:t>6.	CONCLUSION/RECOMENDACIÓN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7" y="1941342"/>
            <a:ext cx="10203766" cy="3798685"/>
          </a:xfrm>
        </p:spPr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283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dirty="0"/>
              <a:t>INDICE DE CONTENIDO DEL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E7ECC1-3191-3C2C-06C1-7E6E6300AEC5}"/>
              </a:ext>
            </a:extLst>
          </p:cNvPr>
          <p:cNvSpPr txBox="1"/>
          <p:nvPr/>
        </p:nvSpPr>
        <p:spPr>
          <a:xfrm>
            <a:off x="994117" y="1941342"/>
            <a:ext cx="47032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/>
              <a:t>1.	GESTION EXTRATEGICO</a:t>
            </a:r>
          </a:p>
          <a:p>
            <a:r>
              <a:rPr lang="es-BO" dirty="0"/>
              <a:t>a)	Definición de administración</a:t>
            </a:r>
          </a:p>
          <a:p>
            <a:r>
              <a:rPr lang="es-BO" dirty="0"/>
              <a:t>b)	La visión</a:t>
            </a:r>
          </a:p>
          <a:p>
            <a:r>
              <a:rPr lang="es-BO" dirty="0"/>
              <a:t>c)	La misión</a:t>
            </a:r>
          </a:p>
          <a:p>
            <a:r>
              <a:rPr lang="es-BO" dirty="0"/>
              <a:t>d)	Los valores</a:t>
            </a:r>
          </a:p>
          <a:p>
            <a:r>
              <a:rPr lang="es-BO" dirty="0"/>
              <a:t>e)	Análisis FODA del negocio</a:t>
            </a:r>
          </a:p>
          <a:p>
            <a:endParaRPr lang="es-BO" dirty="0"/>
          </a:p>
          <a:p>
            <a:r>
              <a:rPr lang="es-BO" b="1" dirty="0"/>
              <a:t>2.	PLANEACION</a:t>
            </a:r>
          </a:p>
          <a:p>
            <a:r>
              <a:rPr lang="es-BO" dirty="0"/>
              <a:t>a)	Fundamentos de la toma de decisión</a:t>
            </a:r>
          </a:p>
          <a:p>
            <a:r>
              <a:rPr lang="es-BO" dirty="0"/>
              <a:t>b)	Fundamentos de la planeación</a:t>
            </a:r>
          </a:p>
          <a:p>
            <a:endParaRPr lang="es-BO" b="1" dirty="0"/>
          </a:p>
          <a:p>
            <a:r>
              <a:rPr lang="es-BO" b="1" dirty="0"/>
              <a:t>3.	ORGANIZACION</a:t>
            </a:r>
          </a:p>
          <a:p>
            <a:r>
              <a:rPr lang="es-BO" dirty="0"/>
              <a:t>a)	Estructura y diseño Organizacionales</a:t>
            </a:r>
          </a:p>
          <a:p>
            <a:r>
              <a:rPr lang="es-BO" dirty="0"/>
              <a:t>b)	Administración de recursos humanos</a:t>
            </a:r>
          </a:p>
          <a:p>
            <a:r>
              <a:rPr lang="es-BO" dirty="0"/>
              <a:t>c)	Administración del cambio e innovación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B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2A4B1F-8992-C7FF-8A02-D4800780ECCA}"/>
              </a:ext>
            </a:extLst>
          </p:cNvPr>
          <p:cNvSpPr txBox="1"/>
          <p:nvPr/>
        </p:nvSpPr>
        <p:spPr>
          <a:xfrm>
            <a:off x="5844209" y="1941342"/>
            <a:ext cx="53536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/>
              <a:t>4.	LIDERAZGO</a:t>
            </a:r>
          </a:p>
          <a:p>
            <a:r>
              <a:rPr lang="es-BO" dirty="0"/>
              <a:t>a)	Fundamentos del comportamiento individual</a:t>
            </a:r>
          </a:p>
          <a:p>
            <a:r>
              <a:rPr lang="es-BO" dirty="0"/>
              <a:t>b)	Los grupos y la administración de equipos de trabajo</a:t>
            </a:r>
          </a:p>
          <a:p>
            <a:r>
              <a:rPr lang="es-BO" dirty="0"/>
              <a:t>c)	Motivar y recompensar a los empleados</a:t>
            </a:r>
          </a:p>
          <a:p>
            <a:r>
              <a:rPr lang="es-BO" dirty="0"/>
              <a:t>d)	Liderazgo y confianza</a:t>
            </a:r>
          </a:p>
          <a:p>
            <a:r>
              <a:rPr lang="es-BO" dirty="0"/>
              <a:t>e)	Administrar la comunicación y la información</a:t>
            </a:r>
          </a:p>
          <a:p>
            <a:endParaRPr lang="es-BO" dirty="0"/>
          </a:p>
          <a:p>
            <a:r>
              <a:rPr lang="es-BO" b="1" dirty="0"/>
              <a:t>5.	CONTROL</a:t>
            </a:r>
          </a:p>
          <a:p>
            <a:r>
              <a:rPr lang="es-BO" dirty="0"/>
              <a:t>a)	Fundamentos del control</a:t>
            </a:r>
          </a:p>
          <a:p>
            <a:r>
              <a:rPr lang="es-BO" dirty="0"/>
              <a:t>b)	Administración de operaciones</a:t>
            </a:r>
          </a:p>
          <a:p>
            <a:endParaRPr lang="es-BO" dirty="0"/>
          </a:p>
          <a:p>
            <a:r>
              <a:rPr lang="es-BO" b="1" dirty="0"/>
              <a:t>6.	CONCLUSION/RECOMENDACIÓN</a:t>
            </a:r>
          </a:p>
        </p:txBody>
      </p:sp>
    </p:spTree>
    <p:extLst>
      <p:ext uri="{BB962C8B-B14F-4D97-AF65-F5344CB8AC3E}">
        <p14:creationId xmlns:p14="http://schemas.microsoft.com/office/powerpoint/2010/main" val="213662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1.	GESTION EXTRATEGICA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7" y="1941342"/>
            <a:ext cx="10203766" cy="1649997"/>
          </a:xfrm>
        </p:spPr>
        <p:txBody>
          <a:bodyPr/>
          <a:lstStyle/>
          <a:p>
            <a:pPr marL="0" indent="0">
              <a:buNone/>
            </a:pPr>
            <a:r>
              <a:rPr lang="es-BO" b="1" dirty="0"/>
              <a:t>a) Definición de administración</a:t>
            </a:r>
            <a:br>
              <a:rPr lang="es-BO" b="1" dirty="0"/>
            </a:br>
            <a:br>
              <a:rPr lang="es-BO" b="1" dirty="0"/>
            </a:br>
            <a:r>
              <a:rPr lang="es-BO" dirty="0"/>
              <a:t>La administración se refiere al proceso de planificar, organizar, dirigir y controlar los recursos de una organización para lograr sus objetivos de manera eficiente y efectiva. Implica la coordinación de personas, recursos y actividades para alcanzar los resultados deseados.</a:t>
            </a:r>
          </a:p>
          <a:p>
            <a:endParaRPr lang="es-B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F9D1E7-84D6-AC78-DFEE-F35727D6839D}"/>
              </a:ext>
            </a:extLst>
          </p:cNvPr>
          <p:cNvSpPr txBox="1"/>
          <p:nvPr/>
        </p:nvSpPr>
        <p:spPr>
          <a:xfrm>
            <a:off x="994117" y="3591339"/>
            <a:ext cx="5234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Frederick Taylor (1856-1915): 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considerado el padre de la administración científica. Propuso métodos para mejorar la eficiencia en el trabajo mediante el estudio sistemático de las tareas y la aplicación de principios científicos. Su enfoque se basaba en la estandarización de métodos de trabajo, la capacitación de los empleados y la aplicación de incentivos económicos.</a:t>
            </a:r>
          </a:p>
          <a:p>
            <a:endParaRPr lang="es-BO" dirty="0"/>
          </a:p>
          <a:p>
            <a:endParaRPr lang="es-BO" dirty="0"/>
          </a:p>
        </p:txBody>
      </p:sp>
      <p:pic>
        <p:nvPicPr>
          <p:cNvPr id="2050" name="Picture 2" descr="Frederick Winslow Taylor - Wikipedia">
            <a:extLst>
              <a:ext uri="{FF2B5EF4-FFF2-40B4-BE49-F238E27FC236}">
                <a16:creationId xmlns:a16="http://schemas.microsoft.com/office/drawing/2014/main" id="{48B67424-F283-8E49-ECEF-5428CBD92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865" y="3251754"/>
            <a:ext cx="1844951" cy="24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73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Definición de administración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F9D1E7-84D6-AC78-DFEE-F35727D6839D}"/>
              </a:ext>
            </a:extLst>
          </p:cNvPr>
          <p:cNvSpPr txBox="1"/>
          <p:nvPr/>
        </p:nvSpPr>
        <p:spPr>
          <a:xfrm>
            <a:off x="861595" y="2136338"/>
            <a:ext cx="7527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Henri Fayol (1841-1925): 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Fue un teórico francés de la administración. Es conocido por su teoría de las funciones administrativas, que </a:t>
            </a:r>
            <a:r>
              <a:rPr lang="es-B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establece que la administración se divide en funciones clave, como la planificación, la organización, la dirección, la coordinación y el control.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Estas funciones proporcionan un marco para el trabajo de los gerentes y siguen siendo relevantes en la práctica administrativa moderna.</a:t>
            </a:r>
            <a:endParaRPr lang="es-BO" dirty="0"/>
          </a:p>
          <a:p>
            <a:endParaRPr lang="es-BO" dirty="0"/>
          </a:p>
        </p:txBody>
      </p:sp>
      <p:pic>
        <p:nvPicPr>
          <p:cNvPr id="3074" name="Picture 2" descr="Henri Fayol - Wikipedia">
            <a:extLst>
              <a:ext uri="{FF2B5EF4-FFF2-40B4-BE49-F238E27FC236}">
                <a16:creationId xmlns:a16="http://schemas.microsoft.com/office/drawing/2014/main" id="{AC74357F-FADD-9BCE-63A1-BC460C4B9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17" y="2002995"/>
            <a:ext cx="1482005" cy="190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A7B38CD-DAD2-EBD9-873B-108CFF7A0205}"/>
              </a:ext>
            </a:extLst>
          </p:cNvPr>
          <p:cNvSpPr txBox="1"/>
          <p:nvPr/>
        </p:nvSpPr>
        <p:spPr>
          <a:xfrm>
            <a:off x="1311965" y="4611757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B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411B44-8179-2114-2085-6E51DF78A49A}"/>
              </a:ext>
            </a:extLst>
          </p:cNvPr>
          <p:cNvSpPr txBox="1"/>
          <p:nvPr/>
        </p:nvSpPr>
        <p:spPr>
          <a:xfrm>
            <a:off x="3166282" y="4153925"/>
            <a:ext cx="8031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Weber (1864-1920): 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Fue un sociólogo y teórico alemán que realizó importantes contribuciones al estudio de la administración y la organización. Weber introdujo el concepto de la </a:t>
            </a:r>
            <a:r>
              <a:rPr lang="es-BO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burocracia, que describe un sistema de organización caracterizado por reglas formales, jerarquías claras, divisiones de trabajo especializadas y procedimientos estandarizados.</a:t>
            </a:r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Aunque el término "burocracia" a menudo tiene una connotación negativa, Weber la consideraba una forma eficiente de organizar grandes instituciones.</a:t>
            </a:r>
            <a:endParaRPr lang="es-BO" dirty="0"/>
          </a:p>
        </p:txBody>
      </p:sp>
      <p:pic>
        <p:nvPicPr>
          <p:cNvPr id="3076" name="Picture 4" descr="Hulton Archive/Getty Images">
            <a:extLst>
              <a:ext uri="{FF2B5EF4-FFF2-40B4-BE49-F238E27FC236}">
                <a16:creationId xmlns:a16="http://schemas.microsoft.com/office/drawing/2014/main" id="{3EB0C93C-FBA6-3D7F-6895-730AB1CE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07" y="3909392"/>
            <a:ext cx="1872941" cy="25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35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La visión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6" y="1941343"/>
            <a:ext cx="5101883" cy="2336110"/>
          </a:xfrm>
        </p:spPr>
        <p:txBody>
          <a:bodyPr/>
          <a:lstStyle/>
          <a:p>
            <a:pPr marL="0" indent="0">
              <a:buNone/>
            </a:pPr>
            <a:r>
              <a:rPr lang="es-BO" dirty="0"/>
              <a:t>La visión en una empresa se refiere a una declaración o descripción inspiradora y orientadora que establece la dirección y el propósito a largo plazo de la organización. Es una imagen idealizada del futuro que la empresa aspira a lograr y cómo desea posicionarse en su entorno.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CD4B21-7120-A0B0-0FDE-C58624689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42" y="1924777"/>
            <a:ext cx="48768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F90AC90-FF6A-52D9-2866-268852C940FB}"/>
              </a:ext>
            </a:extLst>
          </p:cNvPr>
          <p:cNvSpPr txBox="1">
            <a:spLocks/>
          </p:cNvSpPr>
          <p:nvPr/>
        </p:nvSpPr>
        <p:spPr>
          <a:xfrm>
            <a:off x="6056242" y="4517981"/>
            <a:ext cx="4876800" cy="233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BO" dirty="0"/>
              <a:t>La visión de una empresa debe ser clara, concisa y memorable, y debe comunicar de manera efectiva la meta o el estado deseado al que se aspira. Proporciona una guía estratégica para la toma de decisiones y ayuda a alinear los esfuerzos de todos los miembros de la organización hacia un objetivo común.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B09395-2DBF-7FDC-427F-E2DD4398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6" y="3774794"/>
            <a:ext cx="3048001" cy="29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La visión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968" y="4849617"/>
            <a:ext cx="10011915" cy="23361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BO" i="1" dirty="0"/>
              <a:t>“Lograr ser una empresa líder en la fabricación de alimentos de alta calidad, con crecimiento sostenido y reconocido a nivel nacional, con ética empresarial y humana, contribuyendo al desarrollo de Bolivia.</a:t>
            </a:r>
          </a:p>
          <a:p>
            <a:pPr marL="0" indent="0">
              <a:buNone/>
            </a:pPr>
            <a:r>
              <a:rPr lang="es-BO" i="1" dirty="0"/>
              <a:t>Dar al mercado boliviano una gran variedad de opciones para satisfacer las necesidades presentes y futuras de los clientes.”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AA3836-C2C8-A746-2A35-CDDCD56A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7" y="1994352"/>
            <a:ext cx="5343525" cy="26193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0FBAD6-DF05-89FF-C7CE-532FFEE0A2E0}"/>
              </a:ext>
            </a:extLst>
          </p:cNvPr>
          <p:cNvSpPr txBox="1"/>
          <p:nvPr/>
        </p:nvSpPr>
        <p:spPr>
          <a:xfrm>
            <a:off x="7089912" y="2380709"/>
            <a:ext cx="3720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/>
              <a:t>Delizia</a:t>
            </a:r>
            <a:r>
              <a:rPr lang="es-BO" dirty="0"/>
              <a:t>, hoy en día 2023 es la empresa</a:t>
            </a:r>
            <a:br>
              <a:rPr lang="es-BO" dirty="0"/>
            </a:br>
            <a:r>
              <a:rPr lang="es-BO" dirty="0"/>
              <a:t>nacional líder en comercialización de</a:t>
            </a:r>
            <a:br>
              <a:rPr lang="es-BO" dirty="0"/>
            </a:br>
            <a:r>
              <a:rPr lang="es-BO" dirty="0"/>
              <a:t>helados.</a:t>
            </a:r>
            <a:br>
              <a:rPr lang="es-BO" dirty="0"/>
            </a:br>
            <a:br>
              <a:rPr lang="es-BO" dirty="0"/>
            </a:br>
            <a:r>
              <a:rPr lang="es-BO" dirty="0"/>
              <a:t>Como ejemplo, esta es la visión de la </a:t>
            </a:r>
            <a:br>
              <a:rPr lang="es-BO" dirty="0"/>
            </a:br>
            <a:r>
              <a:rPr lang="es-BO" dirty="0"/>
              <a:t>empresa:</a:t>
            </a:r>
          </a:p>
        </p:txBody>
      </p:sp>
    </p:spTree>
    <p:extLst>
      <p:ext uri="{BB962C8B-B14F-4D97-AF65-F5344CB8AC3E}">
        <p14:creationId xmlns:p14="http://schemas.microsoft.com/office/powerpoint/2010/main" val="294351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La Misión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F68BCF-3C1E-B140-60C4-94036B342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7" y="2001939"/>
            <a:ext cx="5234405" cy="2461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dirty="0"/>
              <a:t>La misión de una empresa se refiere a la declaración que describe el propósito fundamental y la razón de ser de la organización. Es una breve pero significativa descripción de lo que la empresa hace, a quién sirve y cómo lo hace. La misión proporciona una orientación clara sobre el enfoque y los objetivos principales de la empresa en su día a día.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882D80-4D80-0E17-0C00-01CC421A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25" y="2014347"/>
            <a:ext cx="4155758" cy="20649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7580752-A3EE-38EA-BD26-0F253C55B7FE}"/>
              </a:ext>
            </a:extLst>
          </p:cNvPr>
          <p:cNvSpPr txBox="1"/>
          <p:nvPr/>
        </p:nvSpPr>
        <p:spPr>
          <a:xfrm>
            <a:off x="7434470" y="4863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4A3E3E6A-0E44-3982-8693-C96E9DC78352}"/>
              </a:ext>
            </a:extLst>
          </p:cNvPr>
          <p:cNvSpPr txBox="1">
            <a:spLocks/>
          </p:cNvSpPr>
          <p:nvPr/>
        </p:nvSpPr>
        <p:spPr>
          <a:xfrm>
            <a:off x="5804452" y="4419768"/>
            <a:ext cx="5485993" cy="2461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BO" dirty="0"/>
              <a:t>Es importante destacar que la misión no se limita a la generación de ganancias o al cumplimiento de objetivos financieros, sino que se enfoca en el propósito más amplio y la contribución de la empresa a la sociedad.</a:t>
            </a:r>
          </a:p>
        </p:txBody>
      </p:sp>
      <p:pic>
        <p:nvPicPr>
          <p:cNvPr id="1030" name="Picture 6" descr="Qué son la misión y visión de una empresa? 3 ejemplos prácticos">
            <a:extLst>
              <a:ext uri="{FF2B5EF4-FFF2-40B4-BE49-F238E27FC236}">
                <a16:creationId xmlns:a16="http://schemas.microsoft.com/office/drawing/2014/main" id="{AD6DDA60-0EEC-6C30-5549-03BB4CB4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12" y="4271926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La Misión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580752-A3EE-38EA-BD26-0F253C55B7FE}"/>
              </a:ext>
            </a:extLst>
          </p:cNvPr>
          <p:cNvSpPr txBox="1"/>
          <p:nvPr/>
        </p:nvSpPr>
        <p:spPr>
          <a:xfrm>
            <a:off x="7434470" y="4863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D9F98258-CE11-123E-9004-22E701E0F40D}"/>
              </a:ext>
            </a:extLst>
          </p:cNvPr>
          <p:cNvSpPr txBox="1">
            <a:spLocks/>
          </p:cNvSpPr>
          <p:nvPr/>
        </p:nvSpPr>
        <p:spPr>
          <a:xfrm>
            <a:off x="5367130" y="1988745"/>
            <a:ext cx="5830753" cy="1440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BO" i="1" dirty="0"/>
              <a:t>“Es producir y comercializar helados, yogurt, bebidas, leche y derivados lácteos; de alta calidad que gocen de la preferencia de nuestros clientes.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BO" i="1" dirty="0"/>
              <a:t>Crecer de forma sostenida racional, para ser una empresa líder en Bolivia en la fabricación de alimentos, que responda las necesidades de nuestros consumidores, dentro y fuera de nuestras fronteras y que respete al medio ambiente.”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8E273C9-537A-F295-F533-654C830D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17" y="2024858"/>
            <a:ext cx="3958486" cy="20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6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A087-FA30-60BE-45DB-5FAAAEE2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7" y="964692"/>
            <a:ext cx="10203766" cy="793770"/>
          </a:xfrm>
        </p:spPr>
        <p:txBody>
          <a:bodyPr/>
          <a:lstStyle/>
          <a:p>
            <a:r>
              <a:rPr lang="es-BO" b="1" dirty="0"/>
              <a:t>3.	ORGANIZACION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F4793-332F-447C-FEBA-8C99D67B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17" y="1941342"/>
            <a:ext cx="10203766" cy="3798685"/>
          </a:xfrm>
        </p:spPr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00898960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242</TotalTime>
  <Words>1455</Words>
  <Application>Microsoft Office PowerPoint</Application>
  <PresentationFormat>Panorámica</PresentationFormat>
  <Paragraphs>78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Paquete</vt:lpstr>
      <vt:lpstr>Fundamentos  de administración para la elaboración de un plan de negocios</vt:lpstr>
      <vt:lpstr>INDICE DE CONTENIDO DEL NEGOCIO</vt:lpstr>
      <vt:lpstr>1. GESTION EXTRATEGICA</vt:lpstr>
      <vt:lpstr>Definición de administración</vt:lpstr>
      <vt:lpstr>La visión</vt:lpstr>
      <vt:lpstr>La visión</vt:lpstr>
      <vt:lpstr>La Misión</vt:lpstr>
      <vt:lpstr>La Misión</vt:lpstr>
      <vt:lpstr>3. ORGANIZACION</vt:lpstr>
      <vt:lpstr>4. LIDERAZGO</vt:lpstr>
      <vt:lpstr>4. LIDERAZGO c) Motivar y recompensar a los empleados</vt:lpstr>
      <vt:lpstr>¿como podemos aprovechar el diseño del trabajo para motivar?</vt:lpstr>
      <vt:lpstr>¿como podemos aprovechar el diseño del trabajo para motivar?</vt:lpstr>
      <vt:lpstr>¿como podemos aprovechar el diseño del trabajo para motivar?</vt:lpstr>
      <vt:lpstr>¿como podemos aprovechar el diseño del trabajo para motivar?</vt:lpstr>
      <vt:lpstr>¿como podemos aprovechar el diseño del trabajo para motivar?</vt:lpstr>
      <vt:lpstr>5. CONTROL</vt:lpstr>
      <vt:lpstr>6. CONCLUSION/RECOMENDACIÓN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 de administración para la elaboración de un plan de negocios</dc:title>
  <dc:creator>Fabio Camacho Encinas</dc:creator>
  <cp:lastModifiedBy>Fabio Camacho Encinas</cp:lastModifiedBy>
  <cp:revision>5</cp:revision>
  <dcterms:created xsi:type="dcterms:W3CDTF">2023-06-22T13:06:22Z</dcterms:created>
  <dcterms:modified xsi:type="dcterms:W3CDTF">2023-06-26T19:01:35Z</dcterms:modified>
</cp:coreProperties>
</file>