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90" r:id="rId5"/>
    <p:sldId id="262" r:id="rId6"/>
    <p:sldId id="265" r:id="rId7"/>
    <p:sldId id="266" r:id="rId8"/>
    <p:sldId id="267" r:id="rId9"/>
    <p:sldId id="261" r:id="rId10"/>
    <p:sldId id="289" r:id="rId11"/>
    <p:sldId id="288" r:id="rId12"/>
    <p:sldId id="283" r:id="rId13"/>
    <p:sldId id="284" r:id="rId14"/>
    <p:sldId id="285" r:id="rId15"/>
    <p:sldId id="286" r:id="rId16"/>
    <p:sldId id="287" r:id="rId17"/>
    <p:sldId id="275" r:id="rId18"/>
    <p:sldId id="276" r:id="rId19"/>
    <p:sldId id="278" r:id="rId20"/>
    <p:sldId id="277" r:id="rId21"/>
    <p:sldId id="279" r:id="rId22"/>
    <p:sldId id="268" r:id="rId23"/>
    <p:sldId id="269" r:id="rId24"/>
    <p:sldId id="274" r:id="rId25"/>
    <p:sldId id="271" r:id="rId26"/>
    <p:sldId id="280" r:id="rId27"/>
    <p:sldId id="281" r:id="rId28"/>
    <p:sldId id="282" r:id="rId29"/>
    <p:sldId id="260" r:id="rId30"/>
    <p:sldId id="291" r:id="rId31"/>
    <p:sldId id="292" r:id="rId32"/>
    <p:sldId id="293" r:id="rId33"/>
    <p:sldId id="294" r:id="rId34"/>
    <p:sldId id="295" r:id="rId35"/>
    <p:sldId id="259"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6/29/2023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‹Nº›</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6/29/2023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6/29/2023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6/29/2023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7" name="Date Placeholder 6"/>
          <p:cNvSpPr>
            <a:spLocks noGrp="1"/>
          </p:cNvSpPr>
          <p:nvPr>
            <p:ph type="dt" sz="half" idx="10"/>
          </p:nvPr>
        </p:nvSpPr>
        <p:spPr/>
        <p:txBody>
          <a:bodyPr/>
          <a:lstStyle/>
          <a:p>
            <a:fld id="{1160EA64-D806-43AC-9DF2-F8C432F32B4C}" type="datetimeFigureOut">
              <a:rPr lang="en-US" dirty="0"/>
              <a:t>6/29/2023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‹Nº›</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6/29/2023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583436" y="3143250"/>
            <a:ext cx="4270248" cy="259677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7" name="Date Placeholder 6"/>
          <p:cNvSpPr>
            <a:spLocks noGrp="1"/>
          </p:cNvSpPr>
          <p:nvPr>
            <p:ph type="dt" sz="half" idx="10"/>
          </p:nvPr>
        </p:nvSpPr>
        <p:spPr/>
        <p:txBody>
          <a:bodyPr/>
          <a:lstStyle/>
          <a:p>
            <a:fld id="{4F7D4976-E339-4826-83B7-FBD03F55ECF8}" type="datetimeFigureOut">
              <a:rPr lang="en-US" dirty="0"/>
              <a:t>6/29/2023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‹Nº›</a:t>
            </a:fld>
            <a:endParaRPr lang="en-US" dirty="0"/>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6/29/2023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6/29/2023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9" name="Date Placeholder 8"/>
          <p:cNvSpPr>
            <a:spLocks noGrp="1"/>
          </p:cNvSpPr>
          <p:nvPr>
            <p:ph type="dt" sz="half" idx="10"/>
          </p:nvPr>
        </p:nvSpPr>
        <p:spPr/>
        <p:txBody>
          <a:bodyPr/>
          <a:lstStyle/>
          <a:p>
            <a:fld id="{D1BE4249-C0D0-4B06-8692-E8BB871AF643}" type="datetimeFigureOut">
              <a:rPr lang="en-US" dirty="0"/>
              <a:t>6/29/2023</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6/29/2023</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6/29/2023</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B4160C-BB87-C09F-5E08-D4EC0A1558BC}"/>
              </a:ext>
            </a:extLst>
          </p:cNvPr>
          <p:cNvSpPr>
            <a:spLocks noGrp="1"/>
          </p:cNvSpPr>
          <p:nvPr>
            <p:ph type="ctrTitle"/>
          </p:nvPr>
        </p:nvSpPr>
        <p:spPr/>
        <p:txBody>
          <a:bodyPr>
            <a:normAutofit fontScale="90000"/>
          </a:bodyPr>
          <a:lstStyle/>
          <a:p>
            <a:r>
              <a:rPr lang="es-BO" dirty="0"/>
              <a:t>Fundamentos  de administración para la elaboración de un plan de negocios</a:t>
            </a:r>
          </a:p>
        </p:txBody>
      </p:sp>
      <p:sp>
        <p:nvSpPr>
          <p:cNvPr id="3" name="Subtítulo 2">
            <a:extLst>
              <a:ext uri="{FF2B5EF4-FFF2-40B4-BE49-F238E27FC236}">
                <a16:creationId xmlns:a16="http://schemas.microsoft.com/office/drawing/2014/main" id="{DBF143D6-2852-2C57-AFE8-77077FD2A8E9}"/>
              </a:ext>
            </a:extLst>
          </p:cNvPr>
          <p:cNvSpPr>
            <a:spLocks noGrp="1"/>
          </p:cNvSpPr>
          <p:nvPr>
            <p:ph type="subTitle" idx="1"/>
          </p:nvPr>
        </p:nvSpPr>
        <p:spPr/>
        <p:txBody>
          <a:bodyPr>
            <a:normAutofit lnSpcReduction="10000"/>
          </a:bodyPr>
          <a:lstStyle/>
          <a:p>
            <a:pPr algn="l"/>
            <a:r>
              <a:rPr lang="es-BO" dirty="0">
                <a:solidFill>
                  <a:schemeClr val="bg1"/>
                </a:solidFill>
              </a:rPr>
              <a:t>Integrantes	: 	Nombres de estudiantes</a:t>
            </a:r>
          </a:p>
          <a:p>
            <a:pPr algn="l"/>
            <a:r>
              <a:rPr lang="es-BO" dirty="0">
                <a:solidFill>
                  <a:schemeClr val="bg1"/>
                </a:solidFill>
              </a:rPr>
              <a:t>Materia		:	Administración</a:t>
            </a:r>
          </a:p>
          <a:p>
            <a:pPr algn="l"/>
            <a:r>
              <a:rPr lang="es-BO" dirty="0">
                <a:solidFill>
                  <a:schemeClr val="bg1"/>
                </a:solidFill>
              </a:rPr>
              <a:t>Carrera		:	Ing. de sistemas</a:t>
            </a:r>
          </a:p>
        </p:txBody>
      </p:sp>
      <p:pic>
        <p:nvPicPr>
          <p:cNvPr id="1026" name="Picture 2">
            <a:extLst>
              <a:ext uri="{FF2B5EF4-FFF2-40B4-BE49-F238E27FC236}">
                <a16:creationId xmlns:a16="http://schemas.microsoft.com/office/drawing/2014/main" id="{B8985160-033B-D098-B3B8-B4404AEBC0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 y="440867"/>
            <a:ext cx="5448300" cy="119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7157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8CA087-FA30-60BE-45DB-5FAAAEE20665}"/>
              </a:ext>
            </a:extLst>
          </p:cNvPr>
          <p:cNvSpPr>
            <a:spLocks noGrp="1"/>
          </p:cNvSpPr>
          <p:nvPr>
            <p:ph type="title"/>
          </p:nvPr>
        </p:nvSpPr>
        <p:spPr>
          <a:xfrm>
            <a:off x="994117" y="964692"/>
            <a:ext cx="10203766" cy="793770"/>
          </a:xfrm>
        </p:spPr>
        <p:txBody>
          <a:bodyPr>
            <a:normAutofit fontScale="90000"/>
          </a:bodyPr>
          <a:lstStyle/>
          <a:p>
            <a:r>
              <a:rPr lang="es-BO" b="1" dirty="0"/>
              <a:t>3. ORGANIZACIÓN, ESTRUCTURA Y DISEÑO ORGANIZACIONAL</a:t>
            </a:r>
          </a:p>
        </p:txBody>
      </p:sp>
      <p:sp>
        <p:nvSpPr>
          <p:cNvPr id="8" name="CuadroTexto 7">
            <a:extLst>
              <a:ext uri="{FF2B5EF4-FFF2-40B4-BE49-F238E27FC236}">
                <a16:creationId xmlns:a16="http://schemas.microsoft.com/office/drawing/2014/main" id="{7363596A-137D-7A6B-0D2C-21275088DB68}"/>
              </a:ext>
            </a:extLst>
          </p:cNvPr>
          <p:cNvSpPr txBox="1"/>
          <p:nvPr/>
        </p:nvSpPr>
        <p:spPr>
          <a:xfrm>
            <a:off x="1139686" y="2292627"/>
            <a:ext cx="4585254" cy="3693319"/>
          </a:xfrm>
          <a:prstGeom prst="rect">
            <a:avLst/>
          </a:prstGeom>
          <a:noFill/>
        </p:spPr>
        <p:txBody>
          <a:bodyPr wrap="square" rtlCol="0">
            <a:spAutoFit/>
          </a:bodyPr>
          <a:lstStyle/>
          <a:p>
            <a:r>
              <a:rPr lang="es-BO" dirty="0"/>
              <a:t>Existen distintos tipos de estructuras organizacionales, en este caso hacemos referencia a la estructura jerárquica o piramidal</a:t>
            </a:r>
            <a:br>
              <a:rPr lang="es-BO" dirty="0"/>
            </a:br>
            <a:br>
              <a:rPr lang="es-BO" dirty="0"/>
            </a:br>
            <a:r>
              <a:rPr lang="es-BO" b="1" dirty="0"/>
              <a:t>Estructura jerárquica o piramidal: </a:t>
            </a:r>
            <a:r>
              <a:rPr lang="es-BO" dirty="0"/>
              <a:t>Es una forma tradicional de organización en la que existe una clara cadena de mando y autoridad. </a:t>
            </a:r>
          </a:p>
          <a:p>
            <a:endParaRPr lang="es-BO" dirty="0"/>
          </a:p>
          <a:p>
            <a:r>
              <a:rPr lang="es-BO" dirty="0"/>
              <a:t>Se caracteriza por tener múltiples niveles de jerarquía, desde altos directivos hasta empleados de nivel operativo. Cada nivel tiene diferentes responsabilidades y reporta a un nivel superior.</a:t>
            </a:r>
            <a:endParaRPr lang="es-ES" dirty="0"/>
          </a:p>
        </p:txBody>
      </p:sp>
      <p:pic>
        <p:nvPicPr>
          <p:cNvPr id="1026" name="Picture 2" descr="Estructura Organizacional - Qué es, elementos, ejemplos y características">
            <a:extLst>
              <a:ext uri="{FF2B5EF4-FFF2-40B4-BE49-F238E27FC236}">
                <a16:creationId xmlns:a16="http://schemas.microsoft.com/office/drawing/2014/main" id="{9D90E2BA-DF47-68B7-E632-1CA9089766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638044"/>
            <a:ext cx="5272641" cy="2636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1982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8CA087-FA30-60BE-45DB-5FAAAEE20665}"/>
              </a:ext>
            </a:extLst>
          </p:cNvPr>
          <p:cNvSpPr>
            <a:spLocks noGrp="1"/>
          </p:cNvSpPr>
          <p:nvPr>
            <p:ph type="title"/>
          </p:nvPr>
        </p:nvSpPr>
        <p:spPr>
          <a:xfrm>
            <a:off x="994117" y="964692"/>
            <a:ext cx="10203766" cy="793770"/>
          </a:xfrm>
        </p:spPr>
        <p:txBody>
          <a:bodyPr>
            <a:normAutofit fontScale="90000"/>
          </a:bodyPr>
          <a:lstStyle/>
          <a:p>
            <a:r>
              <a:rPr lang="es-BO" b="1" dirty="0"/>
              <a:t>3. ORGANIZACIÓN, ESTRUCTURA Y DISEÑO ORGANIZACIONAL</a:t>
            </a:r>
          </a:p>
        </p:txBody>
      </p:sp>
      <p:pic>
        <p:nvPicPr>
          <p:cNvPr id="4" name="Marcador de contenido 3">
            <a:extLst>
              <a:ext uri="{FF2B5EF4-FFF2-40B4-BE49-F238E27FC236}">
                <a16:creationId xmlns:a16="http://schemas.microsoft.com/office/drawing/2014/main" id="{D08B4561-C2EF-24D0-8C8D-6130D903073A}"/>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338469" y="1941513"/>
            <a:ext cx="9515062" cy="3798887"/>
          </a:xfrm>
          <a:prstGeom prst="rect">
            <a:avLst/>
          </a:prstGeom>
          <a:noFill/>
          <a:ln>
            <a:noFill/>
          </a:ln>
        </p:spPr>
      </p:pic>
    </p:spTree>
    <p:extLst>
      <p:ext uri="{BB962C8B-B14F-4D97-AF65-F5344CB8AC3E}">
        <p14:creationId xmlns:p14="http://schemas.microsoft.com/office/powerpoint/2010/main" val="3163809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8CA087-FA30-60BE-45DB-5FAAAEE20665}"/>
              </a:ext>
            </a:extLst>
          </p:cNvPr>
          <p:cNvSpPr>
            <a:spLocks noGrp="1"/>
          </p:cNvSpPr>
          <p:nvPr>
            <p:ph type="title"/>
          </p:nvPr>
        </p:nvSpPr>
        <p:spPr>
          <a:xfrm>
            <a:off x="994117" y="964692"/>
            <a:ext cx="10203766" cy="793770"/>
          </a:xfrm>
        </p:spPr>
        <p:txBody>
          <a:bodyPr>
            <a:normAutofit fontScale="90000"/>
          </a:bodyPr>
          <a:lstStyle/>
          <a:p>
            <a:r>
              <a:rPr lang="es-BO" b="1" dirty="0"/>
              <a:t>3. ORGANIZACIÓN, ESTRUCTURA Y DISEÑO ORGANIZACIONAL</a:t>
            </a:r>
          </a:p>
        </p:txBody>
      </p:sp>
      <p:sp>
        <p:nvSpPr>
          <p:cNvPr id="5" name="Marcador de contenido 4">
            <a:extLst>
              <a:ext uri="{FF2B5EF4-FFF2-40B4-BE49-F238E27FC236}">
                <a16:creationId xmlns:a16="http://schemas.microsoft.com/office/drawing/2014/main" id="{84C42761-8E35-F8A4-CFBA-905A624CE2C5}"/>
              </a:ext>
            </a:extLst>
          </p:cNvPr>
          <p:cNvSpPr>
            <a:spLocks noGrp="1"/>
          </p:cNvSpPr>
          <p:nvPr>
            <p:ph idx="1"/>
          </p:nvPr>
        </p:nvSpPr>
        <p:spPr>
          <a:xfrm>
            <a:off x="994117" y="2373000"/>
            <a:ext cx="6144238" cy="3101983"/>
          </a:xfrm>
        </p:spPr>
        <p:txBody>
          <a:bodyPr/>
          <a:lstStyle/>
          <a:p>
            <a:pPr marL="0" indent="0">
              <a:buNone/>
            </a:pPr>
            <a:r>
              <a:rPr lang="es-BO" b="1" dirty="0"/>
              <a:t>GERENTE GENERAL</a:t>
            </a:r>
            <a:br>
              <a:rPr lang="es-BO" dirty="0"/>
            </a:br>
            <a:r>
              <a:rPr lang="es-BO" dirty="0"/>
              <a:t>Reporta: Directorio</a:t>
            </a:r>
            <a:br>
              <a:rPr lang="es-BO" dirty="0"/>
            </a:br>
            <a:r>
              <a:rPr lang="es-BO" dirty="0"/>
              <a:t>Supervisa: Gerencia y todo el personal</a:t>
            </a:r>
            <a:br>
              <a:rPr lang="es-BO" dirty="0"/>
            </a:br>
            <a:br>
              <a:rPr lang="es-BO" dirty="0"/>
            </a:br>
            <a:r>
              <a:rPr lang="es-BO" dirty="0"/>
              <a:t>OBJETIVO: planificar, organizar, dirigir, controlar y coordinar eficientemente el sistema comercial, diseñado estrategias que permitan el logro de los objetivos empresariales, dirigiendo el desarrollo de las actividades de marketing y las condiciones de venta de los servicios, encaminado al cumplimiento de las metas establecidos por la planeación estratégica.</a:t>
            </a:r>
            <a:endParaRPr lang="es-ES" dirty="0"/>
          </a:p>
        </p:txBody>
      </p:sp>
      <p:pic>
        <p:nvPicPr>
          <p:cNvPr id="8" name="Picture 4" descr="5 cosas que debe saber para ser un buen gerente de ...">
            <a:extLst>
              <a:ext uri="{FF2B5EF4-FFF2-40B4-BE49-F238E27FC236}">
                <a16:creationId xmlns:a16="http://schemas.microsoft.com/office/drawing/2014/main" id="{8E65BAE7-F56F-85DB-309E-D58DCC1132D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956" b="2609"/>
          <a:stretch/>
        </p:blipFill>
        <p:spPr bwMode="auto">
          <a:xfrm>
            <a:off x="7318309" y="2373000"/>
            <a:ext cx="3879574" cy="2541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0073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8CA087-FA30-60BE-45DB-5FAAAEE20665}"/>
              </a:ext>
            </a:extLst>
          </p:cNvPr>
          <p:cNvSpPr>
            <a:spLocks noGrp="1"/>
          </p:cNvSpPr>
          <p:nvPr>
            <p:ph type="title"/>
          </p:nvPr>
        </p:nvSpPr>
        <p:spPr>
          <a:xfrm>
            <a:off x="994117" y="964692"/>
            <a:ext cx="10203766" cy="793770"/>
          </a:xfrm>
        </p:spPr>
        <p:txBody>
          <a:bodyPr>
            <a:normAutofit fontScale="90000"/>
          </a:bodyPr>
          <a:lstStyle/>
          <a:p>
            <a:r>
              <a:rPr lang="es-BO" b="1" dirty="0"/>
              <a:t>3. ORGANIZACIÓN, ESTRUCTURA Y DISEÑO ORGANIZACIONAL</a:t>
            </a:r>
          </a:p>
        </p:txBody>
      </p:sp>
      <p:sp>
        <p:nvSpPr>
          <p:cNvPr id="5" name="Marcador de contenido 4">
            <a:extLst>
              <a:ext uri="{FF2B5EF4-FFF2-40B4-BE49-F238E27FC236}">
                <a16:creationId xmlns:a16="http://schemas.microsoft.com/office/drawing/2014/main" id="{84C42761-8E35-F8A4-CFBA-905A624CE2C5}"/>
              </a:ext>
            </a:extLst>
          </p:cNvPr>
          <p:cNvSpPr>
            <a:spLocks noGrp="1"/>
          </p:cNvSpPr>
          <p:nvPr>
            <p:ph idx="1"/>
          </p:nvPr>
        </p:nvSpPr>
        <p:spPr>
          <a:xfrm>
            <a:off x="4873691" y="2333244"/>
            <a:ext cx="6324192" cy="3935035"/>
          </a:xfrm>
        </p:spPr>
        <p:txBody>
          <a:bodyPr>
            <a:normAutofit fontScale="92500" lnSpcReduction="10000"/>
          </a:bodyPr>
          <a:lstStyle/>
          <a:p>
            <a:pPr marL="0" indent="0">
              <a:buNone/>
            </a:pPr>
            <a:r>
              <a:rPr lang="es-BO" b="1" dirty="0"/>
              <a:t>REVISOR FISCAL</a:t>
            </a:r>
            <a:br>
              <a:rPr lang="es-BO" b="1" dirty="0"/>
            </a:br>
            <a:br>
              <a:rPr lang="es-BO" b="1" dirty="0"/>
            </a:br>
            <a:r>
              <a:rPr lang="es-BO" dirty="0"/>
              <a:t>FUNCIONES: Controlar las actividades del área de IMPOSITIVA. </a:t>
            </a:r>
          </a:p>
          <a:p>
            <a:r>
              <a:rPr lang="es-BO" dirty="0"/>
              <a:t>Revisar trimestralmente los estados financieros de la empresa, de acuerdo a los principios de contabilidad generalmente aceptados.</a:t>
            </a:r>
          </a:p>
          <a:p>
            <a:r>
              <a:rPr lang="es-BO" dirty="0"/>
              <a:t>Revisión de reportes o estados financieros y demás documentos contables resultados de la gestión.</a:t>
            </a:r>
          </a:p>
          <a:p>
            <a:r>
              <a:rPr lang="es-BO" dirty="0"/>
              <a:t>Planificar la auditoria a distintas áreas.</a:t>
            </a:r>
          </a:p>
          <a:p>
            <a:r>
              <a:rPr lang="es-BO" dirty="0"/>
              <a:t>Análisis de cuentas contables listando el mayor analítico del sistema automatizando para revisar el detalle, verificar datos ingresados con la documentación que la sustenta y corregir los errores encontrados.</a:t>
            </a:r>
            <a:br>
              <a:rPr lang="es-BO" b="1" dirty="0"/>
            </a:br>
            <a:endParaRPr lang="es-ES" dirty="0"/>
          </a:p>
        </p:txBody>
      </p:sp>
      <p:pic>
        <p:nvPicPr>
          <p:cNvPr id="6" name="Picture 2" descr="Qué es la Revisoría Fiscal">
            <a:extLst>
              <a:ext uri="{FF2B5EF4-FFF2-40B4-BE49-F238E27FC236}">
                <a16:creationId xmlns:a16="http://schemas.microsoft.com/office/drawing/2014/main" id="{C80DC81C-5ABF-5C97-E263-6468BE3DF2D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489" t="2493" r="4196" b="8230"/>
          <a:stretch/>
        </p:blipFill>
        <p:spPr bwMode="auto">
          <a:xfrm>
            <a:off x="1418676" y="2329931"/>
            <a:ext cx="2665935" cy="33031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2521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8CA087-FA30-60BE-45DB-5FAAAEE20665}"/>
              </a:ext>
            </a:extLst>
          </p:cNvPr>
          <p:cNvSpPr>
            <a:spLocks noGrp="1"/>
          </p:cNvSpPr>
          <p:nvPr>
            <p:ph type="title"/>
          </p:nvPr>
        </p:nvSpPr>
        <p:spPr>
          <a:xfrm>
            <a:off x="994117" y="964692"/>
            <a:ext cx="10203766" cy="793770"/>
          </a:xfrm>
        </p:spPr>
        <p:txBody>
          <a:bodyPr>
            <a:normAutofit fontScale="90000"/>
          </a:bodyPr>
          <a:lstStyle/>
          <a:p>
            <a:r>
              <a:rPr lang="es-BO" b="1" dirty="0"/>
              <a:t>3. ORGANIZACIÓN, ESTRUCTURA Y DISEÑO ORGANIZACIONAL</a:t>
            </a:r>
          </a:p>
        </p:txBody>
      </p:sp>
      <p:sp>
        <p:nvSpPr>
          <p:cNvPr id="5" name="Marcador de contenido 4">
            <a:extLst>
              <a:ext uri="{FF2B5EF4-FFF2-40B4-BE49-F238E27FC236}">
                <a16:creationId xmlns:a16="http://schemas.microsoft.com/office/drawing/2014/main" id="{84C42761-8E35-F8A4-CFBA-905A624CE2C5}"/>
              </a:ext>
            </a:extLst>
          </p:cNvPr>
          <p:cNvSpPr>
            <a:spLocks noGrp="1"/>
          </p:cNvSpPr>
          <p:nvPr>
            <p:ph idx="1"/>
          </p:nvPr>
        </p:nvSpPr>
        <p:spPr>
          <a:xfrm>
            <a:off x="5112230" y="2280236"/>
            <a:ext cx="6324192" cy="3935035"/>
          </a:xfrm>
        </p:spPr>
        <p:txBody>
          <a:bodyPr>
            <a:normAutofit/>
          </a:bodyPr>
          <a:lstStyle/>
          <a:p>
            <a:pPr marL="0" indent="0">
              <a:buNone/>
            </a:pPr>
            <a:r>
              <a:rPr lang="pt-BR" b="1" dirty="0"/>
              <a:t>GERENTE DE VENTAS O GERENTE COMERCIAL</a:t>
            </a:r>
            <a:br>
              <a:rPr lang="es-BO" b="1" dirty="0"/>
            </a:br>
            <a:br>
              <a:rPr lang="es-BO" b="1" dirty="0"/>
            </a:br>
            <a:r>
              <a:rPr lang="es-BO" dirty="0"/>
              <a:t>Está encargado de planificar y dirigir los planes de ventas de los productos o servicios de las empresas para alcanzar los objetivos marcados. </a:t>
            </a:r>
          </a:p>
          <a:p>
            <a:pPr marL="0" indent="0">
              <a:buNone/>
            </a:pPr>
            <a:r>
              <a:rPr lang="es-BO" dirty="0"/>
              <a:t>Además es responsable de coordinar, liderar y supervisar el trabajo comercial del equipo de ventas. En este sentido, debe establecer estrategias y metas reales que sirvan para maximizar los ingresos de una corporación, siendo su papel determinante para el éxito o fracaso de una compañía.</a:t>
            </a:r>
            <a:br>
              <a:rPr lang="es-BO" b="1" dirty="0"/>
            </a:br>
            <a:endParaRPr lang="es-ES" dirty="0"/>
          </a:p>
        </p:txBody>
      </p:sp>
      <p:pic>
        <p:nvPicPr>
          <p:cNvPr id="7" name="Picture 2" descr="Gerente de ventas Imágenes vectoriales de stock - Alamy">
            <a:extLst>
              <a:ext uri="{FF2B5EF4-FFF2-40B4-BE49-F238E27FC236}">
                <a16:creationId xmlns:a16="http://schemas.microsoft.com/office/drawing/2014/main" id="{93DE0502-0E77-33EF-3662-33162669D82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177" t="4378" r="6542" b="14230"/>
          <a:stretch/>
        </p:blipFill>
        <p:spPr bwMode="auto">
          <a:xfrm>
            <a:off x="870445" y="2227227"/>
            <a:ext cx="3837304" cy="3206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9887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8CA087-FA30-60BE-45DB-5FAAAEE20665}"/>
              </a:ext>
            </a:extLst>
          </p:cNvPr>
          <p:cNvSpPr>
            <a:spLocks noGrp="1"/>
          </p:cNvSpPr>
          <p:nvPr>
            <p:ph type="title"/>
          </p:nvPr>
        </p:nvSpPr>
        <p:spPr>
          <a:xfrm>
            <a:off x="994117" y="964692"/>
            <a:ext cx="10203766" cy="793770"/>
          </a:xfrm>
        </p:spPr>
        <p:txBody>
          <a:bodyPr>
            <a:normAutofit fontScale="90000"/>
          </a:bodyPr>
          <a:lstStyle/>
          <a:p>
            <a:r>
              <a:rPr lang="es-BO" b="1" dirty="0"/>
              <a:t>3. ORGANIZACIÓN, ESTRUCTURA Y DISEÑO ORGANIZACIONAL</a:t>
            </a:r>
          </a:p>
        </p:txBody>
      </p:sp>
      <p:sp>
        <p:nvSpPr>
          <p:cNvPr id="5" name="Marcador de contenido 4">
            <a:extLst>
              <a:ext uri="{FF2B5EF4-FFF2-40B4-BE49-F238E27FC236}">
                <a16:creationId xmlns:a16="http://schemas.microsoft.com/office/drawing/2014/main" id="{84C42761-8E35-F8A4-CFBA-905A624CE2C5}"/>
              </a:ext>
            </a:extLst>
          </p:cNvPr>
          <p:cNvSpPr>
            <a:spLocks noGrp="1"/>
          </p:cNvSpPr>
          <p:nvPr>
            <p:ph idx="1"/>
          </p:nvPr>
        </p:nvSpPr>
        <p:spPr>
          <a:xfrm>
            <a:off x="994117" y="2196814"/>
            <a:ext cx="5701544" cy="3935035"/>
          </a:xfrm>
        </p:spPr>
        <p:txBody>
          <a:bodyPr>
            <a:normAutofit/>
          </a:bodyPr>
          <a:lstStyle/>
          <a:p>
            <a:pPr marL="0" indent="0">
              <a:buNone/>
            </a:pPr>
            <a:r>
              <a:rPr lang="pt-BR" b="1" dirty="0"/>
              <a:t>AREA ADMINISTRATIVA : Gerente administrativo </a:t>
            </a:r>
            <a:br>
              <a:rPr lang="es-BO" b="1" dirty="0"/>
            </a:br>
            <a:br>
              <a:rPr lang="es-BO" b="1" dirty="0"/>
            </a:br>
            <a:r>
              <a:rPr lang="es-BO" dirty="0"/>
              <a:t>Con experiencia para supervisar las operaciones de apoyo diarias de nuestra compañía y para planificar los procedimientos administrativos más eficientes posibles. </a:t>
            </a:r>
            <a:br>
              <a:rPr lang="es-BO" dirty="0"/>
            </a:br>
            <a:br>
              <a:rPr lang="es-BO" dirty="0"/>
            </a:br>
            <a:r>
              <a:rPr lang="es-BO" dirty="0"/>
              <a:t>Liderará un equipo de profesionales para completar una serie de tareas administrativas en diferentes departamentos. Un gran gerente administrativo cuenta con excelentes capacidades comunicativas y organizativas.</a:t>
            </a:r>
            <a:br>
              <a:rPr lang="es-BO" b="1" dirty="0"/>
            </a:br>
            <a:endParaRPr lang="es-ES" dirty="0"/>
          </a:p>
        </p:txBody>
      </p:sp>
      <p:pic>
        <p:nvPicPr>
          <p:cNvPr id="6" name="Picture 2" descr="4,912,821 imágenes de Administrativa - Imágenes, fotos y ...">
            <a:extLst>
              <a:ext uri="{FF2B5EF4-FFF2-40B4-BE49-F238E27FC236}">
                <a16:creationId xmlns:a16="http://schemas.microsoft.com/office/drawing/2014/main" id="{BE2B6645-DC43-3165-BE52-76770019D7D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 b="7592"/>
          <a:stretch/>
        </p:blipFill>
        <p:spPr bwMode="auto">
          <a:xfrm>
            <a:off x="6848749" y="2196814"/>
            <a:ext cx="4349134" cy="3302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1544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8CA087-FA30-60BE-45DB-5FAAAEE20665}"/>
              </a:ext>
            </a:extLst>
          </p:cNvPr>
          <p:cNvSpPr>
            <a:spLocks noGrp="1"/>
          </p:cNvSpPr>
          <p:nvPr>
            <p:ph type="title"/>
          </p:nvPr>
        </p:nvSpPr>
        <p:spPr>
          <a:xfrm>
            <a:off x="994117" y="964692"/>
            <a:ext cx="10203766" cy="793770"/>
          </a:xfrm>
        </p:spPr>
        <p:txBody>
          <a:bodyPr>
            <a:normAutofit fontScale="90000"/>
          </a:bodyPr>
          <a:lstStyle/>
          <a:p>
            <a:r>
              <a:rPr lang="es-BO" b="1" dirty="0"/>
              <a:t>3. ORGANIZACIÓN, ADMINISTRACION DE RECURSOS HUMANOS</a:t>
            </a:r>
          </a:p>
        </p:txBody>
      </p:sp>
      <p:sp>
        <p:nvSpPr>
          <p:cNvPr id="5" name="Marcador de contenido 4">
            <a:extLst>
              <a:ext uri="{FF2B5EF4-FFF2-40B4-BE49-F238E27FC236}">
                <a16:creationId xmlns:a16="http://schemas.microsoft.com/office/drawing/2014/main" id="{84C42761-8E35-F8A4-CFBA-905A624CE2C5}"/>
              </a:ext>
            </a:extLst>
          </p:cNvPr>
          <p:cNvSpPr>
            <a:spLocks noGrp="1"/>
          </p:cNvSpPr>
          <p:nvPr>
            <p:ph idx="1"/>
          </p:nvPr>
        </p:nvSpPr>
        <p:spPr>
          <a:xfrm>
            <a:off x="6096000" y="1958273"/>
            <a:ext cx="5701544" cy="3935035"/>
          </a:xfrm>
        </p:spPr>
        <p:txBody>
          <a:bodyPr>
            <a:normAutofit/>
          </a:bodyPr>
          <a:lstStyle/>
          <a:p>
            <a:pPr marL="0" indent="0">
              <a:buNone/>
            </a:pPr>
            <a:r>
              <a:rPr lang="es-BO" b="1" dirty="0"/>
              <a:t>SELECCIÓN DE PERSONAL</a:t>
            </a:r>
          </a:p>
          <a:p>
            <a:pPr marL="0" indent="0">
              <a:buNone/>
            </a:pPr>
            <a:r>
              <a:rPr lang="es-BO" dirty="0"/>
              <a:t>CONSTA DE CUATRO ETAPAS</a:t>
            </a:r>
          </a:p>
          <a:p>
            <a:r>
              <a:rPr lang="es-BO" dirty="0"/>
              <a:t>ETAPA 1: REQUERIMIENTO DE PERSONAL</a:t>
            </a:r>
          </a:p>
          <a:p>
            <a:r>
              <a:rPr lang="es-BO" dirty="0"/>
              <a:t>ETAPA 2: CLASIFICACION DE POSTULACION.</a:t>
            </a:r>
          </a:p>
          <a:p>
            <a:r>
              <a:rPr lang="es-BO" dirty="0"/>
              <a:t>ETAPA 3: PRUEBA PSICOTECNICA Y CONOCIMIENTO</a:t>
            </a:r>
          </a:p>
          <a:p>
            <a:r>
              <a:rPr lang="es-BO" dirty="0"/>
              <a:t>ETAPA FINAL: CAPACITACION</a:t>
            </a:r>
          </a:p>
        </p:txBody>
      </p:sp>
      <p:pic>
        <p:nvPicPr>
          <p:cNvPr id="7" name="Picture 2" descr="Ejemplos sorprendentes de la selección de Recursos Humanos">
            <a:extLst>
              <a:ext uri="{FF2B5EF4-FFF2-40B4-BE49-F238E27FC236}">
                <a16:creationId xmlns:a16="http://schemas.microsoft.com/office/drawing/2014/main" id="{6469994B-7EBF-69E2-46E5-F4712919E7B7}"/>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343438" y="1958273"/>
            <a:ext cx="4124740" cy="4388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942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8CA087-FA30-60BE-45DB-5FAAAEE20665}"/>
              </a:ext>
            </a:extLst>
          </p:cNvPr>
          <p:cNvSpPr>
            <a:spLocks noGrp="1"/>
          </p:cNvSpPr>
          <p:nvPr>
            <p:ph type="title"/>
          </p:nvPr>
        </p:nvSpPr>
        <p:spPr>
          <a:xfrm>
            <a:off x="994117" y="964692"/>
            <a:ext cx="10203766" cy="793770"/>
          </a:xfrm>
        </p:spPr>
        <p:txBody>
          <a:bodyPr>
            <a:normAutofit fontScale="90000"/>
          </a:bodyPr>
          <a:lstStyle/>
          <a:p>
            <a:r>
              <a:rPr lang="es-BO" b="1" dirty="0"/>
              <a:t>4.	LIDERAZGO, Fundamentos de comportamiento individual</a:t>
            </a:r>
          </a:p>
        </p:txBody>
      </p:sp>
      <p:sp>
        <p:nvSpPr>
          <p:cNvPr id="3" name="Marcador de contenido 2">
            <a:extLst>
              <a:ext uri="{FF2B5EF4-FFF2-40B4-BE49-F238E27FC236}">
                <a16:creationId xmlns:a16="http://schemas.microsoft.com/office/drawing/2014/main" id="{A03F4793-332F-447C-FEBA-8C99D67BE98B}"/>
              </a:ext>
            </a:extLst>
          </p:cNvPr>
          <p:cNvSpPr>
            <a:spLocks noGrp="1"/>
          </p:cNvSpPr>
          <p:nvPr>
            <p:ph idx="1"/>
          </p:nvPr>
        </p:nvSpPr>
        <p:spPr>
          <a:xfrm>
            <a:off x="994117" y="1941342"/>
            <a:ext cx="6712969" cy="3798685"/>
          </a:xfrm>
        </p:spPr>
        <p:txBody>
          <a:bodyPr>
            <a:normAutofit/>
          </a:bodyPr>
          <a:lstStyle/>
          <a:p>
            <a:pPr marL="0" indent="0">
              <a:buNone/>
            </a:pPr>
            <a:r>
              <a:rPr lang="es-BO" dirty="0"/>
              <a:t>La empresa actualmente utiliza 6 pasos para aplicar los fundamentos del comportamiento individual.</a:t>
            </a:r>
          </a:p>
          <a:p>
            <a:pPr marL="0" indent="0">
              <a:buNone/>
            </a:pPr>
            <a:r>
              <a:rPr lang="es-BO" dirty="0"/>
              <a:t>1- Motivación: Asegurándose de conocer las necesidades y deseos de sus empleados y creando un ambiente de trabajo que fomente la motivación intrínseca. </a:t>
            </a:r>
          </a:p>
          <a:p>
            <a:pPr marL="0" indent="0">
              <a:buNone/>
            </a:pPr>
            <a:r>
              <a:rPr lang="es-BO" dirty="0"/>
              <a:t>2- Comunicación efectiva: Establece canales de comunicación abiertos y transparentes. Fomenta la comunicación bidireccional para que sus empleados se sientan escuchados y puedan expresar sus ideas, preocupaciones y sugerencias.</a:t>
            </a:r>
          </a:p>
          <a:p>
            <a:pPr marL="0" indent="0">
              <a:buNone/>
            </a:pPr>
            <a:r>
              <a:rPr lang="es-BO" dirty="0"/>
              <a:t>3- Liderazgo positivo: Teniendo lideres inspiradores y motivadores. Proporcionando una visión clara y alinea los objetivos y valores de la empresa con los de sus empleados. </a:t>
            </a:r>
          </a:p>
        </p:txBody>
      </p:sp>
      <p:pic>
        <p:nvPicPr>
          <p:cNvPr id="1026" name="Picture 2" descr="Leadership team Vectors &amp; Illustrations for Free Download | Freepik">
            <a:extLst>
              <a:ext uri="{FF2B5EF4-FFF2-40B4-BE49-F238E27FC236}">
                <a16:creationId xmlns:a16="http://schemas.microsoft.com/office/drawing/2014/main" id="{61417C46-B0A8-C945-8447-2319D1A7B0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7086" y="1941341"/>
            <a:ext cx="4371281" cy="3798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64571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8CA087-FA30-60BE-45DB-5FAAAEE20665}"/>
              </a:ext>
            </a:extLst>
          </p:cNvPr>
          <p:cNvSpPr>
            <a:spLocks noGrp="1"/>
          </p:cNvSpPr>
          <p:nvPr>
            <p:ph type="title"/>
          </p:nvPr>
        </p:nvSpPr>
        <p:spPr>
          <a:xfrm>
            <a:off x="994117" y="964692"/>
            <a:ext cx="10203766" cy="793770"/>
          </a:xfrm>
        </p:spPr>
        <p:txBody>
          <a:bodyPr>
            <a:normAutofit fontScale="90000"/>
          </a:bodyPr>
          <a:lstStyle/>
          <a:p>
            <a:r>
              <a:rPr lang="es-BO" b="1" dirty="0"/>
              <a:t>4.	LIDERAZGO, Fundamentos de comportamiento individual</a:t>
            </a:r>
          </a:p>
        </p:txBody>
      </p:sp>
      <p:sp>
        <p:nvSpPr>
          <p:cNvPr id="3" name="Marcador de contenido 2">
            <a:extLst>
              <a:ext uri="{FF2B5EF4-FFF2-40B4-BE49-F238E27FC236}">
                <a16:creationId xmlns:a16="http://schemas.microsoft.com/office/drawing/2014/main" id="{A03F4793-332F-447C-FEBA-8C99D67BE98B}"/>
              </a:ext>
            </a:extLst>
          </p:cNvPr>
          <p:cNvSpPr>
            <a:spLocks noGrp="1"/>
          </p:cNvSpPr>
          <p:nvPr>
            <p:ph idx="1"/>
          </p:nvPr>
        </p:nvSpPr>
        <p:spPr>
          <a:xfrm>
            <a:off x="5721177" y="2094623"/>
            <a:ext cx="5476705" cy="3798685"/>
          </a:xfrm>
        </p:spPr>
        <p:txBody>
          <a:bodyPr>
            <a:normAutofit/>
          </a:bodyPr>
          <a:lstStyle/>
          <a:p>
            <a:pPr marL="0" indent="0">
              <a:buNone/>
            </a:pPr>
            <a:r>
              <a:rPr lang="es-BO" dirty="0"/>
              <a:t>4- Capacitación: Realiza Inversión en la capacitación de sus empleados. Proporcionando oportunidades de aprendizaje y crecimiento profesional.</a:t>
            </a:r>
          </a:p>
          <a:p>
            <a:pPr marL="0" indent="0">
              <a:buNone/>
            </a:pPr>
            <a:r>
              <a:rPr lang="es-BO" dirty="0"/>
              <a:t>5- Reconocimiento y recompensas: Reconoce y recompensa los logros y contribuciones de sus empleados. Celebra los éxitos individuales y de equipo, realizando reconocimientos que valoran el esfuerzo y el desempeño excepcional.</a:t>
            </a:r>
          </a:p>
          <a:p>
            <a:pPr marL="0" indent="0">
              <a:buNone/>
            </a:pPr>
            <a:r>
              <a:rPr lang="es-BO" dirty="0"/>
              <a:t>6- Fomento de un ambiente de trabajo positivo: Creando un ambiente de trabajo positivo y saludable. Promoviendo la colaboración, el respeto mutuo y la diversidad.</a:t>
            </a:r>
          </a:p>
        </p:txBody>
      </p:sp>
      <p:pic>
        <p:nvPicPr>
          <p:cNvPr id="5" name="Picture 2" descr="PROCESO DE FABRICACIÓN DEL HELADO - HeladoArtesanal.com">
            <a:extLst>
              <a:ext uri="{FF2B5EF4-FFF2-40B4-BE49-F238E27FC236}">
                <a16:creationId xmlns:a16="http://schemas.microsoft.com/office/drawing/2014/main" id="{1C3EA31B-8FC2-F442-B4E0-95A0D2B282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4117" y="2094623"/>
            <a:ext cx="4323350" cy="2179689"/>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74DAB2F0-CD20-A450-052C-15F7F6BE7011}"/>
              </a:ext>
            </a:extLst>
          </p:cNvPr>
          <p:cNvSpPr txBox="1"/>
          <p:nvPr/>
        </p:nvSpPr>
        <p:spPr>
          <a:xfrm>
            <a:off x="994117" y="5906303"/>
            <a:ext cx="10374099" cy="646331"/>
          </a:xfrm>
          <a:prstGeom prst="rect">
            <a:avLst/>
          </a:prstGeom>
          <a:noFill/>
        </p:spPr>
        <p:txBody>
          <a:bodyPr wrap="square" rtlCol="0">
            <a:spAutoFit/>
          </a:bodyPr>
          <a:lstStyle/>
          <a:p>
            <a:pPr algn="ctr"/>
            <a:r>
              <a:rPr lang="es-BO" i="1" dirty="0"/>
              <a:t>Comprendiendo que el comportamiento individual es decisivo para una administración eficiente, puesto que el desempeño individual es la base del rendimiento organizacional. </a:t>
            </a:r>
            <a:endParaRPr lang="es-ES" i="1" dirty="0"/>
          </a:p>
        </p:txBody>
      </p:sp>
    </p:spTree>
    <p:extLst>
      <p:ext uri="{BB962C8B-B14F-4D97-AF65-F5344CB8AC3E}">
        <p14:creationId xmlns:p14="http://schemas.microsoft.com/office/powerpoint/2010/main" val="40529775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8CA087-FA30-60BE-45DB-5FAAAEE20665}"/>
              </a:ext>
            </a:extLst>
          </p:cNvPr>
          <p:cNvSpPr>
            <a:spLocks noGrp="1"/>
          </p:cNvSpPr>
          <p:nvPr>
            <p:ph type="title"/>
          </p:nvPr>
        </p:nvSpPr>
        <p:spPr>
          <a:xfrm>
            <a:off x="994117" y="964692"/>
            <a:ext cx="10203766" cy="793770"/>
          </a:xfrm>
        </p:spPr>
        <p:txBody>
          <a:bodyPr>
            <a:normAutofit fontScale="90000"/>
          </a:bodyPr>
          <a:lstStyle/>
          <a:p>
            <a:r>
              <a:rPr lang="es-BO" b="1" dirty="0"/>
              <a:t>4. LIDERAZGO: LOS GRUPOS Y LA ADMINISTRACIÓN DE EQUIPOS DE TRABAJO</a:t>
            </a:r>
          </a:p>
        </p:txBody>
      </p:sp>
      <p:sp>
        <p:nvSpPr>
          <p:cNvPr id="3" name="Marcador de contenido 2">
            <a:extLst>
              <a:ext uri="{FF2B5EF4-FFF2-40B4-BE49-F238E27FC236}">
                <a16:creationId xmlns:a16="http://schemas.microsoft.com/office/drawing/2014/main" id="{A03F4793-332F-447C-FEBA-8C99D67BE98B}"/>
              </a:ext>
            </a:extLst>
          </p:cNvPr>
          <p:cNvSpPr>
            <a:spLocks noGrp="1"/>
          </p:cNvSpPr>
          <p:nvPr>
            <p:ph idx="1"/>
          </p:nvPr>
        </p:nvSpPr>
        <p:spPr>
          <a:xfrm>
            <a:off x="6096000" y="2094623"/>
            <a:ext cx="5512904" cy="2660257"/>
          </a:xfrm>
        </p:spPr>
        <p:txBody>
          <a:bodyPr>
            <a:normAutofit/>
          </a:bodyPr>
          <a:lstStyle/>
          <a:p>
            <a:pPr marL="0" indent="0">
              <a:buNone/>
            </a:pPr>
            <a:r>
              <a:rPr lang="es-BO" sz="2000" dirty="0"/>
              <a:t>Primeramente, tenemos que tener en cuenta la diferencia entre equipos de trabajo y grupos de trabajo.</a:t>
            </a:r>
          </a:p>
          <a:p>
            <a:pPr marL="0" indent="0">
              <a:buNone/>
            </a:pPr>
            <a:r>
              <a:rPr lang="es-BO" sz="2000" dirty="0"/>
              <a:t>Podemos destacar que la principal diferencia entre equipos de trabajo y grupos de trabajo radica en el nivel de interdependencia, colaboración y enfoque hacia un objetivo común. </a:t>
            </a:r>
          </a:p>
          <a:p>
            <a:pPr marL="0" indent="0">
              <a:buNone/>
            </a:pPr>
            <a:endParaRPr lang="es-BO" dirty="0"/>
          </a:p>
          <a:p>
            <a:pPr marL="0" indent="0">
              <a:buNone/>
            </a:pPr>
            <a:endParaRPr lang="es-BO" sz="2000" dirty="0"/>
          </a:p>
        </p:txBody>
      </p:sp>
      <p:pic>
        <p:nvPicPr>
          <p:cNvPr id="3074" name="Picture 2" descr="Delizia_2-FILEminimizer">
            <a:extLst>
              <a:ext uri="{FF2B5EF4-FFF2-40B4-BE49-F238E27FC236}">
                <a16:creationId xmlns:a16="http://schemas.microsoft.com/office/drawing/2014/main" id="{AC74C9BB-9716-9FFD-E968-38EA80D81A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4117" y="2094623"/>
            <a:ext cx="4876799" cy="2786062"/>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058BFADB-D84C-96EE-6267-9E61387D3516}"/>
              </a:ext>
            </a:extLst>
          </p:cNvPr>
          <p:cNvSpPr txBox="1"/>
          <p:nvPr/>
        </p:nvSpPr>
        <p:spPr>
          <a:xfrm>
            <a:off x="982957" y="5216846"/>
            <a:ext cx="10625947" cy="1323439"/>
          </a:xfrm>
          <a:prstGeom prst="rect">
            <a:avLst/>
          </a:prstGeom>
          <a:noFill/>
        </p:spPr>
        <p:txBody>
          <a:bodyPr wrap="square" rtlCol="0">
            <a:spAutoFit/>
          </a:bodyPr>
          <a:lstStyle/>
          <a:p>
            <a:r>
              <a:rPr lang="es-BO" sz="2000" dirty="0"/>
              <a:t>Los equipos de trabajo implican una mayor interacción, colaboración y necesidad de lograr objetivos compartidos, mientras que los grupos de trabajo tienden a tener roles menos definidos y se enfocan en tareas individuales sin una necesidad fuerte de colaboración.</a:t>
            </a:r>
          </a:p>
          <a:p>
            <a:endParaRPr lang="es-ES" sz="2000" dirty="0"/>
          </a:p>
        </p:txBody>
      </p:sp>
    </p:spTree>
    <p:extLst>
      <p:ext uri="{BB962C8B-B14F-4D97-AF65-F5344CB8AC3E}">
        <p14:creationId xmlns:p14="http://schemas.microsoft.com/office/powerpoint/2010/main" val="796738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8CA087-FA30-60BE-45DB-5FAAAEE20665}"/>
              </a:ext>
            </a:extLst>
          </p:cNvPr>
          <p:cNvSpPr>
            <a:spLocks noGrp="1"/>
          </p:cNvSpPr>
          <p:nvPr>
            <p:ph type="title"/>
          </p:nvPr>
        </p:nvSpPr>
        <p:spPr>
          <a:xfrm>
            <a:off x="994117" y="964692"/>
            <a:ext cx="10203766" cy="793770"/>
          </a:xfrm>
        </p:spPr>
        <p:txBody>
          <a:bodyPr/>
          <a:lstStyle/>
          <a:p>
            <a:r>
              <a:rPr lang="es-BO" dirty="0"/>
              <a:t>INDICE DE CONTENIDO DEL NEGOCIO</a:t>
            </a:r>
          </a:p>
        </p:txBody>
      </p:sp>
      <p:sp>
        <p:nvSpPr>
          <p:cNvPr id="5" name="CuadroTexto 4">
            <a:extLst>
              <a:ext uri="{FF2B5EF4-FFF2-40B4-BE49-F238E27FC236}">
                <a16:creationId xmlns:a16="http://schemas.microsoft.com/office/drawing/2014/main" id="{2FE7ECC1-3191-3C2C-06C1-7E6E6300AEC5}"/>
              </a:ext>
            </a:extLst>
          </p:cNvPr>
          <p:cNvSpPr txBox="1"/>
          <p:nvPr/>
        </p:nvSpPr>
        <p:spPr>
          <a:xfrm>
            <a:off x="994117" y="1941342"/>
            <a:ext cx="4703298" cy="4524315"/>
          </a:xfrm>
          <a:prstGeom prst="rect">
            <a:avLst/>
          </a:prstGeom>
          <a:noFill/>
        </p:spPr>
        <p:txBody>
          <a:bodyPr wrap="square" rtlCol="0">
            <a:spAutoFit/>
          </a:bodyPr>
          <a:lstStyle/>
          <a:p>
            <a:r>
              <a:rPr lang="es-BO" b="1" dirty="0"/>
              <a:t>1.	GESTION EXTRATEGICA</a:t>
            </a:r>
          </a:p>
          <a:p>
            <a:r>
              <a:rPr lang="es-BO" dirty="0"/>
              <a:t>a)	Definición de administración</a:t>
            </a:r>
          </a:p>
          <a:p>
            <a:r>
              <a:rPr lang="es-BO" dirty="0"/>
              <a:t>b)	La visión</a:t>
            </a:r>
          </a:p>
          <a:p>
            <a:r>
              <a:rPr lang="es-BO" dirty="0"/>
              <a:t>c)	La misión</a:t>
            </a:r>
          </a:p>
          <a:p>
            <a:r>
              <a:rPr lang="es-BO" dirty="0"/>
              <a:t>d)	Los valores</a:t>
            </a:r>
          </a:p>
          <a:p>
            <a:r>
              <a:rPr lang="es-BO" dirty="0"/>
              <a:t>e)	Análisis FODA del negocio</a:t>
            </a:r>
          </a:p>
          <a:p>
            <a:endParaRPr lang="es-BO" dirty="0"/>
          </a:p>
          <a:p>
            <a:r>
              <a:rPr lang="es-BO" b="1" dirty="0"/>
              <a:t>2.	PLANEACION</a:t>
            </a:r>
          </a:p>
          <a:p>
            <a:r>
              <a:rPr lang="es-BO" dirty="0"/>
              <a:t>a)	Fundamentos de la toma de decisión</a:t>
            </a:r>
          </a:p>
          <a:p>
            <a:r>
              <a:rPr lang="es-BO" dirty="0"/>
              <a:t>b)	Fundamentos de la planeación</a:t>
            </a:r>
          </a:p>
          <a:p>
            <a:endParaRPr lang="es-BO" b="1" dirty="0"/>
          </a:p>
          <a:p>
            <a:r>
              <a:rPr lang="es-BO" b="1" dirty="0"/>
              <a:t>3.	ORGANIZACION</a:t>
            </a:r>
          </a:p>
          <a:p>
            <a:r>
              <a:rPr lang="es-BO" dirty="0"/>
              <a:t>a)	Estructura y diseño Organizacionales</a:t>
            </a:r>
          </a:p>
          <a:p>
            <a:r>
              <a:rPr lang="es-BO" dirty="0"/>
              <a:t>b)	Administración de recursos humanos</a:t>
            </a:r>
          </a:p>
          <a:p>
            <a:r>
              <a:rPr lang="es-BO" dirty="0"/>
              <a:t>c)	Administración del cambio e innovación</a:t>
            </a:r>
          </a:p>
          <a:p>
            <a:pPr marL="285750" indent="-285750">
              <a:buFont typeface="Arial" panose="020B0604020202020204" pitchFamily="34" charset="0"/>
              <a:buChar char="•"/>
            </a:pPr>
            <a:endParaRPr lang="es-BO" dirty="0"/>
          </a:p>
        </p:txBody>
      </p:sp>
      <p:sp>
        <p:nvSpPr>
          <p:cNvPr id="6" name="CuadroTexto 5">
            <a:extLst>
              <a:ext uri="{FF2B5EF4-FFF2-40B4-BE49-F238E27FC236}">
                <a16:creationId xmlns:a16="http://schemas.microsoft.com/office/drawing/2014/main" id="{632A4B1F-8992-C7FF-8A02-D4800780ECCA}"/>
              </a:ext>
            </a:extLst>
          </p:cNvPr>
          <p:cNvSpPr txBox="1"/>
          <p:nvPr/>
        </p:nvSpPr>
        <p:spPr>
          <a:xfrm>
            <a:off x="5844209" y="1941342"/>
            <a:ext cx="5353676" cy="3693319"/>
          </a:xfrm>
          <a:prstGeom prst="rect">
            <a:avLst/>
          </a:prstGeom>
          <a:noFill/>
        </p:spPr>
        <p:txBody>
          <a:bodyPr wrap="square" rtlCol="0">
            <a:spAutoFit/>
          </a:bodyPr>
          <a:lstStyle/>
          <a:p>
            <a:r>
              <a:rPr lang="es-BO" b="1" dirty="0"/>
              <a:t>4.	LIDERAZGO</a:t>
            </a:r>
          </a:p>
          <a:p>
            <a:r>
              <a:rPr lang="es-BO" dirty="0"/>
              <a:t>a)	Fundamentos del comportamiento individual</a:t>
            </a:r>
          </a:p>
          <a:p>
            <a:r>
              <a:rPr lang="es-BO" dirty="0"/>
              <a:t>b)	Los grupos y la administración de equipos de trabajo</a:t>
            </a:r>
          </a:p>
          <a:p>
            <a:r>
              <a:rPr lang="es-BO" dirty="0"/>
              <a:t>c)	Motivar y recompensar a los empleados</a:t>
            </a:r>
          </a:p>
          <a:p>
            <a:r>
              <a:rPr lang="es-BO" dirty="0"/>
              <a:t>d)	Liderazgo y confianza</a:t>
            </a:r>
          </a:p>
          <a:p>
            <a:r>
              <a:rPr lang="es-BO" dirty="0"/>
              <a:t>e)	Administrar la comunicación y la información</a:t>
            </a:r>
          </a:p>
          <a:p>
            <a:endParaRPr lang="es-BO" dirty="0"/>
          </a:p>
          <a:p>
            <a:r>
              <a:rPr lang="es-BO" b="1" dirty="0"/>
              <a:t>5.	CONTROL</a:t>
            </a:r>
          </a:p>
          <a:p>
            <a:r>
              <a:rPr lang="es-BO" dirty="0"/>
              <a:t>a)	Fundamentos del control</a:t>
            </a:r>
          </a:p>
          <a:p>
            <a:r>
              <a:rPr lang="es-BO" dirty="0"/>
              <a:t>b)	Administración de operaciones</a:t>
            </a:r>
          </a:p>
          <a:p>
            <a:endParaRPr lang="es-BO" dirty="0"/>
          </a:p>
          <a:p>
            <a:r>
              <a:rPr lang="es-BO" b="1" dirty="0"/>
              <a:t>6.	CONCLUSION/RECOMENDACIÓN</a:t>
            </a:r>
          </a:p>
        </p:txBody>
      </p:sp>
    </p:spTree>
    <p:extLst>
      <p:ext uri="{BB962C8B-B14F-4D97-AF65-F5344CB8AC3E}">
        <p14:creationId xmlns:p14="http://schemas.microsoft.com/office/powerpoint/2010/main" val="21366234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8CA087-FA30-60BE-45DB-5FAAAEE20665}"/>
              </a:ext>
            </a:extLst>
          </p:cNvPr>
          <p:cNvSpPr>
            <a:spLocks noGrp="1"/>
          </p:cNvSpPr>
          <p:nvPr>
            <p:ph type="title"/>
          </p:nvPr>
        </p:nvSpPr>
        <p:spPr>
          <a:xfrm>
            <a:off x="994117" y="964692"/>
            <a:ext cx="10203766" cy="793770"/>
          </a:xfrm>
        </p:spPr>
        <p:txBody>
          <a:bodyPr>
            <a:normAutofit fontScale="90000"/>
          </a:bodyPr>
          <a:lstStyle/>
          <a:p>
            <a:r>
              <a:rPr lang="es-BO" b="1" dirty="0"/>
              <a:t>4. LIDERAZGO: LOS GRUPOS Y LA ADMINISTRACIÓN DE EQUIPOS DE TRABAJO</a:t>
            </a:r>
          </a:p>
        </p:txBody>
      </p:sp>
      <p:sp>
        <p:nvSpPr>
          <p:cNvPr id="3" name="Marcador de contenido 2">
            <a:extLst>
              <a:ext uri="{FF2B5EF4-FFF2-40B4-BE49-F238E27FC236}">
                <a16:creationId xmlns:a16="http://schemas.microsoft.com/office/drawing/2014/main" id="{A03F4793-332F-447C-FEBA-8C99D67BE98B}"/>
              </a:ext>
            </a:extLst>
          </p:cNvPr>
          <p:cNvSpPr>
            <a:spLocks noGrp="1"/>
          </p:cNvSpPr>
          <p:nvPr>
            <p:ph idx="1"/>
          </p:nvPr>
        </p:nvSpPr>
        <p:spPr>
          <a:xfrm>
            <a:off x="702365" y="1952821"/>
            <a:ext cx="11065106" cy="793770"/>
          </a:xfrm>
        </p:spPr>
        <p:txBody>
          <a:bodyPr>
            <a:normAutofit/>
          </a:bodyPr>
          <a:lstStyle/>
          <a:p>
            <a:pPr marL="0" indent="0">
              <a:buNone/>
            </a:pPr>
            <a:r>
              <a:rPr lang="es-BO" dirty="0"/>
              <a:t>Particularmente en la empresa “DELIZIA” se manejan equipos de trabajo, realizando las siguientes características.</a:t>
            </a:r>
          </a:p>
          <a:p>
            <a:pPr marL="0" indent="0">
              <a:buNone/>
            </a:pPr>
            <a:endParaRPr lang="es-BO" dirty="0"/>
          </a:p>
        </p:txBody>
      </p:sp>
      <p:sp>
        <p:nvSpPr>
          <p:cNvPr id="8" name="CuadroTexto 7">
            <a:extLst>
              <a:ext uri="{FF2B5EF4-FFF2-40B4-BE49-F238E27FC236}">
                <a16:creationId xmlns:a16="http://schemas.microsoft.com/office/drawing/2014/main" id="{D9353173-BE19-565B-583C-E06CB0F32CCD}"/>
              </a:ext>
            </a:extLst>
          </p:cNvPr>
          <p:cNvSpPr txBox="1"/>
          <p:nvPr/>
        </p:nvSpPr>
        <p:spPr>
          <a:xfrm>
            <a:off x="702365" y="2579243"/>
            <a:ext cx="11065107" cy="3970318"/>
          </a:xfrm>
          <a:prstGeom prst="rect">
            <a:avLst/>
          </a:prstGeom>
          <a:noFill/>
        </p:spPr>
        <p:txBody>
          <a:bodyPr wrap="square" rtlCol="0">
            <a:spAutoFit/>
          </a:bodyPr>
          <a:lstStyle/>
          <a:p>
            <a:r>
              <a:rPr lang="es-BO" b="1" dirty="0"/>
              <a:t>Definiendo roles y responsabilidades: </a:t>
            </a:r>
            <a:r>
              <a:rPr lang="es-BO" dirty="0"/>
              <a:t>Identificando las diferentes áreas o funciones necesarias para el funcionamiento de la empresa “DELIZIA”, como producción, atención al cliente, marketing, entre otros. Asignando roles y responsabilidades claras a los miembros del equipo en función de sus habilidades y capacidades.</a:t>
            </a:r>
          </a:p>
          <a:p>
            <a:endParaRPr lang="es-BO" b="1" dirty="0"/>
          </a:p>
          <a:p>
            <a:r>
              <a:rPr lang="es-BO" b="1" dirty="0"/>
              <a:t>Fomenta la colaboración: </a:t>
            </a:r>
            <a:r>
              <a:rPr lang="es-BO" dirty="0"/>
              <a:t>Estableciendo un ambiente de trabajo colaborativo donde los miembros del equipo pueden compartir ideas, conocimientos y trabajar juntos para alcanzar los objetivos de la empresa. </a:t>
            </a:r>
          </a:p>
          <a:p>
            <a:endParaRPr lang="es-BO" b="1" dirty="0"/>
          </a:p>
          <a:p>
            <a:r>
              <a:rPr lang="es-BO" b="1" dirty="0"/>
              <a:t>Establece metas claras: </a:t>
            </a:r>
            <a:r>
              <a:rPr lang="es-BO" dirty="0"/>
              <a:t>Definiendo metas y objetivos claros para el equipo de trabajo. Estas metas pueden incluir aumentar las ventas de todos los productos elaborados, mejorando la calidad del producto, expandir la presencia en el mercado, entre otros. Asegurando que el equipo de trabajo sea eficiente. </a:t>
            </a:r>
          </a:p>
          <a:p>
            <a:endParaRPr lang="es-BO" b="1" dirty="0"/>
          </a:p>
          <a:p>
            <a:r>
              <a:rPr lang="es-BO" b="1" dirty="0"/>
              <a:t>Promoviendo la creatividad e innovación: </a:t>
            </a:r>
            <a:r>
              <a:rPr lang="es-BO" dirty="0"/>
              <a:t>Hace que los miembros del equipo propongan ideas y soluciones innovadoras para mejorar y desarrollar nuevas estrategias de marketing o encontrar formas más eficientes de operar. </a:t>
            </a:r>
          </a:p>
          <a:p>
            <a:endParaRPr lang="es-ES" dirty="0"/>
          </a:p>
        </p:txBody>
      </p:sp>
    </p:spTree>
    <p:extLst>
      <p:ext uri="{BB962C8B-B14F-4D97-AF65-F5344CB8AC3E}">
        <p14:creationId xmlns:p14="http://schemas.microsoft.com/office/powerpoint/2010/main" val="18699539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8CA087-FA30-60BE-45DB-5FAAAEE20665}"/>
              </a:ext>
            </a:extLst>
          </p:cNvPr>
          <p:cNvSpPr>
            <a:spLocks noGrp="1"/>
          </p:cNvSpPr>
          <p:nvPr>
            <p:ph type="title"/>
          </p:nvPr>
        </p:nvSpPr>
        <p:spPr>
          <a:xfrm>
            <a:off x="994117" y="964692"/>
            <a:ext cx="10203766" cy="793770"/>
          </a:xfrm>
        </p:spPr>
        <p:txBody>
          <a:bodyPr>
            <a:normAutofit fontScale="90000"/>
          </a:bodyPr>
          <a:lstStyle/>
          <a:p>
            <a:r>
              <a:rPr lang="es-BO" b="1" dirty="0"/>
              <a:t>4. LIDERAZGO: LOS GRUPOS Y LA ADMINISTRACIÓN DE EQUIPOS DE TRABAJO</a:t>
            </a:r>
          </a:p>
        </p:txBody>
      </p:sp>
      <p:sp>
        <p:nvSpPr>
          <p:cNvPr id="8" name="CuadroTexto 7">
            <a:extLst>
              <a:ext uri="{FF2B5EF4-FFF2-40B4-BE49-F238E27FC236}">
                <a16:creationId xmlns:a16="http://schemas.microsoft.com/office/drawing/2014/main" id="{D9353173-BE19-565B-583C-E06CB0F32CCD}"/>
              </a:ext>
            </a:extLst>
          </p:cNvPr>
          <p:cNvSpPr txBox="1"/>
          <p:nvPr/>
        </p:nvSpPr>
        <p:spPr>
          <a:xfrm>
            <a:off x="658296" y="2091881"/>
            <a:ext cx="11065107" cy="4247317"/>
          </a:xfrm>
          <a:prstGeom prst="rect">
            <a:avLst/>
          </a:prstGeom>
          <a:noFill/>
        </p:spPr>
        <p:txBody>
          <a:bodyPr wrap="square" rtlCol="0">
            <a:spAutoFit/>
          </a:bodyPr>
          <a:lstStyle/>
          <a:p>
            <a:r>
              <a:rPr lang="es-BO" b="1" dirty="0"/>
              <a:t>Capacitación y desarrollo: </a:t>
            </a:r>
            <a:r>
              <a:rPr lang="es-BO" dirty="0"/>
              <a:t>Brinda oportunidades de capacitación y desarrollo a los miembros del equipo para mejorar sus habilidades técnicas y conocimientos relacionados con las técnicas de servicio al cliente, marketing o gestión empresarial.</a:t>
            </a:r>
          </a:p>
          <a:p>
            <a:endParaRPr lang="es-BO" dirty="0"/>
          </a:p>
          <a:p>
            <a:r>
              <a:rPr lang="es-BO" b="1" dirty="0"/>
              <a:t>Gestión de recursos: </a:t>
            </a:r>
            <a:r>
              <a:rPr lang="es-BO" dirty="0"/>
              <a:t>Realiza todos los recursos necesarios para que el equipo de trabajo pueda desempeñarse de manera efectiva. Esto incluye herramientas y equipos adecuados, así como el apoyo logístico necesario para la distribución y venta de los productos.</a:t>
            </a:r>
          </a:p>
          <a:p>
            <a:endParaRPr lang="es-BO" dirty="0"/>
          </a:p>
          <a:p>
            <a:r>
              <a:rPr lang="es-BO" b="1" dirty="0"/>
              <a:t>Evaluación y retroalimentación: </a:t>
            </a:r>
            <a:r>
              <a:rPr lang="es-BO" dirty="0"/>
              <a:t>Realiza evaluaciones periódicas del desempeño del equipo y brinda retroalimentación constructiva. Reconociendo todos los logros de su equipo de trabajo,</a:t>
            </a:r>
          </a:p>
          <a:p>
            <a:r>
              <a:rPr lang="es-BO" dirty="0"/>
              <a:t>Por ejemplo, la siguiente publicación en su página web:</a:t>
            </a:r>
          </a:p>
          <a:p>
            <a:endParaRPr lang="es-BO" dirty="0"/>
          </a:p>
          <a:p>
            <a:r>
              <a:rPr lang="es-BO" i="1" dirty="0"/>
              <a:t>¡Hoy rendimos homenaje a nuestro equipo de trabajo! Agradecemos a esta gran familia, que con su esfuerzo, dedicación, entusiasmo y compromiso diario nos han acercado a cada boliviano. </a:t>
            </a:r>
          </a:p>
          <a:p>
            <a:endParaRPr lang="es-ES" dirty="0"/>
          </a:p>
        </p:txBody>
      </p:sp>
    </p:spTree>
    <p:extLst>
      <p:ext uri="{BB962C8B-B14F-4D97-AF65-F5344CB8AC3E}">
        <p14:creationId xmlns:p14="http://schemas.microsoft.com/office/powerpoint/2010/main" val="15941075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8CA087-FA30-60BE-45DB-5FAAAEE20665}"/>
              </a:ext>
            </a:extLst>
          </p:cNvPr>
          <p:cNvSpPr>
            <a:spLocks noGrp="1"/>
          </p:cNvSpPr>
          <p:nvPr>
            <p:ph type="title"/>
          </p:nvPr>
        </p:nvSpPr>
        <p:spPr>
          <a:xfrm>
            <a:off x="994117" y="964692"/>
            <a:ext cx="10203766" cy="793770"/>
          </a:xfrm>
        </p:spPr>
        <p:txBody>
          <a:bodyPr>
            <a:normAutofit fontScale="90000"/>
          </a:bodyPr>
          <a:lstStyle/>
          <a:p>
            <a:r>
              <a:rPr lang="es-BO" b="1" dirty="0"/>
              <a:t>4.	LIDERAZGO: Motivar y recompensar a los empleados</a:t>
            </a:r>
          </a:p>
        </p:txBody>
      </p:sp>
      <p:sp>
        <p:nvSpPr>
          <p:cNvPr id="3" name="Marcador de contenido 2">
            <a:extLst>
              <a:ext uri="{FF2B5EF4-FFF2-40B4-BE49-F238E27FC236}">
                <a16:creationId xmlns:a16="http://schemas.microsoft.com/office/drawing/2014/main" id="{A03F4793-332F-447C-FEBA-8C99D67BE98B}"/>
              </a:ext>
            </a:extLst>
          </p:cNvPr>
          <p:cNvSpPr>
            <a:spLocks noGrp="1"/>
          </p:cNvSpPr>
          <p:nvPr>
            <p:ph idx="1"/>
          </p:nvPr>
        </p:nvSpPr>
        <p:spPr>
          <a:xfrm>
            <a:off x="911846" y="2180494"/>
            <a:ext cx="4773637" cy="1364566"/>
          </a:xfrm>
        </p:spPr>
        <p:txBody>
          <a:bodyPr/>
          <a:lstStyle/>
          <a:p>
            <a:pPr marL="0" indent="0">
              <a:buNone/>
            </a:pPr>
            <a:r>
              <a:rPr lang="es-BO" sz="1800" i="1" dirty="0">
                <a:effectLst/>
                <a:latin typeface="Calibri" panose="020F0502020204030204" pitchFamily="34" charset="0"/>
                <a:ea typeface="Calibri" panose="020F0502020204030204" pitchFamily="34" charset="0"/>
                <a:cs typeface="Arial" panose="020B0604020202020204" pitchFamily="34" charset="0"/>
              </a:rPr>
              <a:t>La motivación de empleados se define como el entusiasmo, el nivel de energía, el compromiso y la cantidad de creatividad que un empleado aporta diariamente a la organización.</a:t>
            </a:r>
            <a:endParaRPr lang="es-BO" dirty="0"/>
          </a:p>
        </p:txBody>
      </p:sp>
      <p:sp>
        <p:nvSpPr>
          <p:cNvPr id="4" name="CuadroTexto 3">
            <a:extLst>
              <a:ext uri="{FF2B5EF4-FFF2-40B4-BE49-F238E27FC236}">
                <a16:creationId xmlns:a16="http://schemas.microsoft.com/office/drawing/2014/main" id="{5CA396EC-CDD8-A424-C378-96A2CD8F32D3}"/>
              </a:ext>
            </a:extLst>
          </p:cNvPr>
          <p:cNvSpPr txBox="1"/>
          <p:nvPr/>
        </p:nvSpPr>
        <p:spPr>
          <a:xfrm>
            <a:off x="6330462" y="4451814"/>
            <a:ext cx="4656406" cy="1200329"/>
          </a:xfrm>
          <a:prstGeom prst="rect">
            <a:avLst/>
          </a:prstGeom>
          <a:noFill/>
        </p:spPr>
        <p:txBody>
          <a:bodyPr wrap="square" rtlCol="0">
            <a:spAutoFit/>
          </a:bodyPr>
          <a:lstStyle/>
          <a:p>
            <a:r>
              <a:rPr lang="es-BO" i="1" dirty="0"/>
              <a:t>La motivación juega un papel muy importante en la vida de un ser humano. Ya sea para mejorarnos a nosotros mismos o para mejorar el desempeño de nuestra organización. </a:t>
            </a:r>
            <a:endParaRPr lang="es-ES" i="1" dirty="0"/>
          </a:p>
        </p:txBody>
      </p:sp>
      <p:pic>
        <p:nvPicPr>
          <p:cNvPr id="1026" name="Picture 2" descr="Motivación laboral: claves y factores de la productividad empresarial -  NeoMercados.com">
            <a:extLst>
              <a:ext uri="{FF2B5EF4-FFF2-40B4-BE49-F238E27FC236}">
                <a16:creationId xmlns:a16="http://schemas.microsoft.com/office/drawing/2014/main" id="{BE2015BA-1B4E-D336-825E-BDBF90E422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6377" y="2048612"/>
            <a:ext cx="3521612" cy="234399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otivación empresarial: ¿cómo mantenerla en tu personal?">
            <a:extLst>
              <a:ext uri="{FF2B5EF4-FFF2-40B4-BE49-F238E27FC236}">
                <a16:creationId xmlns:a16="http://schemas.microsoft.com/office/drawing/2014/main" id="{4C1A32E2-A18C-23EB-CF9B-B16A94B2BC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7332" y="3686779"/>
            <a:ext cx="4258292" cy="2011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41182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8CA087-FA30-60BE-45DB-5FAAAEE20665}"/>
              </a:ext>
            </a:extLst>
          </p:cNvPr>
          <p:cNvSpPr>
            <a:spLocks noGrp="1"/>
          </p:cNvSpPr>
          <p:nvPr>
            <p:ph type="title"/>
          </p:nvPr>
        </p:nvSpPr>
        <p:spPr>
          <a:xfrm>
            <a:off x="994117" y="964692"/>
            <a:ext cx="10203766" cy="793770"/>
          </a:xfrm>
        </p:spPr>
        <p:txBody>
          <a:bodyPr>
            <a:normAutofit fontScale="90000"/>
          </a:bodyPr>
          <a:lstStyle/>
          <a:p>
            <a:r>
              <a:rPr lang="es-BO" b="1" dirty="0"/>
              <a:t>4.	LIDERAZGO: ¿Cuál es la importancia de motivar a los empleados?</a:t>
            </a:r>
          </a:p>
        </p:txBody>
      </p:sp>
      <p:sp>
        <p:nvSpPr>
          <p:cNvPr id="7" name="CuadroTexto 6">
            <a:extLst>
              <a:ext uri="{FF2B5EF4-FFF2-40B4-BE49-F238E27FC236}">
                <a16:creationId xmlns:a16="http://schemas.microsoft.com/office/drawing/2014/main" id="{9754003E-35C5-D223-5F22-3C71D7660B60}"/>
              </a:ext>
            </a:extLst>
          </p:cNvPr>
          <p:cNvSpPr txBox="1"/>
          <p:nvPr/>
        </p:nvSpPr>
        <p:spPr>
          <a:xfrm>
            <a:off x="740898" y="1829812"/>
            <a:ext cx="11075963" cy="1754326"/>
          </a:xfrm>
          <a:prstGeom prst="rect">
            <a:avLst/>
          </a:prstGeom>
          <a:noFill/>
        </p:spPr>
        <p:txBody>
          <a:bodyPr wrap="square" rtlCol="0">
            <a:spAutoFit/>
          </a:bodyPr>
          <a:lstStyle/>
          <a:p>
            <a:r>
              <a:rPr lang="es-BO" dirty="0"/>
              <a:t>La motivación juega un papel muy importante en la vida de un ser humano. Ya sea para mejorarnos a nosotros mismos o para mejorar el desempeño de nuestra organización. Los empleados motivados no necesitan que se les diga cómo hacer las cosas, toman iniciativas, están ansiosos por asumir responsabilidades adicionales, son innovadores y emprendedores.</a:t>
            </a:r>
          </a:p>
          <a:p>
            <a:endParaRPr lang="es-BO" dirty="0"/>
          </a:p>
          <a:p>
            <a:r>
              <a:rPr lang="es-BO" dirty="0"/>
              <a:t>Para motivar y recompensar a los empleados , se pueden seguir las siguientes estrategias : </a:t>
            </a:r>
            <a:endParaRPr lang="es-ES" dirty="0"/>
          </a:p>
        </p:txBody>
      </p:sp>
      <p:sp>
        <p:nvSpPr>
          <p:cNvPr id="3" name="CuadroTexto 2">
            <a:extLst>
              <a:ext uri="{FF2B5EF4-FFF2-40B4-BE49-F238E27FC236}">
                <a16:creationId xmlns:a16="http://schemas.microsoft.com/office/drawing/2014/main" id="{8D2447AD-C916-7250-E795-3A2BA4F7EC9C}"/>
              </a:ext>
            </a:extLst>
          </p:cNvPr>
          <p:cNvSpPr txBox="1"/>
          <p:nvPr/>
        </p:nvSpPr>
        <p:spPr>
          <a:xfrm>
            <a:off x="698695" y="3655489"/>
            <a:ext cx="5166030" cy="2585323"/>
          </a:xfrm>
          <a:prstGeom prst="rect">
            <a:avLst/>
          </a:prstGeom>
          <a:noFill/>
        </p:spPr>
        <p:txBody>
          <a:bodyPr wrap="none" rtlCol="0">
            <a:spAutoFit/>
          </a:bodyPr>
          <a:lstStyle/>
          <a:p>
            <a:r>
              <a:rPr lang="es-BO" dirty="0"/>
              <a:t>•Premiar y reconocer a los empleados.</a:t>
            </a:r>
          </a:p>
          <a:p>
            <a:endParaRPr lang="es-BO" dirty="0"/>
          </a:p>
          <a:p>
            <a:r>
              <a:rPr lang="es-BO" dirty="0"/>
              <a:t>•Mantener una comunicación constante y fluida.</a:t>
            </a:r>
          </a:p>
          <a:p>
            <a:endParaRPr lang="es-BO" dirty="0"/>
          </a:p>
          <a:p>
            <a:r>
              <a:rPr lang="es-BO" dirty="0"/>
              <a:t>•Ofrecer formación y aprendizaje constante.</a:t>
            </a:r>
          </a:p>
          <a:p>
            <a:endParaRPr lang="es-BO" dirty="0"/>
          </a:p>
          <a:p>
            <a:r>
              <a:rPr lang="es-BO" dirty="0"/>
              <a:t>•Proporcionar flexibilidad laboral.</a:t>
            </a:r>
          </a:p>
          <a:p>
            <a:endParaRPr lang="es-BO" dirty="0"/>
          </a:p>
          <a:p>
            <a:r>
              <a:rPr lang="es-BO" dirty="0"/>
              <a:t>•Dar a los empleados objetivos que puedan controlar</a:t>
            </a:r>
            <a:endParaRPr lang="es-ES" dirty="0"/>
          </a:p>
        </p:txBody>
      </p:sp>
      <p:sp>
        <p:nvSpPr>
          <p:cNvPr id="5" name="CuadroTexto 4">
            <a:extLst>
              <a:ext uri="{FF2B5EF4-FFF2-40B4-BE49-F238E27FC236}">
                <a16:creationId xmlns:a16="http://schemas.microsoft.com/office/drawing/2014/main" id="{9E4265F5-35D0-150D-3628-9268DFC9F634}"/>
              </a:ext>
            </a:extLst>
          </p:cNvPr>
          <p:cNvSpPr txBox="1"/>
          <p:nvPr/>
        </p:nvSpPr>
        <p:spPr>
          <a:xfrm>
            <a:off x="5953820" y="3655488"/>
            <a:ext cx="5863041" cy="3139321"/>
          </a:xfrm>
          <a:prstGeom prst="rect">
            <a:avLst/>
          </a:prstGeom>
          <a:noFill/>
        </p:spPr>
        <p:txBody>
          <a:bodyPr wrap="square" rtlCol="0">
            <a:spAutoFit/>
          </a:bodyPr>
          <a:lstStyle/>
          <a:p>
            <a:r>
              <a:rPr lang="es-BO" dirty="0"/>
              <a:t>•Reforzar la comunicación de los directivos.</a:t>
            </a:r>
          </a:p>
          <a:p>
            <a:endParaRPr lang="es-BO" dirty="0"/>
          </a:p>
          <a:p>
            <a:r>
              <a:rPr lang="es-BO" dirty="0"/>
              <a:t>•Diseñar un lugar de trabajo acogedor.</a:t>
            </a:r>
          </a:p>
          <a:p>
            <a:endParaRPr lang="es-BO" dirty="0"/>
          </a:p>
          <a:p>
            <a:r>
              <a:rPr lang="es-BO" dirty="0"/>
              <a:t>•Reconocer y recompensar a los empleados.</a:t>
            </a:r>
          </a:p>
          <a:p>
            <a:endParaRPr lang="es-BO" dirty="0"/>
          </a:p>
          <a:p>
            <a:r>
              <a:rPr lang="es-BO" dirty="0"/>
              <a:t>•Promover el crecimiento personal e implicar a los trabajadores en la toma de decisiones.</a:t>
            </a:r>
          </a:p>
          <a:p>
            <a:endParaRPr lang="es-BO" dirty="0"/>
          </a:p>
          <a:p>
            <a:r>
              <a:rPr lang="es-BO" dirty="0"/>
              <a:t>•Ofrecer recompensas adicionales para motivar a los empleados a ir más allá de sus límites.</a:t>
            </a:r>
            <a:endParaRPr lang="es-ES" dirty="0"/>
          </a:p>
        </p:txBody>
      </p:sp>
    </p:spTree>
    <p:extLst>
      <p:ext uri="{BB962C8B-B14F-4D97-AF65-F5344CB8AC3E}">
        <p14:creationId xmlns:p14="http://schemas.microsoft.com/office/powerpoint/2010/main" val="19877343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8CA087-FA30-60BE-45DB-5FAAAEE20665}"/>
              </a:ext>
            </a:extLst>
          </p:cNvPr>
          <p:cNvSpPr>
            <a:spLocks noGrp="1"/>
          </p:cNvSpPr>
          <p:nvPr>
            <p:ph type="title"/>
          </p:nvPr>
        </p:nvSpPr>
        <p:spPr>
          <a:xfrm>
            <a:off x="994117" y="964692"/>
            <a:ext cx="10203766" cy="793770"/>
          </a:xfrm>
        </p:spPr>
        <p:txBody>
          <a:bodyPr>
            <a:normAutofit/>
          </a:bodyPr>
          <a:lstStyle/>
          <a:p>
            <a:r>
              <a:rPr lang="es-BO" b="1" dirty="0"/>
              <a:t>4.	LIDERAZGO: </a:t>
            </a:r>
            <a:r>
              <a:rPr lang="es-ES" b="1" dirty="0"/>
              <a:t>Recompensar</a:t>
            </a:r>
            <a:endParaRPr lang="es-BO" b="1" dirty="0"/>
          </a:p>
        </p:txBody>
      </p:sp>
      <p:sp>
        <p:nvSpPr>
          <p:cNvPr id="7" name="CuadroTexto 6">
            <a:extLst>
              <a:ext uri="{FF2B5EF4-FFF2-40B4-BE49-F238E27FC236}">
                <a16:creationId xmlns:a16="http://schemas.microsoft.com/office/drawing/2014/main" id="{9754003E-35C5-D223-5F22-3C71D7660B60}"/>
              </a:ext>
            </a:extLst>
          </p:cNvPr>
          <p:cNvSpPr txBox="1"/>
          <p:nvPr/>
        </p:nvSpPr>
        <p:spPr>
          <a:xfrm>
            <a:off x="740898" y="1829812"/>
            <a:ext cx="11075963" cy="1200329"/>
          </a:xfrm>
          <a:prstGeom prst="rect">
            <a:avLst/>
          </a:prstGeom>
          <a:noFill/>
        </p:spPr>
        <p:txBody>
          <a:bodyPr wrap="square" rtlCol="0">
            <a:spAutoFit/>
          </a:bodyPr>
          <a:lstStyle/>
          <a:p>
            <a:r>
              <a:rPr lang="es-BO" dirty="0"/>
              <a:t>En el ámbito empresarial de hoy en día, las recompensas y los reconocimientos han llegado a ser más importante que nunca ya que los gerentes disponen de menos manera de influir en sus empleados o de moldear su comportamiento. En tiempo de estrechez económica, las recompensas y el reconocimiento proporcionan una manera eficaz de estimular a los empleados para que logren más altos niveles de desempeño.</a:t>
            </a:r>
            <a:endParaRPr lang="es-ES" dirty="0"/>
          </a:p>
        </p:txBody>
      </p:sp>
      <p:sp>
        <p:nvSpPr>
          <p:cNvPr id="3" name="CuadroTexto 2">
            <a:extLst>
              <a:ext uri="{FF2B5EF4-FFF2-40B4-BE49-F238E27FC236}">
                <a16:creationId xmlns:a16="http://schemas.microsoft.com/office/drawing/2014/main" id="{8D2447AD-C916-7250-E795-3A2BA4F7EC9C}"/>
              </a:ext>
            </a:extLst>
          </p:cNvPr>
          <p:cNvSpPr txBox="1"/>
          <p:nvPr/>
        </p:nvSpPr>
        <p:spPr>
          <a:xfrm>
            <a:off x="740898" y="3101491"/>
            <a:ext cx="6672776" cy="3416320"/>
          </a:xfrm>
          <a:prstGeom prst="rect">
            <a:avLst/>
          </a:prstGeom>
          <a:noFill/>
        </p:spPr>
        <p:txBody>
          <a:bodyPr wrap="square" rtlCol="0">
            <a:spAutoFit/>
          </a:bodyPr>
          <a:lstStyle/>
          <a:p>
            <a:r>
              <a:rPr lang="es-BO" dirty="0"/>
              <a:t>Los sistemas de recompensas mejoran cuatro aspectos de la eficacia organizacional:</a:t>
            </a:r>
          </a:p>
          <a:p>
            <a:endParaRPr lang="es-BO" dirty="0"/>
          </a:p>
          <a:p>
            <a:r>
              <a:rPr lang="es-BO" dirty="0"/>
              <a:t>•Motivan al personal a unirse a la organización.</a:t>
            </a:r>
          </a:p>
          <a:p>
            <a:endParaRPr lang="es-BO" dirty="0"/>
          </a:p>
          <a:p>
            <a:r>
              <a:rPr lang="es-BO" dirty="0"/>
              <a:t>•Influyen sobre los trabajadores para que acudan a su trabajo.</a:t>
            </a:r>
          </a:p>
          <a:p>
            <a:endParaRPr lang="es-BO" dirty="0"/>
          </a:p>
          <a:p>
            <a:r>
              <a:rPr lang="es-BO" dirty="0"/>
              <a:t>•Los motivan para actuar de manera eficaz.</a:t>
            </a:r>
          </a:p>
          <a:p>
            <a:endParaRPr lang="es-BO" dirty="0"/>
          </a:p>
          <a:p>
            <a:r>
              <a:rPr lang="es-BO" dirty="0"/>
              <a:t>•Refuerzan la estructura de la organización para especificar la posición de sus diferentes</a:t>
            </a:r>
          </a:p>
          <a:p>
            <a:r>
              <a:rPr lang="es-BO" dirty="0"/>
              <a:t>miembros.</a:t>
            </a:r>
            <a:endParaRPr lang="es-ES" dirty="0"/>
          </a:p>
        </p:txBody>
      </p:sp>
      <p:pic>
        <p:nvPicPr>
          <p:cNvPr id="6" name="Picture 2" descr="Positive Feedback in Practice Management (Why and How to Focus on This) -  Power Diary Blog">
            <a:extLst>
              <a:ext uri="{FF2B5EF4-FFF2-40B4-BE49-F238E27FC236}">
                <a16:creationId xmlns:a16="http://schemas.microsoft.com/office/drawing/2014/main" id="{28837289-D6C0-F1C1-4BF2-6BB79816A4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7802" y="3688112"/>
            <a:ext cx="4876800" cy="255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22657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8CA087-FA30-60BE-45DB-5FAAAEE20665}"/>
              </a:ext>
            </a:extLst>
          </p:cNvPr>
          <p:cNvSpPr>
            <a:spLocks noGrp="1"/>
          </p:cNvSpPr>
          <p:nvPr>
            <p:ph type="title"/>
          </p:nvPr>
        </p:nvSpPr>
        <p:spPr>
          <a:xfrm>
            <a:off x="994117" y="964692"/>
            <a:ext cx="10203766" cy="793770"/>
          </a:xfrm>
        </p:spPr>
        <p:txBody>
          <a:bodyPr>
            <a:normAutofit fontScale="90000"/>
          </a:bodyPr>
          <a:lstStyle/>
          <a:p>
            <a:r>
              <a:rPr lang="es-BO" b="1" dirty="0"/>
              <a:t>4. LIDERAZGO: ADMINISTRAR LA COMUNICACIÓN Y LA INFORMACION:</a:t>
            </a:r>
          </a:p>
        </p:txBody>
      </p:sp>
      <p:sp>
        <p:nvSpPr>
          <p:cNvPr id="3" name="CuadroTexto 2">
            <a:extLst>
              <a:ext uri="{FF2B5EF4-FFF2-40B4-BE49-F238E27FC236}">
                <a16:creationId xmlns:a16="http://schemas.microsoft.com/office/drawing/2014/main" id="{7535EE82-8274-8646-FB67-B2984C52CFA3}"/>
              </a:ext>
            </a:extLst>
          </p:cNvPr>
          <p:cNvSpPr txBox="1"/>
          <p:nvPr/>
        </p:nvSpPr>
        <p:spPr>
          <a:xfrm>
            <a:off x="994117" y="2006410"/>
            <a:ext cx="10203766" cy="1200329"/>
          </a:xfrm>
          <a:prstGeom prst="rect">
            <a:avLst/>
          </a:prstGeom>
          <a:noFill/>
        </p:spPr>
        <p:txBody>
          <a:bodyPr wrap="square" rtlCol="0">
            <a:spAutoFit/>
          </a:bodyPr>
          <a:lstStyle/>
          <a:p>
            <a:r>
              <a:rPr lang="es-BO" sz="2400" i="1" dirty="0"/>
              <a:t>La comunicación es eficaz es imprescindible para los gerentes por una razón especifica: todo lo que hace un gerente involucra a la comunicación. ¡no solo algunas cosas, sino todo. ¡Lo que hace! </a:t>
            </a:r>
            <a:endParaRPr lang="es-ES" sz="2400" i="1" dirty="0"/>
          </a:p>
        </p:txBody>
      </p:sp>
      <p:sp>
        <p:nvSpPr>
          <p:cNvPr id="4" name="CuadroTexto 3">
            <a:extLst>
              <a:ext uri="{FF2B5EF4-FFF2-40B4-BE49-F238E27FC236}">
                <a16:creationId xmlns:a16="http://schemas.microsoft.com/office/drawing/2014/main" id="{44F551DA-0F90-3AF3-29D3-6CA0E16818C1}"/>
              </a:ext>
            </a:extLst>
          </p:cNvPr>
          <p:cNvSpPr txBox="1"/>
          <p:nvPr/>
        </p:nvSpPr>
        <p:spPr>
          <a:xfrm>
            <a:off x="994117" y="3362750"/>
            <a:ext cx="3461982" cy="2677656"/>
          </a:xfrm>
          <a:prstGeom prst="rect">
            <a:avLst/>
          </a:prstGeom>
          <a:noFill/>
        </p:spPr>
        <p:txBody>
          <a:bodyPr wrap="square" rtlCol="0">
            <a:spAutoFit/>
          </a:bodyPr>
          <a:lstStyle/>
          <a:p>
            <a:r>
              <a:rPr lang="es-BO" sz="2400" i="1" dirty="0"/>
              <a:t>Un gerente no puede formular una estrategia o tomar una decisión, el siguiente paso es la comunicación. De lo contrario nadie sabrá que se tomó una decisión</a:t>
            </a:r>
            <a:endParaRPr lang="es-ES" sz="2400" i="1" dirty="0"/>
          </a:p>
        </p:txBody>
      </p:sp>
      <p:pic>
        <p:nvPicPr>
          <p:cNvPr id="4098" name="Picture 2" descr="Trabajo en Equipo y Comunicación Interna, dos partes de un todo">
            <a:extLst>
              <a:ext uri="{FF2B5EF4-FFF2-40B4-BE49-F238E27FC236}">
                <a16:creationId xmlns:a16="http://schemas.microsoft.com/office/drawing/2014/main" id="{A5B240EB-71E8-91CA-1E42-DC5C4019BF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2887" y="3206739"/>
            <a:ext cx="5746031" cy="32294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80709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8CA087-FA30-60BE-45DB-5FAAAEE20665}"/>
              </a:ext>
            </a:extLst>
          </p:cNvPr>
          <p:cNvSpPr>
            <a:spLocks noGrp="1"/>
          </p:cNvSpPr>
          <p:nvPr>
            <p:ph type="title"/>
          </p:nvPr>
        </p:nvSpPr>
        <p:spPr>
          <a:xfrm>
            <a:off x="994117" y="964692"/>
            <a:ext cx="10203766" cy="793770"/>
          </a:xfrm>
        </p:spPr>
        <p:txBody>
          <a:bodyPr>
            <a:normAutofit fontScale="90000"/>
          </a:bodyPr>
          <a:lstStyle/>
          <a:p>
            <a:r>
              <a:rPr lang="es-BO" b="1" dirty="0"/>
              <a:t>4. LIDERAZGO: PROCESO DE LA COMUNICACIÓN:</a:t>
            </a:r>
          </a:p>
        </p:txBody>
      </p:sp>
      <p:pic>
        <p:nvPicPr>
          <p:cNvPr id="33" name="Imagen 32">
            <a:extLst>
              <a:ext uri="{FF2B5EF4-FFF2-40B4-BE49-F238E27FC236}">
                <a16:creationId xmlns:a16="http://schemas.microsoft.com/office/drawing/2014/main" id="{533FBE36-B833-41ED-C21E-E83B031AAC25}"/>
              </a:ext>
            </a:extLst>
          </p:cNvPr>
          <p:cNvPicPr>
            <a:picLocks noChangeAspect="1"/>
          </p:cNvPicPr>
          <p:nvPr/>
        </p:nvPicPr>
        <p:blipFill>
          <a:blip r:embed="rId2"/>
          <a:stretch>
            <a:fillRect/>
          </a:stretch>
        </p:blipFill>
        <p:spPr>
          <a:xfrm>
            <a:off x="2349607" y="1965589"/>
            <a:ext cx="7933876" cy="4705826"/>
          </a:xfrm>
          <a:prstGeom prst="rect">
            <a:avLst/>
          </a:prstGeom>
        </p:spPr>
      </p:pic>
    </p:spTree>
    <p:extLst>
      <p:ext uri="{BB962C8B-B14F-4D97-AF65-F5344CB8AC3E}">
        <p14:creationId xmlns:p14="http://schemas.microsoft.com/office/powerpoint/2010/main" val="25326178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8CA087-FA30-60BE-45DB-5FAAAEE20665}"/>
              </a:ext>
            </a:extLst>
          </p:cNvPr>
          <p:cNvSpPr>
            <a:spLocks noGrp="1"/>
          </p:cNvSpPr>
          <p:nvPr>
            <p:ph type="title"/>
          </p:nvPr>
        </p:nvSpPr>
        <p:spPr>
          <a:xfrm>
            <a:off x="994117" y="964692"/>
            <a:ext cx="10203766" cy="793770"/>
          </a:xfrm>
        </p:spPr>
        <p:txBody>
          <a:bodyPr>
            <a:normAutofit fontScale="90000"/>
          </a:bodyPr>
          <a:lstStyle/>
          <a:p>
            <a:r>
              <a:rPr lang="es-BO" b="1" dirty="0"/>
              <a:t>4. LIDERAZGO: ¿COMO PUEDEN LOS GERENTES SUPERAR LAS BARRERAS DE COMUNICACIÓN?</a:t>
            </a:r>
          </a:p>
        </p:txBody>
      </p:sp>
      <p:sp>
        <p:nvSpPr>
          <p:cNvPr id="3" name="CuadroTexto 2">
            <a:extLst>
              <a:ext uri="{FF2B5EF4-FFF2-40B4-BE49-F238E27FC236}">
                <a16:creationId xmlns:a16="http://schemas.microsoft.com/office/drawing/2014/main" id="{F019EB06-A5DA-C7B0-499F-B69E0C98C257}"/>
              </a:ext>
            </a:extLst>
          </p:cNvPr>
          <p:cNvSpPr txBox="1"/>
          <p:nvPr/>
        </p:nvSpPr>
        <p:spPr>
          <a:xfrm>
            <a:off x="1702191" y="2419643"/>
            <a:ext cx="184731" cy="369332"/>
          </a:xfrm>
          <a:prstGeom prst="rect">
            <a:avLst/>
          </a:prstGeom>
          <a:noFill/>
        </p:spPr>
        <p:txBody>
          <a:bodyPr wrap="none" rtlCol="0">
            <a:spAutoFit/>
          </a:bodyPr>
          <a:lstStyle/>
          <a:p>
            <a:endParaRPr lang="es-ES" dirty="0"/>
          </a:p>
        </p:txBody>
      </p:sp>
      <p:sp>
        <p:nvSpPr>
          <p:cNvPr id="4" name="CuadroTexto 3">
            <a:extLst>
              <a:ext uri="{FF2B5EF4-FFF2-40B4-BE49-F238E27FC236}">
                <a16:creationId xmlns:a16="http://schemas.microsoft.com/office/drawing/2014/main" id="{2A37C82D-422B-0696-6A9F-407D25370731}"/>
              </a:ext>
            </a:extLst>
          </p:cNvPr>
          <p:cNvSpPr txBox="1"/>
          <p:nvPr/>
        </p:nvSpPr>
        <p:spPr>
          <a:xfrm>
            <a:off x="422031" y="2194558"/>
            <a:ext cx="11408898" cy="4370427"/>
          </a:xfrm>
          <a:prstGeom prst="rect">
            <a:avLst/>
          </a:prstGeom>
          <a:noFill/>
        </p:spPr>
        <p:txBody>
          <a:bodyPr wrap="square" rtlCol="0">
            <a:spAutoFit/>
          </a:bodyPr>
          <a:lstStyle/>
          <a:p>
            <a:r>
              <a:rPr lang="es-BO" sz="2000" b="1" dirty="0"/>
              <a:t>1. USAR LA RETROALIMENTACION: </a:t>
            </a:r>
            <a:r>
              <a:rPr lang="es-BO" sz="2000" dirty="0"/>
              <a:t>Verificar la precisión de lo que se esta comunicando o de lo que se está hablando.</a:t>
            </a:r>
          </a:p>
          <a:p>
            <a:endParaRPr lang="es-BO" sz="2000" dirty="0"/>
          </a:p>
          <a:p>
            <a:r>
              <a:rPr lang="es-BO" sz="2000" b="1" dirty="0"/>
              <a:t>2. SIMPLIFICAR EL MENSAJE: </a:t>
            </a:r>
            <a:r>
              <a:rPr lang="es-BO" sz="2000" dirty="0"/>
              <a:t>Utilizar palabras que la audiencia a la que van dirigidas comprenda.</a:t>
            </a:r>
          </a:p>
          <a:p>
            <a:endParaRPr lang="es-BO" sz="2000" dirty="0"/>
          </a:p>
          <a:p>
            <a:r>
              <a:rPr lang="es-BO" sz="2000" b="1" dirty="0"/>
              <a:t>3. ESCUCHAR ACTIVAMENTE: </a:t>
            </a:r>
            <a:r>
              <a:rPr lang="es-BO" sz="2000" dirty="0"/>
              <a:t>Escuchar el significado completo del mensaje o pensar en lo que se va decir como respuesta.</a:t>
            </a:r>
          </a:p>
          <a:p>
            <a:endParaRPr lang="es-BO" sz="2000" dirty="0"/>
          </a:p>
          <a:p>
            <a:r>
              <a:rPr lang="es-BO" sz="2000" b="1" dirty="0"/>
              <a:t>4. CONTROLAR LAS EMOCIONES: </a:t>
            </a:r>
            <a:r>
              <a:rPr lang="es-BO" sz="2000" dirty="0"/>
              <a:t>Reconocer cuando nuestras emociones estén desbocadas, si lo están, no debemos comunicarnos sino hasta habernos tranquilizado.</a:t>
            </a:r>
          </a:p>
          <a:p>
            <a:endParaRPr lang="es-BO" sz="2000" dirty="0"/>
          </a:p>
          <a:p>
            <a:r>
              <a:rPr lang="es-BO" sz="2000" b="1" dirty="0"/>
              <a:t>5. OBSERVAR PISTAS NO VERBALES: </a:t>
            </a:r>
            <a:r>
              <a:rPr lang="es-BO" sz="2000" dirty="0"/>
              <a:t>Seamos conscientes de que nuestras acciones hablan con mas esfuerzos que las palabras.</a:t>
            </a:r>
          </a:p>
          <a:p>
            <a:endParaRPr lang="es-ES" dirty="0"/>
          </a:p>
        </p:txBody>
      </p:sp>
    </p:spTree>
    <p:extLst>
      <p:ext uri="{BB962C8B-B14F-4D97-AF65-F5344CB8AC3E}">
        <p14:creationId xmlns:p14="http://schemas.microsoft.com/office/powerpoint/2010/main" val="19495434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8CA087-FA30-60BE-45DB-5FAAAEE20665}"/>
              </a:ext>
            </a:extLst>
          </p:cNvPr>
          <p:cNvSpPr>
            <a:spLocks noGrp="1"/>
          </p:cNvSpPr>
          <p:nvPr>
            <p:ph type="title"/>
          </p:nvPr>
        </p:nvSpPr>
        <p:spPr>
          <a:xfrm>
            <a:off x="994117" y="964692"/>
            <a:ext cx="10203766" cy="793770"/>
          </a:xfrm>
        </p:spPr>
        <p:txBody>
          <a:bodyPr>
            <a:normAutofit/>
          </a:bodyPr>
          <a:lstStyle/>
          <a:p>
            <a:r>
              <a:rPr lang="es-BO" b="1" dirty="0"/>
              <a:t>4. LIDERAZGO: COMUNICACIÓN ETICA:</a:t>
            </a:r>
          </a:p>
        </p:txBody>
      </p:sp>
      <p:sp>
        <p:nvSpPr>
          <p:cNvPr id="3" name="CuadroTexto 2">
            <a:extLst>
              <a:ext uri="{FF2B5EF4-FFF2-40B4-BE49-F238E27FC236}">
                <a16:creationId xmlns:a16="http://schemas.microsoft.com/office/drawing/2014/main" id="{F019EB06-A5DA-C7B0-499F-B69E0C98C257}"/>
              </a:ext>
            </a:extLst>
          </p:cNvPr>
          <p:cNvSpPr txBox="1"/>
          <p:nvPr/>
        </p:nvSpPr>
        <p:spPr>
          <a:xfrm>
            <a:off x="1702191" y="2419643"/>
            <a:ext cx="184731" cy="369332"/>
          </a:xfrm>
          <a:prstGeom prst="rect">
            <a:avLst/>
          </a:prstGeom>
          <a:noFill/>
        </p:spPr>
        <p:txBody>
          <a:bodyPr wrap="none" rtlCol="0">
            <a:spAutoFit/>
          </a:bodyPr>
          <a:lstStyle/>
          <a:p>
            <a:endParaRPr lang="es-ES" dirty="0"/>
          </a:p>
        </p:txBody>
      </p:sp>
      <p:sp>
        <p:nvSpPr>
          <p:cNvPr id="4" name="CuadroTexto 3">
            <a:extLst>
              <a:ext uri="{FF2B5EF4-FFF2-40B4-BE49-F238E27FC236}">
                <a16:creationId xmlns:a16="http://schemas.microsoft.com/office/drawing/2014/main" id="{2A37C82D-422B-0696-6A9F-407D25370731}"/>
              </a:ext>
            </a:extLst>
          </p:cNvPr>
          <p:cNvSpPr txBox="1"/>
          <p:nvPr/>
        </p:nvSpPr>
        <p:spPr>
          <a:xfrm>
            <a:off x="881575" y="2004144"/>
            <a:ext cx="10696135" cy="400110"/>
          </a:xfrm>
          <a:prstGeom prst="rect">
            <a:avLst/>
          </a:prstGeom>
          <a:noFill/>
        </p:spPr>
        <p:txBody>
          <a:bodyPr wrap="square" rtlCol="0">
            <a:spAutoFit/>
          </a:bodyPr>
          <a:lstStyle/>
          <a:p>
            <a:r>
              <a:rPr lang="es-BO" sz="2000" dirty="0"/>
              <a:t>Es importante en la actualidad que los esfuerzos de comunicación de una empresa sean éticos. </a:t>
            </a:r>
            <a:endParaRPr lang="es-ES" dirty="0"/>
          </a:p>
        </p:txBody>
      </p:sp>
      <p:sp>
        <p:nvSpPr>
          <p:cNvPr id="5" name="CuadroTexto 4">
            <a:extLst>
              <a:ext uri="{FF2B5EF4-FFF2-40B4-BE49-F238E27FC236}">
                <a16:creationId xmlns:a16="http://schemas.microsoft.com/office/drawing/2014/main" id="{ADAEB2FB-EFA6-D33B-0F00-66F8584D59CF}"/>
              </a:ext>
            </a:extLst>
          </p:cNvPr>
          <p:cNvSpPr txBox="1"/>
          <p:nvPr/>
        </p:nvSpPr>
        <p:spPr>
          <a:xfrm>
            <a:off x="881575" y="2692287"/>
            <a:ext cx="5838093" cy="3477875"/>
          </a:xfrm>
          <a:prstGeom prst="rect">
            <a:avLst/>
          </a:prstGeom>
          <a:noFill/>
        </p:spPr>
        <p:txBody>
          <a:bodyPr wrap="square" rtlCol="0">
            <a:spAutoFit/>
          </a:bodyPr>
          <a:lstStyle/>
          <a:p>
            <a:r>
              <a:rPr lang="es-BO" sz="2000" dirty="0"/>
              <a:t>La comunicación ética abarca toda la información relevante que es verdadera en todos los sentidos y no engañosa en ninguna forma. Por otra parte, la comunicación antiética suele distorsionar la verdad o manipular a las audiencias. Algunas maneras en que las empresas se comunican de manera antiética son cuando omiten la información esencial. </a:t>
            </a:r>
          </a:p>
          <a:p>
            <a:endParaRPr lang="es-BO" sz="2000" dirty="0"/>
          </a:p>
          <a:p>
            <a:r>
              <a:rPr lang="es-BO" sz="2000" dirty="0"/>
              <a:t>Por ejemplo: no decir a los empleados que algunos de ellos perderán su trabajo por una fusión inminente es una comunicación antiética.</a:t>
            </a:r>
            <a:endParaRPr lang="es-ES" sz="2000" dirty="0"/>
          </a:p>
        </p:txBody>
      </p:sp>
      <p:pic>
        <p:nvPicPr>
          <p:cNvPr id="8" name="Imagen 7">
            <a:extLst>
              <a:ext uri="{FF2B5EF4-FFF2-40B4-BE49-F238E27FC236}">
                <a16:creationId xmlns:a16="http://schemas.microsoft.com/office/drawing/2014/main" id="{C75937A8-3F02-2D18-7CA9-0085D51BE6DD}"/>
              </a:ext>
            </a:extLst>
          </p:cNvPr>
          <p:cNvPicPr>
            <a:picLocks noChangeAspect="1"/>
          </p:cNvPicPr>
          <p:nvPr/>
        </p:nvPicPr>
        <p:blipFill>
          <a:blip r:embed="rId2"/>
          <a:stretch>
            <a:fillRect/>
          </a:stretch>
        </p:blipFill>
        <p:spPr>
          <a:xfrm>
            <a:off x="7078787" y="2692287"/>
            <a:ext cx="3942660" cy="3477875"/>
          </a:xfrm>
          <a:prstGeom prst="rect">
            <a:avLst/>
          </a:prstGeom>
        </p:spPr>
      </p:pic>
    </p:spTree>
    <p:extLst>
      <p:ext uri="{BB962C8B-B14F-4D97-AF65-F5344CB8AC3E}">
        <p14:creationId xmlns:p14="http://schemas.microsoft.com/office/powerpoint/2010/main" val="27865549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8CA087-FA30-60BE-45DB-5FAAAEE20665}"/>
              </a:ext>
            </a:extLst>
          </p:cNvPr>
          <p:cNvSpPr>
            <a:spLocks noGrp="1"/>
          </p:cNvSpPr>
          <p:nvPr>
            <p:ph type="title"/>
          </p:nvPr>
        </p:nvSpPr>
        <p:spPr>
          <a:xfrm>
            <a:off x="994117" y="964692"/>
            <a:ext cx="10203766" cy="793770"/>
          </a:xfrm>
        </p:spPr>
        <p:txBody>
          <a:bodyPr/>
          <a:lstStyle/>
          <a:p>
            <a:r>
              <a:rPr lang="es-BO" b="1" dirty="0"/>
              <a:t>5.	CONTROL</a:t>
            </a:r>
          </a:p>
        </p:txBody>
      </p:sp>
      <p:sp>
        <p:nvSpPr>
          <p:cNvPr id="4" name="CuadroTexto 3">
            <a:extLst>
              <a:ext uri="{FF2B5EF4-FFF2-40B4-BE49-F238E27FC236}">
                <a16:creationId xmlns:a16="http://schemas.microsoft.com/office/drawing/2014/main" id="{92E378B0-167A-22AB-51D5-816EA052CDB8}"/>
              </a:ext>
            </a:extLst>
          </p:cNvPr>
          <p:cNvSpPr txBox="1"/>
          <p:nvPr/>
        </p:nvSpPr>
        <p:spPr>
          <a:xfrm>
            <a:off x="994117" y="2037602"/>
            <a:ext cx="3935692" cy="3477875"/>
          </a:xfrm>
          <a:prstGeom prst="rect">
            <a:avLst/>
          </a:prstGeom>
          <a:noFill/>
        </p:spPr>
        <p:txBody>
          <a:bodyPr wrap="square" rtlCol="0">
            <a:spAutoFit/>
          </a:bodyPr>
          <a:lstStyle/>
          <a:p>
            <a:r>
              <a:rPr lang="es-BO" b="1" dirty="0"/>
              <a:t>Control </a:t>
            </a:r>
            <a:r>
              <a:rPr lang="es-BO" sz="2000" i="1" dirty="0"/>
              <a:t>es la función gerencial que implica monitorear actividades para garantizar que se estén</a:t>
            </a:r>
          </a:p>
          <a:p>
            <a:r>
              <a:rPr lang="es-BO" sz="2000" i="1" dirty="0"/>
              <a:t>realizando según lo planeado y corregir las desviaciones importantes. Los gerentes no pueden saber si sus unidades están funcionando realmente como es debido sino hasta que evalúan qué actividades se han realizado y comparan el desempeño real con el</a:t>
            </a:r>
          </a:p>
          <a:p>
            <a:r>
              <a:rPr lang="es-BO" sz="2000" i="1" dirty="0"/>
              <a:t>estándar deseado.</a:t>
            </a:r>
            <a:endParaRPr lang="es-ES" sz="2000" i="1" dirty="0"/>
          </a:p>
        </p:txBody>
      </p:sp>
      <p:pic>
        <p:nvPicPr>
          <p:cNvPr id="4098" name="Picture 2" descr="La Gerencia Moderna: El Control en la Gerencia">
            <a:extLst>
              <a:ext uri="{FF2B5EF4-FFF2-40B4-BE49-F238E27FC236}">
                <a16:creationId xmlns:a16="http://schemas.microsoft.com/office/drawing/2014/main" id="{84E88B90-4BCA-2384-4612-4ADE10DE74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0311" y="2008350"/>
            <a:ext cx="4639590" cy="3884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8762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8CA087-FA30-60BE-45DB-5FAAAEE20665}"/>
              </a:ext>
            </a:extLst>
          </p:cNvPr>
          <p:cNvSpPr>
            <a:spLocks noGrp="1"/>
          </p:cNvSpPr>
          <p:nvPr>
            <p:ph type="title"/>
          </p:nvPr>
        </p:nvSpPr>
        <p:spPr>
          <a:xfrm>
            <a:off x="994117" y="964692"/>
            <a:ext cx="10203766" cy="793770"/>
          </a:xfrm>
        </p:spPr>
        <p:txBody>
          <a:bodyPr>
            <a:normAutofit fontScale="90000"/>
          </a:bodyPr>
          <a:lstStyle/>
          <a:p>
            <a:r>
              <a:rPr lang="es-BO" b="1" dirty="0"/>
              <a:t>1.	GESTION EXTRATEGICA, Definición de administración</a:t>
            </a:r>
          </a:p>
        </p:txBody>
      </p:sp>
      <p:sp>
        <p:nvSpPr>
          <p:cNvPr id="3" name="Marcador de contenido 2">
            <a:extLst>
              <a:ext uri="{FF2B5EF4-FFF2-40B4-BE49-F238E27FC236}">
                <a16:creationId xmlns:a16="http://schemas.microsoft.com/office/drawing/2014/main" id="{A03F4793-332F-447C-FEBA-8C99D67BE98B}"/>
              </a:ext>
            </a:extLst>
          </p:cNvPr>
          <p:cNvSpPr>
            <a:spLocks noGrp="1"/>
          </p:cNvSpPr>
          <p:nvPr>
            <p:ph idx="1"/>
          </p:nvPr>
        </p:nvSpPr>
        <p:spPr>
          <a:xfrm>
            <a:off x="994117" y="1941343"/>
            <a:ext cx="10734057" cy="1080154"/>
          </a:xfrm>
        </p:spPr>
        <p:txBody>
          <a:bodyPr>
            <a:normAutofit/>
          </a:bodyPr>
          <a:lstStyle/>
          <a:p>
            <a:pPr marL="0" indent="0">
              <a:buNone/>
            </a:pPr>
            <a:r>
              <a:rPr lang="es-BO" sz="2000" b="1" i="1" dirty="0"/>
              <a:t>La administración</a:t>
            </a:r>
            <a:r>
              <a:rPr lang="es-BO" sz="2000" i="1" dirty="0"/>
              <a:t> se refiere al proceso de planificar, organizar, dirigir y controlar los recursos de una organización para lograr sus objetivos de manera eficiente y efectiva. Implica la coordinación de personas, recursos y actividades para alcanzar los resultados deseados.</a:t>
            </a:r>
          </a:p>
          <a:p>
            <a:endParaRPr lang="es-BO" dirty="0"/>
          </a:p>
        </p:txBody>
      </p:sp>
      <p:pic>
        <p:nvPicPr>
          <p:cNvPr id="5" name="Picture 2" descr="Qué se hace en la carrera de Administración de Empresas?">
            <a:extLst>
              <a:ext uri="{FF2B5EF4-FFF2-40B4-BE49-F238E27FC236}">
                <a16:creationId xmlns:a16="http://schemas.microsoft.com/office/drawing/2014/main" id="{B57BE2E3-F343-4F82-0246-88B2B2E7D6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007" y="3021497"/>
            <a:ext cx="5279138" cy="3521144"/>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324D420B-D3D9-70D5-E1FE-CC78CEC6B4A3}"/>
              </a:ext>
            </a:extLst>
          </p:cNvPr>
          <p:cNvSpPr txBox="1"/>
          <p:nvPr/>
        </p:nvSpPr>
        <p:spPr>
          <a:xfrm>
            <a:off x="6758405" y="3204378"/>
            <a:ext cx="4439478" cy="1938992"/>
          </a:xfrm>
          <a:prstGeom prst="rect">
            <a:avLst/>
          </a:prstGeom>
          <a:noFill/>
        </p:spPr>
        <p:txBody>
          <a:bodyPr wrap="square" rtlCol="0">
            <a:spAutoFit/>
          </a:bodyPr>
          <a:lstStyle/>
          <a:p>
            <a:r>
              <a:rPr lang="es-BO" sz="2000" b="1" dirty="0">
                <a:solidFill>
                  <a:schemeClr val="tx1">
                    <a:lumMod val="85000"/>
                    <a:lumOff val="15000"/>
                  </a:schemeClr>
                </a:solidFill>
              </a:rPr>
              <a:t>La teoría de las funciones administrativas</a:t>
            </a:r>
            <a:r>
              <a:rPr lang="es-BO" sz="2000" dirty="0">
                <a:solidFill>
                  <a:schemeClr val="tx1">
                    <a:lumMod val="85000"/>
                    <a:lumOff val="15000"/>
                  </a:schemeClr>
                </a:solidFill>
              </a:rPr>
              <a:t> establece que la administración se divide en funciones clave, como la planificación, la organización, la dirección, la coordinación y el control.</a:t>
            </a:r>
            <a:endParaRPr lang="es-ES" sz="2000" dirty="0"/>
          </a:p>
        </p:txBody>
      </p:sp>
    </p:spTree>
    <p:extLst>
      <p:ext uri="{BB962C8B-B14F-4D97-AF65-F5344CB8AC3E}">
        <p14:creationId xmlns:p14="http://schemas.microsoft.com/office/powerpoint/2010/main" val="30417341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8CA087-FA30-60BE-45DB-5FAAAEE20665}"/>
              </a:ext>
            </a:extLst>
          </p:cNvPr>
          <p:cNvSpPr>
            <a:spLocks noGrp="1"/>
          </p:cNvSpPr>
          <p:nvPr>
            <p:ph type="title"/>
          </p:nvPr>
        </p:nvSpPr>
        <p:spPr>
          <a:xfrm>
            <a:off x="994117" y="964692"/>
            <a:ext cx="10203766" cy="793770"/>
          </a:xfrm>
        </p:spPr>
        <p:txBody>
          <a:bodyPr/>
          <a:lstStyle/>
          <a:p>
            <a:r>
              <a:rPr lang="es-BO" b="1" dirty="0"/>
              <a:t>5. CONTROL, Fundamentos de control</a:t>
            </a:r>
          </a:p>
        </p:txBody>
      </p:sp>
      <p:sp>
        <p:nvSpPr>
          <p:cNvPr id="4" name="CuadroTexto 3">
            <a:extLst>
              <a:ext uri="{FF2B5EF4-FFF2-40B4-BE49-F238E27FC236}">
                <a16:creationId xmlns:a16="http://schemas.microsoft.com/office/drawing/2014/main" id="{92E378B0-167A-22AB-51D5-816EA052CDB8}"/>
              </a:ext>
            </a:extLst>
          </p:cNvPr>
          <p:cNvSpPr txBox="1"/>
          <p:nvPr/>
        </p:nvSpPr>
        <p:spPr>
          <a:xfrm>
            <a:off x="847188" y="2087297"/>
            <a:ext cx="3803170" cy="1384995"/>
          </a:xfrm>
          <a:prstGeom prst="rect">
            <a:avLst/>
          </a:prstGeom>
          <a:noFill/>
        </p:spPr>
        <p:txBody>
          <a:bodyPr wrap="square" rtlCol="0">
            <a:spAutoFit/>
          </a:bodyPr>
          <a:lstStyle/>
          <a:p>
            <a:r>
              <a:rPr lang="es-BO" sz="2000" i="1" dirty="0"/>
              <a:t>El proceso de control gerencial consta de cinco pasos típicos:</a:t>
            </a:r>
            <a:br>
              <a:rPr lang="es-BO" sz="2000" i="1" dirty="0"/>
            </a:br>
            <a:br>
              <a:rPr lang="es-BO" sz="2000" i="1" dirty="0"/>
            </a:br>
            <a:endParaRPr lang="es-ES" sz="2400" i="1" dirty="0"/>
          </a:p>
        </p:txBody>
      </p:sp>
      <p:sp>
        <p:nvSpPr>
          <p:cNvPr id="5" name="CuadroTexto 4">
            <a:extLst>
              <a:ext uri="{FF2B5EF4-FFF2-40B4-BE49-F238E27FC236}">
                <a16:creationId xmlns:a16="http://schemas.microsoft.com/office/drawing/2014/main" id="{994FB752-895B-4C8C-8718-E5479A5A84D3}"/>
              </a:ext>
            </a:extLst>
          </p:cNvPr>
          <p:cNvSpPr txBox="1"/>
          <p:nvPr/>
        </p:nvSpPr>
        <p:spPr>
          <a:xfrm>
            <a:off x="994117" y="3058313"/>
            <a:ext cx="3594895" cy="2585323"/>
          </a:xfrm>
          <a:prstGeom prst="rect">
            <a:avLst/>
          </a:prstGeom>
          <a:noFill/>
        </p:spPr>
        <p:txBody>
          <a:bodyPr wrap="none" rtlCol="0">
            <a:spAutoFit/>
          </a:bodyPr>
          <a:lstStyle/>
          <a:p>
            <a:pPr marL="342900" indent="-342900">
              <a:buFont typeface="+mj-lt"/>
              <a:buAutoNum type="arabicPeriod"/>
            </a:pPr>
            <a:r>
              <a:rPr lang="es-BO" sz="1800" dirty="0"/>
              <a:t>Establecimiento de estándares</a:t>
            </a:r>
          </a:p>
          <a:p>
            <a:pPr marL="342900" indent="-342900">
              <a:buFont typeface="+mj-lt"/>
              <a:buAutoNum type="arabicPeriod"/>
            </a:pPr>
            <a:endParaRPr lang="es-BO" sz="1800" dirty="0"/>
          </a:p>
          <a:p>
            <a:pPr marL="342900" indent="-342900">
              <a:buFont typeface="+mj-lt"/>
              <a:buAutoNum type="arabicPeriod"/>
            </a:pPr>
            <a:r>
              <a:rPr lang="es-BO" sz="1800" dirty="0"/>
              <a:t>Medición del desempeño</a:t>
            </a:r>
            <a:br>
              <a:rPr lang="es-BO" sz="1800" dirty="0"/>
            </a:br>
            <a:endParaRPr lang="es-BO" sz="1800" dirty="0"/>
          </a:p>
          <a:p>
            <a:pPr marL="342900" indent="-342900">
              <a:buFont typeface="+mj-lt"/>
              <a:buAutoNum type="arabicPeriod"/>
            </a:pPr>
            <a:r>
              <a:rPr lang="es-BO" sz="1800" dirty="0"/>
              <a:t>Comparación y análisis</a:t>
            </a:r>
            <a:br>
              <a:rPr lang="es-BO" sz="1800" dirty="0"/>
            </a:br>
            <a:endParaRPr lang="es-BO" sz="1800" dirty="0"/>
          </a:p>
          <a:p>
            <a:pPr marL="342900" indent="-342900">
              <a:buFont typeface="+mj-lt"/>
              <a:buAutoNum type="arabicPeriod"/>
            </a:pPr>
            <a:r>
              <a:rPr lang="es-BO" sz="1800" dirty="0"/>
              <a:t>Toma de acciones correctivas</a:t>
            </a:r>
            <a:br>
              <a:rPr lang="es-BO" sz="1800" dirty="0"/>
            </a:br>
            <a:endParaRPr lang="es-BO" sz="1800" dirty="0"/>
          </a:p>
          <a:p>
            <a:pPr marL="342900" indent="-342900">
              <a:buFont typeface="+mj-lt"/>
              <a:buAutoNum type="arabicPeriod"/>
            </a:pPr>
            <a:r>
              <a:rPr lang="es-BO" sz="1800" dirty="0"/>
              <a:t>Retroalimentación y seguimiento</a:t>
            </a:r>
            <a:endParaRPr lang="es-ES" dirty="0"/>
          </a:p>
        </p:txBody>
      </p:sp>
      <p:sp>
        <p:nvSpPr>
          <p:cNvPr id="7" name="CuadroTexto 6">
            <a:extLst>
              <a:ext uri="{FF2B5EF4-FFF2-40B4-BE49-F238E27FC236}">
                <a16:creationId xmlns:a16="http://schemas.microsoft.com/office/drawing/2014/main" id="{F9D32B6E-CF35-9D11-2CBE-8D3AED5D523F}"/>
              </a:ext>
            </a:extLst>
          </p:cNvPr>
          <p:cNvSpPr txBox="1"/>
          <p:nvPr/>
        </p:nvSpPr>
        <p:spPr>
          <a:xfrm>
            <a:off x="5304672" y="2087297"/>
            <a:ext cx="5429383" cy="1200329"/>
          </a:xfrm>
          <a:prstGeom prst="rect">
            <a:avLst/>
          </a:prstGeom>
          <a:noFill/>
        </p:spPr>
        <p:txBody>
          <a:bodyPr wrap="square" rtlCol="0">
            <a:spAutoFit/>
          </a:bodyPr>
          <a:lstStyle/>
          <a:p>
            <a:r>
              <a:rPr lang="es-BO" b="1" dirty="0"/>
              <a:t>Los estándares </a:t>
            </a:r>
            <a:r>
              <a:rPr lang="es-BO" dirty="0"/>
              <a:t>son criterios o referencias establecidas que se utilizan para evaluar y medir el desempeño de una organización, departamento, proceso o empleado en relación con los objetivos y metas establecidos.</a:t>
            </a:r>
            <a:endParaRPr lang="es-ES" dirty="0"/>
          </a:p>
        </p:txBody>
      </p:sp>
      <p:pic>
        <p:nvPicPr>
          <p:cNvPr id="5122" name="Picture 2" descr="Los estándares de calidad para casinos en Internet">
            <a:extLst>
              <a:ext uri="{FF2B5EF4-FFF2-40B4-BE49-F238E27FC236}">
                <a16:creationId xmlns:a16="http://schemas.microsoft.com/office/drawing/2014/main" id="{16566DE7-735F-5E54-FF3B-0EBF7C5643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8654" y="3426061"/>
            <a:ext cx="4595361" cy="2585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45585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8CA087-FA30-60BE-45DB-5FAAAEE20665}"/>
              </a:ext>
            </a:extLst>
          </p:cNvPr>
          <p:cNvSpPr>
            <a:spLocks noGrp="1"/>
          </p:cNvSpPr>
          <p:nvPr>
            <p:ph type="title"/>
          </p:nvPr>
        </p:nvSpPr>
        <p:spPr>
          <a:xfrm>
            <a:off x="994117" y="964692"/>
            <a:ext cx="10203766" cy="793770"/>
          </a:xfrm>
        </p:spPr>
        <p:txBody>
          <a:bodyPr/>
          <a:lstStyle/>
          <a:p>
            <a:r>
              <a:rPr lang="es-BO" b="1" dirty="0"/>
              <a:t>5. CONTROL, Fundamentos de control</a:t>
            </a:r>
          </a:p>
        </p:txBody>
      </p:sp>
      <p:sp>
        <p:nvSpPr>
          <p:cNvPr id="4" name="CuadroTexto 3">
            <a:extLst>
              <a:ext uri="{FF2B5EF4-FFF2-40B4-BE49-F238E27FC236}">
                <a16:creationId xmlns:a16="http://schemas.microsoft.com/office/drawing/2014/main" id="{92E378B0-167A-22AB-51D5-816EA052CDB8}"/>
              </a:ext>
            </a:extLst>
          </p:cNvPr>
          <p:cNvSpPr txBox="1"/>
          <p:nvPr/>
        </p:nvSpPr>
        <p:spPr>
          <a:xfrm>
            <a:off x="994117" y="2107656"/>
            <a:ext cx="10203766" cy="1015663"/>
          </a:xfrm>
          <a:prstGeom prst="rect">
            <a:avLst/>
          </a:prstGeom>
          <a:noFill/>
        </p:spPr>
        <p:txBody>
          <a:bodyPr wrap="square" rtlCol="0">
            <a:spAutoFit/>
          </a:bodyPr>
          <a:lstStyle/>
          <a:p>
            <a:r>
              <a:rPr lang="es-BO" sz="2000" b="1" dirty="0"/>
              <a:t>La medición </a:t>
            </a:r>
            <a:r>
              <a:rPr lang="es-BO" sz="2000" dirty="0"/>
              <a:t>se refiere a obtener información sobre el desempeño real. Los gerentes utilizan varias fuentes de información para medir, como la observación personal, los reportes estadísticos, los reportes orales y los reportes escritos.</a:t>
            </a:r>
            <a:endParaRPr lang="es-ES" sz="2400" dirty="0"/>
          </a:p>
        </p:txBody>
      </p:sp>
      <p:sp>
        <p:nvSpPr>
          <p:cNvPr id="5" name="CuadroTexto 4">
            <a:extLst>
              <a:ext uri="{FF2B5EF4-FFF2-40B4-BE49-F238E27FC236}">
                <a16:creationId xmlns:a16="http://schemas.microsoft.com/office/drawing/2014/main" id="{FE9B680A-888C-A24D-0F69-DE59DDE693FB}"/>
              </a:ext>
            </a:extLst>
          </p:cNvPr>
          <p:cNvSpPr txBox="1"/>
          <p:nvPr/>
        </p:nvSpPr>
        <p:spPr>
          <a:xfrm>
            <a:off x="994117" y="3429000"/>
            <a:ext cx="3458613" cy="2862322"/>
          </a:xfrm>
          <a:prstGeom prst="rect">
            <a:avLst/>
          </a:prstGeom>
          <a:noFill/>
        </p:spPr>
        <p:txBody>
          <a:bodyPr wrap="square" rtlCol="0">
            <a:spAutoFit/>
          </a:bodyPr>
          <a:lstStyle/>
          <a:p>
            <a:r>
              <a:rPr lang="es-BO" sz="2000" b="1" dirty="0"/>
              <a:t>Comparación y análisis</a:t>
            </a:r>
            <a:r>
              <a:rPr lang="es-BO" sz="2000" dirty="0"/>
              <a:t>: Una vez que se obtiene la información sobre el desempeño real, se compara con los estándares establecidos. Se realiza un análisis para identificar cualquier desviación o brecha entre el desempeño real y el deseado.</a:t>
            </a:r>
            <a:endParaRPr lang="es-ES" sz="2000" dirty="0"/>
          </a:p>
        </p:txBody>
      </p:sp>
      <p:sp>
        <p:nvSpPr>
          <p:cNvPr id="8" name="CuadroTexto 7">
            <a:extLst>
              <a:ext uri="{FF2B5EF4-FFF2-40B4-BE49-F238E27FC236}">
                <a16:creationId xmlns:a16="http://schemas.microsoft.com/office/drawing/2014/main" id="{F59DEA49-8DD4-5064-DA96-F4DFBF13818B}"/>
              </a:ext>
            </a:extLst>
          </p:cNvPr>
          <p:cNvSpPr txBox="1"/>
          <p:nvPr/>
        </p:nvSpPr>
        <p:spPr>
          <a:xfrm>
            <a:off x="5890592" y="3429000"/>
            <a:ext cx="5307291" cy="2862322"/>
          </a:xfrm>
          <a:prstGeom prst="rect">
            <a:avLst/>
          </a:prstGeom>
          <a:noFill/>
        </p:spPr>
        <p:txBody>
          <a:bodyPr wrap="square" rtlCol="0">
            <a:spAutoFit/>
          </a:bodyPr>
          <a:lstStyle/>
          <a:p>
            <a:r>
              <a:rPr lang="es-BO" sz="2000" b="1" dirty="0"/>
              <a:t>Toma de acciones correctivas: </a:t>
            </a:r>
            <a:r>
              <a:rPr lang="es-BO" sz="2000" dirty="0"/>
              <a:t>Si se identifican desviaciones significativas entre el desempeño real y el estándar establecido, se deben tomar acciones correctivas. Estas acciones pueden incluir ajustes en los procesos, capacitación adicional para el personal, cambios en las asignaciones de recursos o cualquier otra medida necesaria para cerrar la brecha y mejorar el desempeño.</a:t>
            </a:r>
            <a:endParaRPr lang="es-ES" sz="2000" dirty="0"/>
          </a:p>
        </p:txBody>
      </p:sp>
    </p:spTree>
    <p:extLst>
      <p:ext uri="{BB962C8B-B14F-4D97-AF65-F5344CB8AC3E}">
        <p14:creationId xmlns:p14="http://schemas.microsoft.com/office/powerpoint/2010/main" val="37905538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8CA087-FA30-60BE-45DB-5FAAAEE20665}"/>
              </a:ext>
            </a:extLst>
          </p:cNvPr>
          <p:cNvSpPr>
            <a:spLocks noGrp="1"/>
          </p:cNvSpPr>
          <p:nvPr>
            <p:ph type="title"/>
          </p:nvPr>
        </p:nvSpPr>
        <p:spPr>
          <a:xfrm>
            <a:off x="994117" y="964692"/>
            <a:ext cx="10203766" cy="793770"/>
          </a:xfrm>
        </p:spPr>
        <p:txBody>
          <a:bodyPr/>
          <a:lstStyle/>
          <a:p>
            <a:r>
              <a:rPr lang="es-BO" b="1" dirty="0"/>
              <a:t>5. CONTROL, Fundamentos de control</a:t>
            </a:r>
          </a:p>
        </p:txBody>
      </p:sp>
      <p:sp>
        <p:nvSpPr>
          <p:cNvPr id="4" name="CuadroTexto 3">
            <a:extLst>
              <a:ext uri="{FF2B5EF4-FFF2-40B4-BE49-F238E27FC236}">
                <a16:creationId xmlns:a16="http://schemas.microsoft.com/office/drawing/2014/main" id="{92E378B0-167A-22AB-51D5-816EA052CDB8}"/>
              </a:ext>
            </a:extLst>
          </p:cNvPr>
          <p:cNvSpPr txBox="1"/>
          <p:nvPr/>
        </p:nvSpPr>
        <p:spPr>
          <a:xfrm>
            <a:off x="994117" y="2107656"/>
            <a:ext cx="3127310" cy="4401205"/>
          </a:xfrm>
          <a:prstGeom prst="rect">
            <a:avLst/>
          </a:prstGeom>
          <a:noFill/>
        </p:spPr>
        <p:txBody>
          <a:bodyPr wrap="square" rtlCol="0">
            <a:spAutoFit/>
          </a:bodyPr>
          <a:lstStyle/>
          <a:p>
            <a:r>
              <a:rPr lang="es-BO" sz="2000" b="1" dirty="0"/>
              <a:t>Retroalimentación y seguimiento: </a:t>
            </a:r>
            <a:r>
              <a:rPr lang="es-BO" sz="2000" dirty="0"/>
              <a:t>Es importante proporcionar retroalimentación a los responsables del desempeño para informarles sobre su progreso y resultados. Esto implica comunicar los hallazgos del análisis de control gerencial, reconocer los logros y brindar orientación adicional en caso de ser necesario. </a:t>
            </a:r>
            <a:endParaRPr lang="es-ES" sz="2400" dirty="0"/>
          </a:p>
        </p:txBody>
      </p:sp>
      <p:pic>
        <p:nvPicPr>
          <p:cNvPr id="7170" name="Picture 2" descr="El ciclo del control">
            <a:extLst>
              <a:ext uri="{FF2B5EF4-FFF2-40B4-BE49-F238E27FC236}">
                <a16:creationId xmlns:a16="http://schemas.microsoft.com/office/drawing/2014/main" id="{A3205926-B7AF-2E4E-1A69-E3F8F51E7C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3961" y="1912013"/>
            <a:ext cx="6243480" cy="4596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00583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8CA087-FA30-60BE-45DB-5FAAAEE20665}"/>
              </a:ext>
            </a:extLst>
          </p:cNvPr>
          <p:cNvSpPr>
            <a:spLocks noGrp="1"/>
          </p:cNvSpPr>
          <p:nvPr>
            <p:ph type="title"/>
          </p:nvPr>
        </p:nvSpPr>
        <p:spPr>
          <a:xfrm>
            <a:off x="994117" y="964692"/>
            <a:ext cx="10203766" cy="793770"/>
          </a:xfrm>
        </p:spPr>
        <p:txBody>
          <a:bodyPr/>
          <a:lstStyle/>
          <a:p>
            <a:r>
              <a:rPr lang="es-BO" b="1" dirty="0"/>
              <a:t>5. CONTROL, Aplicación</a:t>
            </a:r>
          </a:p>
        </p:txBody>
      </p:sp>
      <p:sp>
        <p:nvSpPr>
          <p:cNvPr id="4" name="CuadroTexto 3">
            <a:extLst>
              <a:ext uri="{FF2B5EF4-FFF2-40B4-BE49-F238E27FC236}">
                <a16:creationId xmlns:a16="http://schemas.microsoft.com/office/drawing/2014/main" id="{92E378B0-167A-22AB-51D5-816EA052CDB8}"/>
              </a:ext>
            </a:extLst>
          </p:cNvPr>
          <p:cNvSpPr txBox="1"/>
          <p:nvPr/>
        </p:nvSpPr>
        <p:spPr>
          <a:xfrm>
            <a:off x="994117" y="2107656"/>
            <a:ext cx="3127310" cy="3785652"/>
          </a:xfrm>
          <a:prstGeom prst="rect">
            <a:avLst/>
          </a:prstGeom>
          <a:noFill/>
        </p:spPr>
        <p:txBody>
          <a:bodyPr wrap="square" rtlCol="0">
            <a:spAutoFit/>
          </a:bodyPr>
          <a:lstStyle/>
          <a:p>
            <a:r>
              <a:rPr lang="es-BO" sz="2000" dirty="0"/>
              <a:t>Como una empresa líder en la industria nacional </a:t>
            </a:r>
            <a:r>
              <a:rPr lang="es-BO" sz="2000" dirty="0" err="1"/>
              <a:t>Delizia</a:t>
            </a:r>
            <a:r>
              <a:rPr lang="es-BO" sz="2000" dirty="0"/>
              <a:t> enfrentará desafíos en términos de control gerencial para asegurar la eficiencia y calidad de su producción.  Aquí hay algunos aspectos que se podría considerar en relación con el control gerencial en su entorno industrial:</a:t>
            </a:r>
            <a:endParaRPr lang="es-ES" sz="2400" dirty="0"/>
          </a:p>
        </p:txBody>
      </p:sp>
      <p:sp>
        <p:nvSpPr>
          <p:cNvPr id="3" name="CuadroTexto 2">
            <a:extLst>
              <a:ext uri="{FF2B5EF4-FFF2-40B4-BE49-F238E27FC236}">
                <a16:creationId xmlns:a16="http://schemas.microsoft.com/office/drawing/2014/main" id="{28A4E208-4322-B9C5-14E6-DD51921552FA}"/>
              </a:ext>
            </a:extLst>
          </p:cNvPr>
          <p:cNvSpPr txBox="1"/>
          <p:nvPr/>
        </p:nvSpPr>
        <p:spPr>
          <a:xfrm>
            <a:off x="5022574" y="2319130"/>
            <a:ext cx="184731" cy="369332"/>
          </a:xfrm>
          <a:prstGeom prst="rect">
            <a:avLst/>
          </a:prstGeom>
          <a:noFill/>
        </p:spPr>
        <p:txBody>
          <a:bodyPr wrap="none" rtlCol="0">
            <a:spAutoFit/>
          </a:bodyPr>
          <a:lstStyle/>
          <a:p>
            <a:endParaRPr lang="es-ES" dirty="0"/>
          </a:p>
        </p:txBody>
      </p:sp>
      <p:sp>
        <p:nvSpPr>
          <p:cNvPr id="6" name="CuadroTexto 5">
            <a:extLst>
              <a:ext uri="{FF2B5EF4-FFF2-40B4-BE49-F238E27FC236}">
                <a16:creationId xmlns:a16="http://schemas.microsoft.com/office/drawing/2014/main" id="{DC359D82-3BF7-F19E-918F-DA4C09AD93B7}"/>
              </a:ext>
            </a:extLst>
          </p:cNvPr>
          <p:cNvSpPr txBox="1"/>
          <p:nvPr/>
        </p:nvSpPr>
        <p:spPr>
          <a:xfrm>
            <a:off x="4260777" y="2107656"/>
            <a:ext cx="6937105" cy="4770537"/>
          </a:xfrm>
          <a:prstGeom prst="rect">
            <a:avLst/>
          </a:prstGeom>
          <a:noFill/>
        </p:spPr>
        <p:txBody>
          <a:bodyPr wrap="square" rtlCol="0">
            <a:spAutoFit/>
          </a:bodyPr>
          <a:lstStyle/>
          <a:p>
            <a:r>
              <a:rPr lang="es-BO" sz="2000" b="1" dirty="0"/>
              <a:t>Establecimiento de estándares de calidad</a:t>
            </a:r>
            <a:r>
              <a:rPr lang="es-BO" sz="2000" dirty="0"/>
              <a:t>: Se deberá establecer estándares claros y precisos en términos de calidad del producto, siguiendo las pautas y regulaciones establecidas por </a:t>
            </a:r>
            <a:r>
              <a:rPr lang="es-BO" sz="2000" dirty="0" err="1"/>
              <a:t>Senasag</a:t>
            </a:r>
            <a:r>
              <a:rPr lang="es-BO" sz="2000" dirty="0"/>
              <a:t>. </a:t>
            </a:r>
            <a:br>
              <a:rPr lang="es-BO" sz="2000" dirty="0"/>
            </a:br>
            <a:br>
              <a:rPr lang="es-BO" sz="2000" dirty="0"/>
            </a:br>
            <a:r>
              <a:rPr lang="es-BO" sz="2000" b="1" dirty="0"/>
              <a:t>Control de inventario: </a:t>
            </a:r>
            <a:r>
              <a:rPr lang="es-BO" sz="2000" dirty="0"/>
              <a:t>Es necesario implementar un sistema efectivo de control de inventario para garantizar que los ingredientes y materiales necesarios para la producción de helados estén disponibles en las cantidades adecuadas. </a:t>
            </a:r>
          </a:p>
          <a:p>
            <a:endParaRPr lang="es-BO" sz="2000" dirty="0"/>
          </a:p>
          <a:p>
            <a:r>
              <a:rPr lang="es-BO" sz="2000" b="1" dirty="0"/>
              <a:t>Monitoreo del proceso de producción</a:t>
            </a:r>
            <a:r>
              <a:rPr lang="es-BO" sz="2000" dirty="0"/>
              <a:t>: Es recomendable establecer mecanismos para monitorear y controlar el proceso de producción de helados. </a:t>
            </a:r>
          </a:p>
          <a:p>
            <a:endParaRPr lang="es-BO" sz="2000" dirty="0"/>
          </a:p>
          <a:p>
            <a:endParaRPr lang="es-ES" sz="2400" dirty="0"/>
          </a:p>
        </p:txBody>
      </p:sp>
    </p:spTree>
    <p:extLst>
      <p:ext uri="{BB962C8B-B14F-4D97-AF65-F5344CB8AC3E}">
        <p14:creationId xmlns:p14="http://schemas.microsoft.com/office/powerpoint/2010/main" val="17756101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8CA087-FA30-60BE-45DB-5FAAAEE20665}"/>
              </a:ext>
            </a:extLst>
          </p:cNvPr>
          <p:cNvSpPr>
            <a:spLocks noGrp="1"/>
          </p:cNvSpPr>
          <p:nvPr>
            <p:ph type="title"/>
          </p:nvPr>
        </p:nvSpPr>
        <p:spPr>
          <a:xfrm>
            <a:off x="994117" y="964692"/>
            <a:ext cx="10203766" cy="793770"/>
          </a:xfrm>
        </p:spPr>
        <p:txBody>
          <a:bodyPr/>
          <a:lstStyle/>
          <a:p>
            <a:r>
              <a:rPr lang="es-BO" b="1" dirty="0"/>
              <a:t>5. CONTROL, Aplicación</a:t>
            </a:r>
          </a:p>
        </p:txBody>
      </p:sp>
      <p:sp>
        <p:nvSpPr>
          <p:cNvPr id="3" name="CuadroTexto 2">
            <a:extLst>
              <a:ext uri="{FF2B5EF4-FFF2-40B4-BE49-F238E27FC236}">
                <a16:creationId xmlns:a16="http://schemas.microsoft.com/office/drawing/2014/main" id="{28A4E208-4322-B9C5-14E6-DD51921552FA}"/>
              </a:ext>
            </a:extLst>
          </p:cNvPr>
          <p:cNvSpPr txBox="1"/>
          <p:nvPr/>
        </p:nvSpPr>
        <p:spPr>
          <a:xfrm>
            <a:off x="5022574" y="2319130"/>
            <a:ext cx="184731" cy="369332"/>
          </a:xfrm>
          <a:prstGeom prst="rect">
            <a:avLst/>
          </a:prstGeom>
          <a:noFill/>
        </p:spPr>
        <p:txBody>
          <a:bodyPr wrap="none" rtlCol="0">
            <a:spAutoFit/>
          </a:bodyPr>
          <a:lstStyle/>
          <a:p>
            <a:endParaRPr lang="es-ES" dirty="0"/>
          </a:p>
        </p:txBody>
      </p:sp>
      <p:sp>
        <p:nvSpPr>
          <p:cNvPr id="6" name="CuadroTexto 5">
            <a:extLst>
              <a:ext uri="{FF2B5EF4-FFF2-40B4-BE49-F238E27FC236}">
                <a16:creationId xmlns:a16="http://schemas.microsoft.com/office/drawing/2014/main" id="{DC359D82-3BF7-F19E-918F-DA4C09AD93B7}"/>
              </a:ext>
            </a:extLst>
          </p:cNvPr>
          <p:cNvSpPr txBox="1"/>
          <p:nvPr/>
        </p:nvSpPr>
        <p:spPr>
          <a:xfrm>
            <a:off x="994117" y="2107656"/>
            <a:ext cx="6029535" cy="4770537"/>
          </a:xfrm>
          <a:prstGeom prst="rect">
            <a:avLst/>
          </a:prstGeom>
          <a:noFill/>
        </p:spPr>
        <p:txBody>
          <a:bodyPr wrap="square" rtlCol="0">
            <a:spAutoFit/>
          </a:bodyPr>
          <a:lstStyle/>
          <a:p>
            <a:r>
              <a:rPr lang="es-BO" sz="2000" b="1" dirty="0"/>
              <a:t>Control de costos: </a:t>
            </a:r>
            <a:r>
              <a:rPr lang="es-BO" sz="2000" dirty="0"/>
              <a:t>La empresa debe llevar a cabo un control riguroso de los costos de producción, incluyendo los costos de materiales, mano de obra, energía y otros gastos relacionados. </a:t>
            </a:r>
            <a:br>
              <a:rPr lang="es-BO" sz="2000" b="1" dirty="0"/>
            </a:br>
            <a:br>
              <a:rPr lang="es-BO" sz="2000" dirty="0"/>
            </a:br>
            <a:r>
              <a:rPr lang="es-BO" sz="2000" b="1" dirty="0"/>
              <a:t>Control de ventas y distribución: </a:t>
            </a:r>
            <a:r>
              <a:rPr lang="es-BO" sz="2000" dirty="0"/>
              <a:t>Es importante implementar mecanismos para monitorear las ventas y la distribución de sus productos.</a:t>
            </a:r>
          </a:p>
          <a:p>
            <a:endParaRPr lang="es-BO" sz="2000" dirty="0"/>
          </a:p>
          <a:p>
            <a:r>
              <a:rPr lang="es-BO" sz="2000" b="1" dirty="0"/>
              <a:t>Evaluación de la satisfacción del cliente: </a:t>
            </a:r>
            <a:r>
              <a:rPr lang="es-BO" sz="2000" dirty="0" err="1"/>
              <a:t>Delizia</a:t>
            </a:r>
            <a:r>
              <a:rPr lang="es-BO" sz="2000" dirty="0"/>
              <a:t> debe tener en cuenta la satisfacción del cliente como un aspecto clave del control gerencial. La tecnología de la información facilita una gran cantidad de canales de retroalimentación. </a:t>
            </a:r>
          </a:p>
          <a:p>
            <a:endParaRPr lang="es-ES" sz="2400" dirty="0"/>
          </a:p>
        </p:txBody>
      </p:sp>
      <p:pic>
        <p:nvPicPr>
          <p:cNvPr id="7" name="Picture 4" descr="Colección De Dibujos De Helado Vector Dibujado Mano Linda. Conos Y Helados  De Diferentes Sabores Hechas En El Estilo De Dibujo. Ilustraciones Svg,  Vectoriales, Clip Art Vectorizado Libre De Derechos. Image 38006136.">
            <a:extLst>
              <a:ext uri="{FF2B5EF4-FFF2-40B4-BE49-F238E27FC236}">
                <a16:creationId xmlns:a16="http://schemas.microsoft.com/office/drawing/2014/main" id="{1A3CE3BF-78F0-F723-2648-14D940BA17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3651" y="2107655"/>
            <a:ext cx="4174231" cy="4174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08986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8CA087-FA30-60BE-45DB-5FAAAEE20665}"/>
              </a:ext>
            </a:extLst>
          </p:cNvPr>
          <p:cNvSpPr>
            <a:spLocks noGrp="1"/>
          </p:cNvSpPr>
          <p:nvPr>
            <p:ph type="title"/>
          </p:nvPr>
        </p:nvSpPr>
        <p:spPr>
          <a:xfrm>
            <a:off x="994117" y="964692"/>
            <a:ext cx="10203766" cy="793770"/>
          </a:xfrm>
        </p:spPr>
        <p:txBody>
          <a:bodyPr>
            <a:normAutofit/>
          </a:bodyPr>
          <a:lstStyle/>
          <a:p>
            <a:r>
              <a:rPr lang="es-BO" b="1" dirty="0"/>
              <a:t>6.	CONCLUSION/RECOMENDACIÓN</a:t>
            </a:r>
            <a:endParaRPr lang="es-BO" dirty="0"/>
          </a:p>
        </p:txBody>
      </p:sp>
      <p:sp>
        <p:nvSpPr>
          <p:cNvPr id="3" name="Marcador de contenido 2">
            <a:extLst>
              <a:ext uri="{FF2B5EF4-FFF2-40B4-BE49-F238E27FC236}">
                <a16:creationId xmlns:a16="http://schemas.microsoft.com/office/drawing/2014/main" id="{A03F4793-332F-447C-FEBA-8C99D67BE98B}"/>
              </a:ext>
            </a:extLst>
          </p:cNvPr>
          <p:cNvSpPr>
            <a:spLocks noGrp="1"/>
          </p:cNvSpPr>
          <p:nvPr>
            <p:ph idx="1"/>
          </p:nvPr>
        </p:nvSpPr>
        <p:spPr>
          <a:xfrm>
            <a:off x="994117" y="1941342"/>
            <a:ext cx="10203766" cy="3798685"/>
          </a:xfrm>
        </p:spPr>
        <p:txBody>
          <a:bodyPr/>
          <a:lstStyle/>
          <a:p>
            <a:endParaRPr lang="es-BO" dirty="0"/>
          </a:p>
        </p:txBody>
      </p:sp>
    </p:spTree>
    <p:extLst>
      <p:ext uri="{BB962C8B-B14F-4D97-AF65-F5344CB8AC3E}">
        <p14:creationId xmlns:p14="http://schemas.microsoft.com/office/powerpoint/2010/main" val="2828308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8CA087-FA30-60BE-45DB-5FAAAEE20665}"/>
              </a:ext>
            </a:extLst>
          </p:cNvPr>
          <p:cNvSpPr>
            <a:spLocks noGrp="1"/>
          </p:cNvSpPr>
          <p:nvPr>
            <p:ph type="title"/>
          </p:nvPr>
        </p:nvSpPr>
        <p:spPr>
          <a:xfrm>
            <a:off x="994117" y="964692"/>
            <a:ext cx="10203766" cy="793770"/>
          </a:xfrm>
        </p:spPr>
        <p:txBody>
          <a:bodyPr>
            <a:normAutofit fontScale="90000"/>
          </a:bodyPr>
          <a:lstStyle/>
          <a:p>
            <a:r>
              <a:rPr lang="es-BO" b="1" dirty="0"/>
              <a:t>1.	GESTION EXTRATEGICA, conformación de una empresa</a:t>
            </a:r>
          </a:p>
        </p:txBody>
      </p:sp>
      <p:sp>
        <p:nvSpPr>
          <p:cNvPr id="3" name="Marcador de contenido 2">
            <a:extLst>
              <a:ext uri="{FF2B5EF4-FFF2-40B4-BE49-F238E27FC236}">
                <a16:creationId xmlns:a16="http://schemas.microsoft.com/office/drawing/2014/main" id="{A03F4793-332F-447C-FEBA-8C99D67BE98B}"/>
              </a:ext>
            </a:extLst>
          </p:cNvPr>
          <p:cNvSpPr>
            <a:spLocks noGrp="1"/>
          </p:cNvSpPr>
          <p:nvPr>
            <p:ph idx="1"/>
          </p:nvPr>
        </p:nvSpPr>
        <p:spPr>
          <a:xfrm>
            <a:off x="994117" y="1941343"/>
            <a:ext cx="10734057" cy="1080154"/>
          </a:xfrm>
        </p:spPr>
        <p:txBody>
          <a:bodyPr>
            <a:normAutofit/>
          </a:bodyPr>
          <a:lstStyle/>
          <a:p>
            <a:pPr marL="0" indent="0">
              <a:buNone/>
            </a:pPr>
            <a:r>
              <a:rPr lang="es-BO" sz="2000" dirty="0"/>
              <a:t>Cuando una empresa se conforma, se definen la visión, misión y valores de la misma.</a:t>
            </a:r>
            <a:br>
              <a:rPr lang="es-BO" sz="2000" dirty="0"/>
            </a:br>
            <a:r>
              <a:rPr lang="es-BO" sz="2000" dirty="0"/>
              <a:t>Estos tres aspectos son fundamentales para establecer su identidad y dirección estratégica</a:t>
            </a:r>
          </a:p>
          <a:p>
            <a:endParaRPr lang="es-BO" dirty="0"/>
          </a:p>
        </p:txBody>
      </p:sp>
      <p:sp>
        <p:nvSpPr>
          <p:cNvPr id="6" name="CuadroTexto 5">
            <a:extLst>
              <a:ext uri="{FF2B5EF4-FFF2-40B4-BE49-F238E27FC236}">
                <a16:creationId xmlns:a16="http://schemas.microsoft.com/office/drawing/2014/main" id="{324D420B-D3D9-70D5-E1FE-CC78CEC6B4A3}"/>
              </a:ext>
            </a:extLst>
          </p:cNvPr>
          <p:cNvSpPr txBox="1"/>
          <p:nvPr/>
        </p:nvSpPr>
        <p:spPr>
          <a:xfrm>
            <a:off x="994117" y="3204378"/>
            <a:ext cx="5142047" cy="2862322"/>
          </a:xfrm>
          <a:prstGeom prst="rect">
            <a:avLst/>
          </a:prstGeom>
          <a:noFill/>
        </p:spPr>
        <p:txBody>
          <a:bodyPr wrap="square" rtlCol="0">
            <a:spAutoFit/>
          </a:bodyPr>
          <a:lstStyle/>
          <a:p>
            <a:r>
              <a:rPr lang="es-BO" sz="2000" b="1" dirty="0">
                <a:solidFill>
                  <a:schemeClr val="tx1">
                    <a:lumMod val="85000"/>
                    <a:lumOff val="15000"/>
                  </a:schemeClr>
                </a:solidFill>
              </a:rPr>
              <a:t>Visión: </a:t>
            </a:r>
            <a:r>
              <a:rPr lang="es-BO" sz="2000" dirty="0">
                <a:solidFill>
                  <a:schemeClr val="tx1">
                    <a:lumMod val="85000"/>
                    <a:lumOff val="15000"/>
                  </a:schemeClr>
                </a:solidFill>
              </a:rPr>
              <a:t>La visión representa la imagen a futuro que una empresa aspira alcanzar. </a:t>
            </a:r>
            <a:br>
              <a:rPr lang="es-BO" sz="2000" dirty="0">
                <a:solidFill>
                  <a:schemeClr val="tx1">
                    <a:lumMod val="85000"/>
                    <a:lumOff val="15000"/>
                  </a:schemeClr>
                </a:solidFill>
              </a:rPr>
            </a:br>
            <a:br>
              <a:rPr lang="es-BO" sz="2000" dirty="0">
                <a:solidFill>
                  <a:schemeClr val="tx1">
                    <a:lumMod val="85000"/>
                    <a:lumOff val="15000"/>
                  </a:schemeClr>
                </a:solidFill>
              </a:rPr>
            </a:br>
            <a:r>
              <a:rPr lang="es-BO" sz="2000" b="1" dirty="0">
                <a:solidFill>
                  <a:schemeClr val="tx1">
                    <a:lumMod val="85000"/>
                    <a:lumOff val="15000"/>
                  </a:schemeClr>
                </a:solidFill>
              </a:rPr>
              <a:t>Misión: </a:t>
            </a:r>
            <a:r>
              <a:rPr lang="es-BO" sz="2000" dirty="0">
                <a:solidFill>
                  <a:schemeClr val="tx1">
                    <a:lumMod val="85000"/>
                    <a:lumOff val="15000"/>
                  </a:schemeClr>
                </a:solidFill>
              </a:rPr>
              <a:t>La misión define la razón de ser de la empresa y su propósito fundamental.</a:t>
            </a:r>
            <a:br>
              <a:rPr lang="es-BO" sz="2000" dirty="0">
                <a:solidFill>
                  <a:schemeClr val="tx1">
                    <a:lumMod val="85000"/>
                    <a:lumOff val="15000"/>
                  </a:schemeClr>
                </a:solidFill>
              </a:rPr>
            </a:br>
            <a:br>
              <a:rPr lang="es-BO" sz="2000" dirty="0">
                <a:solidFill>
                  <a:schemeClr val="tx1">
                    <a:lumMod val="85000"/>
                    <a:lumOff val="15000"/>
                  </a:schemeClr>
                </a:solidFill>
              </a:rPr>
            </a:br>
            <a:r>
              <a:rPr lang="es-BO" sz="2000" b="1" dirty="0">
                <a:solidFill>
                  <a:schemeClr val="tx1">
                    <a:lumMod val="85000"/>
                    <a:lumOff val="15000"/>
                  </a:schemeClr>
                </a:solidFill>
              </a:rPr>
              <a:t>Valores:</a:t>
            </a:r>
            <a:r>
              <a:rPr lang="es-BO" sz="2000" dirty="0">
                <a:solidFill>
                  <a:schemeClr val="tx1">
                    <a:lumMod val="85000"/>
                    <a:lumOff val="15000"/>
                  </a:schemeClr>
                </a:solidFill>
              </a:rPr>
              <a:t> Los valores son los principios fundamentales y las creencias que guían el comportamiento y las acciones de una empresa. </a:t>
            </a:r>
            <a:endParaRPr lang="es-ES" sz="2000" dirty="0"/>
          </a:p>
        </p:txBody>
      </p:sp>
      <p:pic>
        <p:nvPicPr>
          <p:cNvPr id="3074" name="Picture 2">
            <a:extLst>
              <a:ext uri="{FF2B5EF4-FFF2-40B4-BE49-F238E27FC236}">
                <a16:creationId xmlns:a16="http://schemas.microsoft.com/office/drawing/2014/main" id="{8FE6B828-DFC6-714A-5DA2-1C380A8059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1144" y="3204378"/>
            <a:ext cx="4906837" cy="2862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9810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8CA087-FA30-60BE-45DB-5FAAAEE20665}"/>
              </a:ext>
            </a:extLst>
          </p:cNvPr>
          <p:cNvSpPr>
            <a:spLocks noGrp="1"/>
          </p:cNvSpPr>
          <p:nvPr>
            <p:ph type="title"/>
          </p:nvPr>
        </p:nvSpPr>
        <p:spPr>
          <a:xfrm>
            <a:off x="994117" y="964692"/>
            <a:ext cx="10203766" cy="793770"/>
          </a:xfrm>
        </p:spPr>
        <p:txBody>
          <a:bodyPr/>
          <a:lstStyle/>
          <a:p>
            <a:r>
              <a:rPr lang="es-BO" b="1" dirty="0"/>
              <a:t>La visión</a:t>
            </a:r>
          </a:p>
        </p:txBody>
      </p:sp>
      <p:sp>
        <p:nvSpPr>
          <p:cNvPr id="3" name="Marcador de contenido 2">
            <a:extLst>
              <a:ext uri="{FF2B5EF4-FFF2-40B4-BE49-F238E27FC236}">
                <a16:creationId xmlns:a16="http://schemas.microsoft.com/office/drawing/2014/main" id="{A03F4793-332F-447C-FEBA-8C99D67BE98B}"/>
              </a:ext>
            </a:extLst>
          </p:cNvPr>
          <p:cNvSpPr>
            <a:spLocks noGrp="1"/>
          </p:cNvSpPr>
          <p:nvPr>
            <p:ph idx="1"/>
          </p:nvPr>
        </p:nvSpPr>
        <p:spPr>
          <a:xfrm>
            <a:off x="994116" y="1941343"/>
            <a:ext cx="5101883" cy="2336110"/>
          </a:xfrm>
        </p:spPr>
        <p:txBody>
          <a:bodyPr/>
          <a:lstStyle/>
          <a:p>
            <a:pPr marL="0" indent="0">
              <a:buNone/>
            </a:pPr>
            <a:r>
              <a:rPr lang="es-BO" dirty="0"/>
              <a:t>La visión en una empresa se refiere a una declaración o descripción inspiradora y orientadora que establece la dirección y el propósito a largo plazo de la organización. Es una imagen idealizada del futuro que la empresa aspira a lograr y cómo desea posicionarse en su entorno.</a:t>
            </a:r>
          </a:p>
        </p:txBody>
      </p:sp>
      <p:pic>
        <p:nvPicPr>
          <p:cNvPr id="4098" name="Picture 2">
            <a:extLst>
              <a:ext uri="{FF2B5EF4-FFF2-40B4-BE49-F238E27FC236}">
                <a16:creationId xmlns:a16="http://schemas.microsoft.com/office/drawing/2014/main" id="{85CD4B21-7120-A0B0-0FDE-C586246894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6242" y="1924777"/>
            <a:ext cx="4876800" cy="2352675"/>
          </a:xfrm>
          <a:prstGeom prst="rect">
            <a:avLst/>
          </a:prstGeom>
          <a:noFill/>
          <a:extLst>
            <a:ext uri="{909E8E84-426E-40DD-AFC4-6F175D3DCCD1}">
              <a14:hiddenFill xmlns:a14="http://schemas.microsoft.com/office/drawing/2010/main">
                <a:solidFill>
                  <a:srgbClr val="FFFFFF"/>
                </a:solidFill>
              </a14:hiddenFill>
            </a:ext>
          </a:extLst>
        </p:spPr>
      </p:pic>
      <p:sp>
        <p:nvSpPr>
          <p:cNvPr id="6" name="Marcador de contenido 2">
            <a:extLst>
              <a:ext uri="{FF2B5EF4-FFF2-40B4-BE49-F238E27FC236}">
                <a16:creationId xmlns:a16="http://schemas.microsoft.com/office/drawing/2014/main" id="{9F90AC90-FF6A-52D9-2866-268852C940FB}"/>
              </a:ext>
            </a:extLst>
          </p:cNvPr>
          <p:cNvSpPr txBox="1">
            <a:spLocks/>
          </p:cNvSpPr>
          <p:nvPr/>
        </p:nvSpPr>
        <p:spPr>
          <a:xfrm>
            <a:off x="6056242" y="4517981"/>
            <a:ext cx="4876800" cy="233611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es-BO" dirty="0"/>
              <a:t>La visión de una empresa debe ser clara, concisa y memorable, y debe comunicar de manera efectiva la meta o el estado deseado al que se aspira. Proporciona una guía estratégica para la toma de decisiones y ayuda a alinear los esfuerzos de todos los miembros de la organización hacia un objetivo común.</a:t>
            </a:r>
          </a:p>
        </p:txBody>
      </p:sp>
      <p:pic>
        <p:nvPicPr>
          <p:cNvPr id="7" name="Imagen 6">
            <a:extLst>
              <a:ext uri="{FF2B5EF4-FFF2-40B4-BE49-F238E27FC236}">
                <a16:creationId xmlns:a16="http://schemas.microsoft.com/office/drawing/2014/main" id="{0EB09395-2DBF-7FDC-427F-E2DD4398F493}"/>
              </a:ext>
            </a:extLst>
          </p:cNvPr>
          <p:cNvPicPr>
            <a:picLocks noChangeAspect="1"/>
          </p:cNvPicPr>
          <p:nvPr/>
        </p:nvPicPr>
        <p:blipFill>
          <a:blip r:embed="rId3"/>
          <a:stretch>
            <a:fillRect/>
          </a:stretch>
        </p:blipFill>
        <p:spPr>
          <a:xfrm>
            <a:off x="994116" y="3774794"/>
            <a:ext cx="3048001" cy="2971289"/>
          </a:xfrm>
          <a:prstGeom prst="rect">
            <a:avLst/>
          </a:prstGeom>
        </p:spPr>
      </p:pic>
    </p:spTree>
    <p:extLst>
      <p:ext uri="{BB962C8B-B14F-4D97-AF65-F5344CB8AC3E}">
        <p14:creationId xmlns:p14="http://schemas.microsoft.com/office/powerpoint/2010/main" val="2636151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8CA087-FA30-60BE-45DB-5FAAAEE20665}"/>
              </a:ext>
            </a:extLst>
          </p:cNvPr>
          <p:cNvSpPr>
            <a:spLocks noGrp="1"/>
          </p:cNvSpPr>
          <p:nvPr>
            <p:ph type="title"/>
          </p:nvPr>
        </p:nvSpPr>
        <p:spPr>
          <a:xfrm>
            <a:off x="994117" y="964692"/>
            <a:ext cx="10203766" cy="793770"/>
          </a:xfrm>
        </p:spPr>
        <p:txBody>
          <a:bodyPr/>
          <a:lstStyle/>
          <a:p>
            <a:r>
              <a:rPr lang="es-BO" b="1" dirty="0"/>
              <a:t>La visión</a:t>
            </a:r>
          </a:p>
        </p:txBody>
      </p:sp>
      <p:sp>
        <p:nvSpPr>
          <p:cNvPr id="3" name="Marcador de contenido 2">
            <a:extLst>
              <a:ext uri="{FF2B5EF4-FFF2-40B4-BE49-F238E27FC236}">
                <a16:creationId xmlns:a16="http://schemas.microsoft.com/office/drawing/2014/main" id="{A03F4793-332F-447C-FEBA-8C99D67BE98B}"/>
              </a:ext>
            </a:extLst>
          </p:cNvPr>
          <p:cNvSpPr>
            <a:spLocks noGrp="1"/>
          </p:cNvSpPr>
          <p:nvPr>
            <p:ph idx="1"/>
          </p:nvPr>
        </p:nvSpPr>
        <p:spPr>
          <a:xfrm>
            <a:off x="1185968" y="4849617"/>
            <a:ext cx="10011915" cy="2336110"/>
          </a:xfrm>
        </p:spPr>
        <p:txBody>
          <a:bodyPr>
            <a:noAutofit/>
          </a:bodyPr>
          <a:lstStyle/>
          <a:p>
            <a:pPr marL="0" indent="0">
              <a:buNone/>
            </a:pPr>
            <a:r>
              <a:rPr lang="es-BO" i="1" dirty="0"/>
              <a:t>“Lograr ser una empresa líder en la fabricación de alimentos de alta calidad, con crecimiento sostenido y reconocido a nivel nacional, con ética empresarial y humana, contribuyendo al desarrollo de Bolivia.</a:t>
            </a:r>
          </a:p>
          <a:p>
            <a:pPr marL="0" indent="0">
              <a:buNone/>
            </a:pPr>
            <a:r>
              <a:rPr lang="es-BO" i="1" dirty="0"/>
              <a:t>Dar al mercado boliviano una gran variedad de opciones para satisfacer las necesidades presentes y futuras de los clientes.”</a:t>
            </a:r>
          </a:p>
        </p:txBody>
      </p:sp>
      <p:pic>
        <p:nvPicPr>
          <p:cNvPr id="5" name="Imagen 4">
            <a:extLst>
              <a:ext uri="{FF2B5EF4-FFF2-40B4-BE49-F238E27FC236}">
                <a16:creationId xmlns:a16="http://schemas.microsoft.com/office/drawing/2014/main" id="{04AA3836-C2C8-A746-2A35-CDDCD56A4AF9}"/>
              </a:ext>
            </a:extLst>
          </p:cNvPr>
          <p:cNvPicPr>
            <a:picLocks noChangeAspect="1"/>
          </p:cNvPicPr>
          <p:nvPr/>
        </p:nvPicPr>
        <p:blipFill>
          <a:blip r:embed="rId2"/>
          <a:stretch>
            <a:fillRect/>
          </a:stretch>
        </p:blipFill>
        <p:spPr>
          <a:xfrm>
            <a:off x="994117" y="1994352"/>
            <a:ext cx="5343525" cy="2619375"/>
          </a:xfrm>
          <a:prstGeom prst="rect">
            <a:avLst/>
          </a:prstGeom>
        </p:spPr>
      </p:pic>
      <p:sp>
        <p:nvSpPr>
          <p:cNvPr id="8" name="CuadroTexto 7">
            <a:extLst>
              <a:ext uri="{FF2B5EF4-FFF2-40B4-BE49-F238E27FC236}">
                <a16:creationId xmlns:a16="http://schemas.microsoft.com/office/drawing/2014/main" id="{C50FBAD6-DF05-89FF-C7CE-532FFEE0A2E0}"/>
              </a:ext>
            </a:extLst>
          </p:cNvPr>
          <p:cNvSpPr txBox="1"/>
          <p:nvPr/>
        </p:nvSpPr>
        <p:spPr>
          <a:xfrm>
            <a:off x="7142921" y="2100183"/>
            <a:ext cx="3720634" cy="1754326"/>
          </a:xfrm>
          <a:prstGeom prst="rect">
            <a:avLst/>
          </a:prstGeom>
          <a:noFill/>
        </p:spPr>
        <p:txBody>
          <a:bodyPr wrap="none" rtlCol="0">
            <a:spAutoFit/>
          </a:bodyPr>
          <a:lstStyle/>
          <a:p>
            <a:r>
              <a:rPr lang="es-BO" dirty="0" err="1"/>
              <a:t>Delizia</a:t>
            </a:r>
            <a:r>
              <a:rPr lang="es-BO" dirty="0"/>
              <a:t>, hoy en día 2023 es la empresa</a:t>
            </a:r>
            <a:br>
              <a:rPr lang="es-BO" dirty="0"/>
            </a:br>
            <a:r>
              <a:rPr lang="es-BO" dirty="0"/>
              <a:t>nacional líder en comercialización de</a:t>
            </a:r>
            <a:br>
              <a:rPr lang="es-BO" dirty="0"/>
            </a:br>
            <a:r>
              <a:rPr lang="es-BO" dirty="0"/>
              <a:t>helados.</a:t>
            </a:r>
            <a:br>
              <a:rPr lang="es-BO" dirty="0"/>
            </a:br>
            <a:br>
              <a:rPr lang="es-BO" dirty="0"/>
            </a:br>
            <a:r>
              <a:rPr lang="es-BO" dirty="0"/>
              <a:t>Como ejemplo, esta es la visión de la </a:t>
            </a:r>
            <a:br>
              <a:rPr lang="es-BO" dirty="0"/>
            </a:br>
            <a:r>
              <a:rPr lang="es-BO" dirty="0"/>
              <a:t>empresa:</a:t>
            </a:r>
          </a:p>
        </p:txBody>
      </p:sp>
    </p:spTree>
    <p:extLst>
      <p:ext uri="{BB962C8B-B14F-4D97-AF65-F5344CB8AC3E}">
        <p14:creationId xmlns:p14="http://schemas.microsoft.com/office/powerpoint/2010/main" val="2943514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8CA087-FA30-60BE-45DB-5FAAAEE20665}"/>
              </a:ext>
            </a:extLst>
          </p:cNvPr>
          <p:cNvSpPr>
            <a:spLocks noGrp="1"/>
          </p:cNvSpPr>
          <p:nvPr>
            <p:ph type="title"/>
          </p:nvPr>
        </p:nvSpPr>
        <p:spPr>
          <a:xfrm>
            <a:off x="994117" y="964692"/>
            <a:ext cx="10203766" cy="793770"/>
          </a:xfrm>
        </p:spPr>
        <p:txBody>
          <a:bodyPr/>
          <a:lstStyle/>
          <a:p>
            <a:r>
              <a:rPr lang="es-BO" b="1" dirty="0"/>
              <a:t>La Misión</a:t>
            </a:r>
          </a:p>
        </p:txBody>
      </p:sp>
      <p:sp>
        <p:nvSpPr>
          <p:cNvPr id="6" name="Marcador de contenido 5">
            <a:extLst>
              <a:ext uri="{FF2B5EF4-FFF2-40B4-BE49-F238E27FC236}">
                <a16:creationId xmlns:a16="http://schemas.microsoft.com/office/drawing/2014/main" id="{84F68BCF-3C1E-B140-60C4-94036B3429E3}"/>
              </a:ext>
            </a:extLst>
          </p:cNvPr>
          <p:cNvSpPr>
            <a:spLocks noGrp="1"/>
          </p:cNvSpPr>
          <p:nvPr>
            <p:ph idx="1"/>
          </p:nvPr>
        </p:nvSpPr>
        <p:spPr>
          <a:xfrm>
            <a:off x="994117" y="2001939"/>
            <a:ext cx="5234405" cy="2461495"/>
          </a:xfrm>
        </p:spPr>
        <p:txBody>
          <a:bodyPr>
            <a:normAutofit/>
          </a:bodyPr>
          <a:lstStyle/>
          <a:p>
            <a:pPr marL="0" indent="0">
              <a:buNone/>
            </a:pPr>
            <a:r>
              <a:rPr lang="es-BO" dirty="0"/>
              <a:t>La misión de una empresa se refiere a la declaración que describe el propósito fundamental y la razón de ser de la organización. Es una breve pero significativa descripción de lo que la empresa hace, a quién sirve y cómo lo hace. La misión proporciona una orientación clara sobre el enfoque y los objetivos principales de la empresa en su día a día.</a:t>
            </a:r>
          </a:p>
        </p:txBody>
      </p:sp>
      <p:pic>
        <p:nvPicPr>
          <p:cNvPr id="4" name="Imagen 3">
            <a:extLst>
              <a:ext uri="{FF2B5EF4-FFF2-40B4-BE49-F238E27FC236}">
                <a16:creationId xmlns:a16="http://schemas.microsoft.com/office/drawing/2014/main" id="{90882D80-4D80-0E17-0C00-01CC421AAA26}"/>
              </a:ext>
            </a:extLst>
          </p:cNvPr>
          <p:cNvPicPr>
            <a:picLocks noChangeAspect="1"/>
          </p:cNvPicPr>
          <p:nvPr/>
        </p:nvPicPr>
        <p:blipFill>
          <a:blip r:embed="rId2"/>
          <a:stretch>
            <a:fillRect/>
          </a:stretch>
        </p:blipFill>
        <p:spPr>
          <a:xfrm>
            <a:off x="7042125" y="2018481"/>
            <a:ext cx="4155758" cy="2064973"/>
          </a:xfrm>
          <a:prstGeom prst="rect">
            <a:avLst/>
          </a:prstGeom>
        </p:spPr>
      </p:pic>
      <p:sp>
        <p:nvSpPr>
          <p:cNvPr id="5" name="CuadroTexto 4">
            <a:extLst>
              <a:ext uri="{FF2B5EF4-FFF2-40B4-BE49-F238E27FC236}">
                <a16:creationId xmlns:a16="http://schemas.microsoft.com/office/drawing/2014/main" id="{17580752-A3EE-38EA-BD26-0F253C55B7FE}"/>
              </a:ext>
            </a:extLst>
          </p:cNvPr>
          <p:cNvSpPr txBox="1"/>
          <p:nvPr/>
        </p:nvSpPr>
        <p:spPr>
          <a:xfrm>
            <a:off x="7434470" y="4863548"/>
            <a:ext cx="184731" cy="369332"/>
          </a:xfrm>
          <a:prstGeom prst="rect">
            <a:avLst/>
          </a:prstGeom>
          <a:noFill/>
        </p:spPr>
        <p:txBody>
          <a:bodyPr wrap="none" rtlCol="0">
            <a:spAutoFit/>
          </a:bodyPr>
          <a:lstStyle/>
          <a:p>
            <a:endParaRPr lang="es-BO" dirty="0"/>
          </a:p>
        </p:txBody>
      </p:sp>
      <p:sp>
        <p:nvSpPr>
          <p:cNvPr id="9" name="Marcador de contenido 5">
            <a:extLst>
              <a:ext uri="{FF2B5EF4-FFF2-40B4-BE49-F238E27FC236}">
                <a16:creationId xmlns:a16="http://schemas.microsoft.com/office/drawing/2014/main" id="{4A3E3E6A-0E44-3982-8693-C96E9DC78352}"/>
              </a:ext>
            </a:extLst>
          </p:cNvPr>
          <p:cNvSpPr txBox="1">
            <a:spLocks/>
          </p:cNvSpPr>
          <p:nvPr/>
        </p:nvSpPr>
        <p:spPr>
          <a:xfrm>
            <a:off x="6096000" y="4396505"/>
            <a:ext cx="5485993" cy="2461495"/>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es-BO" dirty="0"/>
              <a:t>Es importante destacar que la misión no se limita a la generación de ganancias o al cumplimiento de objetivos financieros, sino que se enfoca en el propósito más amplio y la contribución de la empresa a la sociedad.</a:t>
            </a:r>
          </a:p>
        </p:txBody>
      </p:sp>
      <p:pic>
        <p:nvPicPr>
          <p:cNvPr id="1030" name="Picture 6" descr="Qué son la misión y visión de una empresa? 3 ejemplos prácticos">
            <a:extLst>
              <a:ext uri="{FF2B5EF4-FFF2-40B4-BE49-F238E27FC236}">
                <a16:creationId xmlns:a16="http://schemas.microsoft.com/office/drawing/2014/main" id="{AD6DDA60-0EEC-6C30-5549-03BB4CB40C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2616" y="4179392"/>
            <a:ext cx="4007133" cy="2106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827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8CA087-FA30-60BE-45DB-5FAAAEE20665}"/>
              </a:ext>
            </a:extLst>
          </p:cNvPr>
          <p:cNvSpPr>
            <a:spLocks noGrp="1"/>
          </p:cNvSpPr>
          <p:nvPr>
            <p:ph type="title"/>
          </p:nvPr>
        </p:nvSpPr>
        <p:spPr>
          <a:xfrm>
            <a:off x="994117" y="964692"/>
            <a:ext cx="10203766" cy="793770"/>
          </a:xfrm>
        </p:spPr>
        <p:txBody>
          <a:bodyPr/>
          <a:lstStyle/>
          <a:p>
            <a:r>
              <a:rPr lang="es-BO" b="1" dirty="0"/>
              <a:t>La Misión</a:t>
            </a:r>
          </a:p>
        </p:txBody>
      </p:sp>
      <p:sp>
        <p:nvSpPr>
          <p:cNvPr id="5" name="CuadroTexto 4">
            <a:extLst>
              <a:ext uri="{FF2B5EF4-FFF2-40B4-BE49-F238E27FC236}">
                <a16:creationId xmlns:a16="http://schemas.microsoft.com/office/drawing/2014/main" id="{17580752-A3EE-38EA-BD26-0F253C55B7FE}"/>
              </a:ext>
            </a:extLst>
          </p:cNvPr>
          <p:cNvSpPr txBox="1"/>
          <p:nvPr/>
        </p:nvSpPr>
        <p:spPr>
          <a:xfrm>
            <a:off x="7434470" y="4863548"/>
            <a:ext cx="184731" cy="369332"/>
          </a:xfrm>
          <a:prstGeom prst="rect">
            <a:avLst/>
          </a:prstGeom>
          <a:noFill/>
        </p:spPr>
        <p:txBody>
          <a:bodyPr wrap="none" rtlCol="0">
            <a:spAutoFit/>
          </a:bodyPr>
          <a:lstStyle/>
          <a:p>
            <a:endParaRPr lang="es-BO" dirty="0"/>
          </a:p>
        </p:txBody>
      </p:sp>
      <p:sp>
        <p:nvSpPr>
          <p:cNvPr id="10" name="Marcador de contenido 2">
            <a:extLst>
              <a:ext uri="{FF2B5EF4-FFF2-40B4-BE49-F238E27FC236}">
                <a16:creationId xmlns:a16="http://schemas.microsoft.com/office/drawing/2014/main" id="{D9F98258-CE11-123E-9004-22E701E0F40D}"/>
              </a:ext>
            </a:extLst>
          </p:cNvPr>
          <p:cNvSpPr txBox="1">
            <a:spLocks/>
          </p:cNvSpPr>
          <p:nvPr/>
        </p:nvSpPr>
        <p:spPr>
          <a:xfrm>
            <a:off x="5367130" y="1988745"/>
            <a:ext cx="5830753" cy="4027742"/>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es-BO" sz="2000" i="1" dirty="0"/>
              <a:t>“Es producir y comercializar helados, yogurt, bebidas, leche y derivados lácteos; de alta calidad que gocen de la preferencia de nuestros clientes.</a:t>
            </a:r>
          </a:p>
          <a:p>
            <a:pPr marL="0" indent="0">
              <a:buFont typeface="Arial" panose="020B0604020202020204" pitchFamily="34" charset="0"/>
              <a:buNone/>
            </a:pPr>
            <a:r>
              <a:rPr lang="es-BO" sz="2000" i="1" dirty="0"/>
              <a:t>Crecer de forma sostenida racional, para ser una empresa líder en Bolivia en la fabricación de alimentos, que responda las necesidades de nuestros consumidores, dentro y fuera de nuestras fronteras y que respete al medio ambiente.”</a:t>
            </a:r>
          </a:p>
        </p:txBody>
      </p:sp>
      <p:pic>
        <p:nvPicPr>
          <p:cNvPr id="16" name="Imagen 15">
            <a:extLst>
              <a:ext uri="{FF2B5EF4-FFF2-40B4-BE49-F238E27FC236}">
                <a16:creationId xmlns:a16="http://schemas.microsoft.com/office/drawing/2014/main" id="{88E273C9-537A-F295-F533-654C830D5D7A}"/>
              </a:ext>
            </a:extLst>
          </p:cNvPr>
          <p:cNvPicPr>
            <a:picLocks noChangeAspect="1"/>
          </p:cNvPicPr>
          <p:nvPr/>
        </p:nvPicPr>
        <p:blipFill>
          <a:blip r:embed="rId2"/>
          <a:stretch>
            <a:fillRect/>
          </a:stretch>
        </p:blipFill>
        <p:spPr>
          <a:xfrm>
            <a:off x="994117" y="2024858"/>
            <a:ext cx="3958486" cy="2036832"/>
          </a:xfrm>
          <a:prstGeom prst="rect">
            <a:avLst/>
          </a:prstGeom>
        </p:spPr>
      </p:pic>
    </p:spTree>
    <p:extLst>
      <p:ext uri="{BB962C8B-B14F-4D97-AF65-F5344CB8AC3E}">
        <p14:creationId xmlns:p14="http://schemas.microsoft.com/office/powerpoint/2010/main" val="4024162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8CA087-FA30-60BE-45DB-5FAAAEE20665}"/>
              </a:ext>
            </a:extLst>
          </p:cNvPr>
          <p:cNvSpPr>
            <a:spLocks noGrp="1"/>
          </p:cNvSpPr>
          <p:nvPr>
            <p:ph type="title"/>
          </p:nvPr>
        </p:nvSpPr>
        <p:spPr>
          <a:xfrm>
            <a:off x="994117" y="964692"/>
            <a:ext cx="10203766" cy="793770"/>
          </a:xfrm>
        </p:spPr>
        <p:txBody>
          <a:bodyPr>
            <a:normAutofit fontScale="90000"/>
          </a:bodyPr>
          <a:lstStyle/>
          <a:p>
            <a:r>
              <a:rPr lang="es-BO" b="1" dirty="0"/>
              <a:t>3. ORGANIZACIÓN, ESTRUCTURA Y DISEÑO ORGANIZACIONAL</a:t>
            </a:r>
          </a:p>
        </p:txBody>
      </p:sp>
      <p:sp>
        <p:nvSpPr>
          <p:cNvPr id="6" name="Marcador de contenido 5">
            <a:extLst>
              <a:ext uri="{FF2B5EF4-FFF2-40B4-BE49-F238E27FC236}">
                <a16:creationId xmlns:a16="http://schemas.microsoft.com/office/drawing/2014/main" id="{EE00032E-12A0-8507-762C-A823E1D4A0D1}"/>
              </a:ext>
            </a:extLst>
          </p:cNvPr>
          <p:cNvSpPr>
            <a:spLocks noGrp="1"/>
          </p:cNvSpPr>
          <p:nvPr>
            <p:ph idx="1"/>
          </p:nvPr>
        </p:nvSpPr>
        <p:spPr>
          <a:xfrm>
            <a:off x="6930683" y="2170044"/>
            <a:ext cx="4267200" cy="4267199"/>
          </a:xfrm>
        </p:spPr>
        <p:txBody>
          <a:bodyPr>
            <a:normAutofit/>
          </a:bodyPr>
          <a:lstStyle/>
          <a:p>
            <a:pPr marL="0" indent="0">
              <a:buNone/>
            </a:pPr>
            <a:r>
              <a:rPr lang="es-BO" sz="2000" b="1" i="1" dirty="0"/>
              <a:t>La organización </a:t>
            </a:r>
            <a:r>
              <a:rPr lang="es-BO" sz="2000" i="1" dirty="0"/>
              <a:t>en una empresa es de suma importancia, ya que establece la estructura y el orden dentro de la misma, facilitando la coordinación de las actividades y el logro de los objetivos. </a:t>
            </a:r>
            <a:br>
              <a:rPr lang="es-BO" sz="2000" i="1" dirty="0"/>
            </a:br>
            <a:br>
              <a:rPr lang="es-BO" sz="2000" i="1" dirty="0"/>
            </a:br>
            <a:r>
              <a:rPr lang="es-BO" sz="2000" i="1" dirty="0"/>
              <a:t>Proporciona claridad en cuanto a las responsabilidades y roles de cada miembro del equipo, establece líneas de comunicación eficientes y promueve la eficacia operativa en general. </a:t>
            </a:r>
            <a:endParaRPr lang="es-ES" sz="2000" i="1" dirty="0"/>
          </a:p>
        </p:txBody>
      </p:sp>
      <p:pic>
        <p:nvPicPr>
          <p:cNvPr id="15" name="Imagen 14">
            <a:extLst>
              <a:ext uri="{FF2B5EF4-FFF2-40B4-BE49-F238E27FC236}">
                <a16:creationId xmlns:a16="http://schemas.microsoft.com/office/drawing/2014/main" id="{8C7D6027-D261-4AA3-A057-4145C9071D18}"/>
              </a:ext>
            </a:extLst>
          </p:cNvPr>
          <p:cNvPicPr>
            <a:picLocks noChangeAspect="1"/>
          </p:cNvPicPr>
          <p:nvPr/>
        </p:nvPicPr>
        <p:blipFill>
          <a:blip r:embed="rId2"/>
          <a:stretch>
            <a:fillRect/>
          </a:stretch>
        </p:blipFill>
        <p:spPr>
          <a:xfrm>
            <a:off x="994117" y="2170044"/>
            <a:ext cx="5491357" cy="3084651"/>
          </a:xfrm>
          <a:prstGeom prst="rect">
            <a:avLst/>
          </a:prstGeom>
        </p:spPr>
      </p:pic>
    </p:spTree>
    <p:extLst>
      <p:ext uri="{BB962C8B-B14F-4D97-AF65-F5344CB8AC3E}">
        <p14:creationId xmlns:p14="http://schemas.microsoft.com/office/powerpoint/2010/main" val="3600898960"/>
      </p:ext>
    </p:extLst>
  </p:cSld>
  <p:clrMapOvr>
    <a:masterClrMapping/>
  </p:clrMapOvr>
</p:sld>
</file>

<file path=ppt/theme/theme1.xml><?xml version="1.0" encoding="utf-8"?>
<a:theme xmlns:a="http://schemas.openxmlformats.org/drawingml/2006/main" name="Paquete">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TM10001115[[fn=Paquete]]</Template>
  <TotalTime>982</TotalTime>
  <Words>3259</Words>
  <Application>Microsoft Office PowerPoint</Application>
  <PresentationFormat>Panorámica</PresentationFormat>
  <Paragraphs>195</Paragraphs>
  <Slides>35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35</vt:i4>
      </vt:variant>
    </vt:vector>
  </HeadingPairs>
  <TitlesOfParts>
    <vt:vector size="39" baseType="lpstr">
      <vt:lpstr>Arial</vt:lpstr>
      <vt:lpstr>Calibri</vt:lpstr>
      <vt:lpstr>Gill Sans MT</vt:lpstr>
      <vt:lpstr>Paquete</vt:lpstr>
      <vt:lpstr>Fundamentos  de administración para la elaboración de un plan de negocios</vt:lpstr>
      <vt:lpstr>INDICE DE CONTENIDO DEL NEGOCIO</vt:lpstr>
      <vt:lpstr>1. GESTION EXTRATEGICA, Definición de administración</vt:lpstr>
      <vt:lpstr>1. GESTION EXTRATEGICA, conformación de una empresa</vt:lpstr>
      <vt:lpstr>La visión</vt:lpstr>
      <vt:lpstr>La visión</vt:lpstr>
      <vt:lpstr>La Misión</vt:lpstr>
      <vt:lpstr>La Misión</vt:lpstr>
      <vt:lpstr>3. ORGANIZACIÓN, ESTRUCTURA Y DISEÑO ORGANIZACIONAL</vt:lpstr>
      <vt:lpstr>3. ORGANIZACIÓN, ESTRUCTURA Y DISEÑO ORGANIZACIONAL</vt:lpstr>
      <vt:lpstr>3. ORGANIZACIÓN, ESTRUCTURA Y DISEÑO ORGANIZACIONAL</vt:lpstr>
      <vt:lpstr>3. ORGANIZACIÓN, ESTRUCTURA Y DISEÑO ORGANIZACIONAL</vt:lpstr>
      <vt:lpstr>3. ORGANIZACIÓN, ESTRUCTURA Y DISEÑO ORGANIZACIONAL</vt:lpstr>
      <vt:lpstr>3. ORGANIZACIÓN, ESTRUCTURA Y DISEÑO ORGANIZACIONAL</vt:lpstr>
      <vt:lpstr>3. ORGANIZACIÓN, ESTRUCTURA Y DISEÑO ORGANIZACIONAL</vt:lpstr>
      <vt:lpstr>3. ORGANIZACIÓN, ADMINISTRACION DE RECURSOS HUMANOS</vt:lpstr>
      <vt:lpstr>4. LIDERAZGO, Fundamentos de comportamiento individual</vt:lpstr>
      <vt:lpstr>4. LIDERAZGO, Fundamentos de comportamiento individual</vt:lpstr>
      <vt:lpstr>4. LIDERAZGO: LOS GRUPOS Y LA ADMINISTRACIÓN DE EQUIPOS DE TRABAJO</vt:lpstr>
      <vt:lpstr>4. LIDERAZGO: LOS GRUPOS Y LA ADMINISTRACIÓN DE EQUIPOS DE TRABAJO</vt:lpstr>
      <vt:lpstr>4. LIDERAZGO: LOS GRUPOS Y LA ADMINISTRACIÓN DE EQUIPOS DE TRABAJO</vt:lpstr>
      <vt:lpstr>4. LIDERAZGO: Motivar y recompensar a los empleados</vt:lpstr>
      <vt:lpstr>4. LIDERAZGO: ¿Cuál es la importancia de motivar a los empleados?</vt:lpstr>
      <vt:lpstr>4. LIDERAZGO: Recompensar</vt:lpstr>
      <vt:lpstr>4. LIDERAZGO: ADMINISTRAR LA COMUNICACIÓN Y LA INFORMACION:</vt:lpstr>
      <vt:lpstr>4. LIDERAZGO: PROCESO DE LA COMUNICACIÓN:</vt:lpstr>
      <vt:lpstr>4. LIDERAZGO: ¿COMO PUEDEN LOS GERENTES SUPERAR LAS BARRERAS DE COMUNICACIÓN?</vt:lpstr>
      <vt:lpstr>4. LIDERAZGO: COMUNICACIÓN ETICA:</vt:lpstr>
      <vt:lpstr>5. CONTROL</vt:lpstr>
      <vt:lpstr>5. CONTROL, Fundamentos de control</vt:lpstr>
      <vt:lpstr>5. CONTROL, Fundamentos de control</vt:lpstr>
      <vt:lpstr>5. CONTROL, Fundamentos de control</vt:lpstr>
      <vt:lpstr>5. CONTROL, Aplicación</vt:lpstr>
      <vt:lpstr>5. CONTROL, Aplicación</vt:lpstr>
      <vt:lpstr>6. CONCLUSION/RECOMENDACIÓN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Fundamentos  de administración para la elaboración de un plan de negocios</dc:title>
  <dc:creator>Fabio Camacho Encinas</dc:creator>
  <cp:lastModifiedBy>Fabio Camacho Encinas</cp:lastModifiedBy>
  <cp:revision>15</cp:revision>
  <dcterms:created xsi:type="dcterms:W3CDTF">2023-06-22T13:06:22Z</dcterms:created>
  <dcterms:modified xsi:type="dcterms:W3CDTF">2023-06-29T19:43:49Z</dcterms:modified>
</cp:coreProperties>
</file>