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4" r:id="rId5"/>
    <p:sldId id="262" r:id="rId6"/>
    <p:sldId id="265" r:id="rId7"/>
    <p:sldId id="266" r:id="rId8"/>
    <p:sldId id="267" r:id="rId9"/>
    <p:sldId id="261" r:id="rId10"/>
    <p:sldId id="263" r:id="rId11"/>
    <p:sldId id="275" r:id="rId12"/>
    <p:sldId id="276" r:id="rId13"/>
    <p:sldId id="278" r:id="rId14"/>
    <p:sldId id="277" r:id="rId15"/>
    <p:sldId id="279" r:id="rId16"/>
    <p:sldId id="268" r:id="rId17"/>
    <p:sldId id="269" r:id="rId18"/>
    <p:sldId id="274" r:id="rId19"/>
    <p:sldId id="271" r:id="rId20"/>
    <p:sldId id="280" r:id="rId21"/>
    <p:sldId id="281" r:id="rId22"/>
    <p:sldId id="282" r:id="rId23"/>
    <p:sldId id="270" r:id="rId24"/>
    <p:sldId id="272" r:id="rId25"/>
    <p:sldId id="260"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6/28/2023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6/28/2023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4160C-BB87-C09F-5E08-D4EC0A1558BC}"/>
              </a:ext>
            </a:extLst>
          </p:cNvPr>
          <p:cNvSpPr>
            <a:spLocks noGrp="1"/>
          </p:cNvSpPr>
          <p:nvPr>
            <p:ph type="ctrTitle"/>
          </p:nvPr>
        </p:nvSpPr>
        <p:spPr/>
        <p:txBody>
          <a:bodyPr>
            <a:normAutofit fontScale="90000"/>
          </a:bodyPr>
          <a:lstStyle/>
          <a:p>
            <a:r>
              <a:rPr lang="es-BO" dirty="0"/>
              <a:t>Fundamentos  de administración para la elaboración de un plan de negocios</a:t>
            </a:r>
          </a:p>
        </p:txBody>
      </p:sp>
      <p:sp>
        <p:nvSpPr>
          <p:cNvPr id="3" name="Subtítulo 2">
            <a:extLst>
              <a:ext uri="{FF2B5EF4-FFF2-40B4-BE49-F238E27FC236}">
                <a16:creationId xmlns:a16="http://schemas.microsoft.com/office/drawing/2014/main" id="{DBF143D6-2852-2C57-AFE8-77077FD2A8E9}"/>
              </a:ext>
            </a:extLst>
          </p:cNvPr>
          <p:cNvSpPr>
            <a:spLocks noGrp="1"/>
          </p:cNvSpPr>
          <p:nvPr>
            <p:ph type="subTitle" idx="1"/>
          </p:nvPr>
        </p:nvSpPr>
        <p:spPr/>
        <p:txBody>
          <a:bodyPr>
            <a:normAutofit lnSpcReduction="10000"/>
          </a:bodyPr>
          <a:lstStyle/>
          <a:p>
            <a:pPr algn="l"/>
            <a:r>
              <a:rPr lang="es-BO" dirty="0">
                <a:solidFill>
                  <a:schemeClr val="bg1"/>
                </a:solidFill>
              </a:rPr>
              <a:t>Integrantes	: 	Nombres de estudiantes</a:t>
            </a:r>
          </a:p>
          <a:p>
            <a:pPr algn="l"/>
            <a:r>
              <a:rPr lang="es-BO" dirty="0">
                <a:solidFill>
                  <a:schemeClr val="bg1"/>
                </a:solidFill>
              </a:rPr>
              <a:t>Materia		:	Administración</a:t>
            </a:r>
          </a:p>
          <a:p>
            <a:pPr algn="l"/>
            <a:r>
              <a:rPr lang="es-BO" dirty="0">
                <a:solidFill>
                  <a:schemeClr val="bg1"/>
                </a:solidFill>
              </a:rPr>
              <a:t>Carrera		:	Ing. de sistemas</a:t>
            </a:r>
          </a:p>
        </p:txBody>
      </p:sp>
      <p:pic>
        <p:nvPicPr>
          <p:cNvPr id="1026" name="Picture 2">
            <a:extLst>
              <a:ext uri="{FF2B5EF4-FFF2-40B4-BE49-F238E27FC236}">
                <a16:creationId xmlns:a16="http://schemas.microsoft.com/office/drawing/2014/main" id="{B8985160-033B-D098-B3B8-B4404AEBC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440867"/>
            <a:ext cx="54483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5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4.	LIDERAZGO</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2"/>
            <a:ext cx="10203766" cy="3798685"/>
          </a:xfrm>
        </p:spPr>
        <p:txBody>
          <a:bodyPr/>
          <a:lstStyle/>
          <a:p>
            <a:endParaRPr lang="es-BO" dirty="0"/>
          </a:p>
        </p:txBody>
      </p:sp>
    </p:spTree>
    <p:extLst>
      <p:ext uri="{BB962C8B-B14F-4D97-AF65-F5344CB8AC3E}">
        <p14:creationId xmlns:p14="http://schemas.microsoft.com/office/powerpoint/2010/main" val="295168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Fundamentos de comportamiento individual</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2"/>
            <a:ext cx="6712969" cy="3798685"/>
          </a:xfrm>
        </p:spPr>
        <p:txBody>
          <a:bodyPr>
            <a:normAutofit/>
          </a:bodyPr>
          <a:lstStyle/>
          <a:p>
            <a:pPr marL="0" indent="0">
              <a:buNone/>
            </a:pPr>
            <a:r>
              <a:rPr lang="es-BO" dirty="0"/>
              <a:t>La empresa actualmente utiliza 6 pasos para aplicar los fundamentos del comportamiento individual.</a:t>
            </a:r>
          </a:p>
          <a:p>
            <a:pPr marL="0" indent="0">
              <a:buNone/>
            </a:pPr>
            <a:r>
              <a:rPr lang="es-BO" dirty="0"/>
              <a:t>1- Motivación: Asegurándose de conocer las necesidades y deseos de sus empleados y creando un ambiente de trabajo que fomente la motivación intrínseca. </a:t>
            </a:r>
          </a:p>
          <a:p>
            <a:pPr marL="0" indent="0">
              <a:buNone/>
            </a:pPr>
            <a:r>
              <a:rPr lang="es-BO" dirty="0"/>
              <a:t>2- Comunicación efectiva: Establece canales de comunicación abiertos y transparentes. Fomenta la comunicación bidireccional para que sus empleados se sientan escuchados y puedan expresar sus ideas, preocupaciones y sugerencias.</a:t>
            </a:r>
          </a:p>
          <a:p>
            <a:pPr marL="0" indent="0">
              <a:buNone/>
            </a:pPr>
            <a:r>
              <a:rPr lang="es-BO" dirty="0"/>
              <a:t>3- Liderazgo positivo: Teniendo lideres inspiradores y motivadores. Proporcionando una visión clara y alinea los objetivos y valores de la empresa con los de sus empleados. </a:t>
            </a:r>
          </a:p>
        </p:txBody>
      </p:sp>
      <p:pic>
        <p:nvPicPr>
          <p:cNvPr id="1026" name="Picture 2" descr="Leadership team Vectors &amp; Illustrations for Free Download | Freepik">
            <a:extLst>
              <a:ext uri="{FF2B5EF4-FFF2-40B4-BE49-F238E27FC236}">
                <a16:creationId xmlns:a16="http://schemas.microsoft.com/office/drawing/2014/main" id="{61417C46-B0A8-C945-8447-2319D1A7B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086" y="1941341"/>
            <a:ext cx="4371281" cy="379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45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Fundamentos de comportamiento individual</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5721177" y="2094623"/>
            <a:ext cx="5476705" cy="3798685"/>
          </a:xfrm>
        </p:spPr>
        <p:txBody>
          <a:bodyPr>
            <a:normAutofit/>
          </a:bodyPr>
          <a:lstStyle/>
          <a:p>
            <a:pPr marL="0" indent="0">
              <a:buNone/>
            </a:pPr>
            <a:r>
              <a:rPr lang="es-BO" dirty="0"/>
              <a:t>4- Capacitación: Realiza Inversión en la capacitación de sus empleados. Proporcionando oportunidades de aprendizaje y crecimiento profesional.</a:t>
            </a:r>
          </a:p>
          <a:p>
            <a:pPr marL="0" indent="0">
              <a:buNone/>
            </a:pPr>
            <a:r>
              <a:rPr lang="es-BO" dirty="0"/>
              <a:t>5- Reconocimiento y recompensas: Reconoce y recompensa los logros y contribuciones de sus empleados. Celebra los éxitos individuales y de equipo, realizando reconocimientos que valoran el esfuerzo y el desempeño excepcional.</a:t>
            </a:r>
          </a:p>
          <a:p>
            <a:pPr marL="0" indent="0">
              <a:buNone/>
            </a:pPr>
            <a:r>
              <a:rPr lang="es-BO" dirty="0"/>
              <a:t>6- Fomento de un ambiente de trabajo positivo: Creando un ambiente de trabajo positivo y saludable. Promoviendo la colaboración, el respeto mutuo y la diversidad.</a:t>
            </a:r>
          </a:p>
        </p:txBody>
      </p:sp>
      <p:pic>
        <p:nvPicPr>
          <p:cNvPr id="5" name="Picture 2" descr="PROCESO DE FABRICACIÓN DEL HELADO - HeladoArtesanal.com">
            <a:extLst>
              <a:ext uri="{FF2B5EF4-FFF2-40B4-BE49-F238E27FC236}">
                <a16:creationId xmlns:a16="http://schemas.microsoft.com/office/drawing/2014/main" id="{1C3EA31B-8FC2-F442-B4E0-95A0D2B28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17" y="2094623"/>
            <a:ext cx="4323350" cy="217968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74DAB2F0-CD20-A450-052C-15F7F6BE7011}"/>
              </a:ext>
            </a:extLst>
          </p:cNvPr>
          <p:cNvSpPr txBox="1"/>
          <p:nvPr/>
        </p:nvSpPr>
        <p:spPr>
          <a:xfrm>
            <a:off x="994117" y="5906303"/>
            <a:ext cx="10374099" cy="646331"/>
          </a:xfrm>
          <a:prstGeom prst="rect">
            <a:avLst/>
          </a:prstGeom>
          <a:noFill/>
        </p:spPr>
        <p:txBody>
          <a:bodyPr wrap="square" rtlCol="0">
            <a:spAutoFit/>
          </a:bodyPr>
          <a:lstStyle/>
          <a:p>
            <a:pPr algn="ctr"/>
            <a:r>
              <a:rPr lang="es-BO" i="1" dirty="0"/>
              <a:t>Comprendiendo que el comportamiento individual es decisivo para una administración eficiente, puesto que el desempeño individual es la base del rendimiento organizacional. </a:t>
            </a:r>
            <a:endParaRPr lang="es-ES" i="1" dirty="0"/>
          </a:p>
        </p:txBody>
      </p:sp>
    </p:spTree>
    <p:extLst>
      <p:ext uri="{BB962C8B-B14F-4D97-AF65-F5344CB8AC3E}">
        <p14:creationId xmlns:p14="http://schemas.microsoft.com/office/powerpoint/2010/main" val="405297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LOS GRUPOS Y LA ADMINISTRACIÓN DE EQUIPOS DE TRABAJO</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6096000" y="2094623"/>
            <a:ext cx="5512904" cy="2660257"/>
          </a:xfrm>
        </p:spPr>
        <p:txBody>
          <a:bodyPr>
            <a:normAutofit/>
          </a:bodyPr>
          <a:lstStyle/>
          <a:p>
            <a:pPr marL="0" indent="0">
              <a:buNone/>
            </a:pPr>
            <a:r>
              <a:rPr lang="es-BO" sz="2000" dirty="0"/>
              <a:t>Primeramente, tenemos que tener en cuenta la diferencia entre equipos de trabajo y grupos de trabajo.</a:t>
            </a:r>
          </a:p>
          <a:p>
            <a:pPr marL="0" indent="0">
              <a:buNone/>
            </a:pPr>
            <a:r>
              <a:rPr lang="es-BO" sz="2000" dirty="0"/>
              <a:t>Podemos destacar que la principal diferencia entre equipos de trabajo y grupos de trabajo radica en el nivel de interdependencia, colaboración y enfoque hacia un objetivo común. </a:t>
            </a:r>
          </a:p>
          <a:p>
            <a:pPr marL="0" indent="0">
              <a:buNone/>
            </a:pPr>
            <a:endParaRPr lang="es-BO" dirty="0"/>
          </a:p>
          <a:p>
            <a:pPr marL="0" indent="0">
              <a:buNone/>
            </a:pPr>
            <a:endParaRPr lang="es-BO" sz="2000" dirty="0"/>
          </a:p>
        </p:txBody>
      </p:sp>
      <p:pic>
        <p:nvPicPr>
          <p:cNvPr id="3074" name="Picture 2" descr="Delizia_2-FILEminimizer">
            <a:extLst>
              <a:ext uri="{FF2B5EF4-FFF2-40B4-BE49-F238E27FC236}">
                <a16:creationId xmlns:a16="http://schemas.microsoft.com/office/drawing/2014/main" id="{AC74C9BB-9716-9FFD-E968-38EA80D81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17" y="2094623"/>
            <a:ext cx="4876799" cy="278606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58BFADB-D84C-96EE-6267-9E61387D3516}"/>
              </a:ext>
            </a:extLst>
          </p:cNvPr>
          <p:cNvSpPr txBox="1"/>
          <p:nvPr/>
        </p:nvSpPr>
        <p:spPr>
          <a:xfrm>
            <a:off x="982957" y="5216846"/>
            <a:ext cx="10625947" cy="1323439"/>
          </a:xfrm>
          <a:prstGeom prst="rect">
            <a:avLst/>
          </a:prstGeom>
          <a:noFill/>
        </p:spPr>
        <p:txBody>
          <a:bodyPr wrap="square" rtlCol="0">
            <a:spAutoFit/>
          </a:bodyPr>
          <a:lstStyle/>
          <a:p>
            <a:r>
              <a:rPr lang="es-BO" sz="2000" dirty="0"/>
              <a:t>Los equipos de trabajo implican una mayor interacción, colaboración y necesidad de lograr objetivos compartidos, mientras que los grupos de trabajo tienden a tener roles menos definidos y se enfocan en tareas individuales sin una necesidad fuerte de colaboración.</a:t>
            </a:r>
          </a:p>
          <a:p>
            <a:endParaRPr lang="es-ES" sz="2000" dirty="0"/>
          </a:p>
        </p:txBody>
      </p:sp>
    </p:spTree>
    <p:extLst>
      <p:ext uri="{BB962C8B-B14F-4D97-AF65-F5344CB8AC3E}">
        <p14:creationId xmlns:p14="http://schemas.microsoft.com/office/powerpoint/2010/main" val="79673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LOS GRUPOS Y LA ADMINISTRACIÓN DE EQUIPOS DE TRABAJO</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702365" y="1952821"/>
            <a:ext cx="11065106" cy="793770"/>
          </a:xfrm>
        </p:spPr>
        <p:txBody>
          <a:bodyPr>
            <a:normAutofit/>
          </a:bodyPr>
          <a:lstStyle/>
          <a:p>
            <a:pPr marL="0" indent="0">
              <a:buNone/>
            </a:pPr>
            <a:r>
              <a:rPr lang="es-BO" dirty="0"/>
              <a:t>Particularmente en la empresa “DELIZIA” se manejan equipos de trabajo, realizando las siguientes características.</a:t>
            </a:r>
          </a:p>
          <a:p>
            <a:pPr marL="0" indent="0">
              <a:buNone/>
            </a:pPr>
            <a:endParaRPr lang="es-BO" dirty="0"/>
          </a:p>
        </p:txBody>
      </p:sp>
      <p:sp>
        <p:nvSpPr>
          <p:cNvPr id="8" name="CuadroTexto 7">
            <a:extLst>
              <a:ext uri="{FF2B5EF4-FFF2-40B4-BE49-F238E27FC236}">
                <a16:creationId xmlns:a16="http://schemas.microsoft.com/office/drawing/2014/main" id="{D9353173-BE19-565B-583C-E06CB0F32CCD}"/>
              </a:ext>
            </a:extLst>
          </p:cNvPr>
          <p:cNvSpPr txBox="1"/>
          <p:nvPr/>
        </p:nvSpPr>
        <p:spPr>
          <a:xfrm>
            <a:off x="702365" y="2579243"/>
            <a:ext cx="11065107" cy="3970318"/>
          </a:xfrm>
          <a:prstGeom prst="rect">
            <a:avLst/>
          </a:prstGeom>
          <a:noFill/>
        </p:spPr>
        <p:txBody>
          <a:bodyPr wrap="square" rtlCol="0">
            <a:spAutoFit/>
          </a:bodyPr>
          <a:lstStyle/>
          <a:p>
            <a:r>
              <a:rPr lang="es-BO" b="1" dirty="0"/>
              <a:t>Definiendo roles y responsabilidades: </a:t>
            </a:r>
            <a:r>
              <a:rPr lang="es-BO" dirty="0"/>
              <a:t>Identificando las diferentes áreas o funciones necesarias para el funcionamiento de la empresa “DELIZIA”, como producción, atención al cliente, marketing, entre otros. Asignando roles y responsabilidades claras a los miembros del equipo en función de sus habilidades y capacidades.</a:t>
            </a:r>
          </a:p>
          <a:p>
            <a:endParaRPr lang="es-BO" b="1" dirty="0"/>
          </a:p>
          <a:p>
            <a:r>
              <a:rPr lang="es-BO" b="1" dirty="0"/>
              <a:t>Fomenta la colaboración: </a:t>
            </a:r>
            <a:r>
              <a:rPr lang="es-BO" dirty="0"/>
              <a:t>Estableciendo un ambiente de trabajo colaborativo donde los miembros del equipo pueden compartir ideas, conocimientos y trabajar juntos para alcanzar los objetivos de la empresa. </a:t>
            </a:r>
          </a:p>
          <a:p>
            <a:endParaRPr lang="es-BO" b="1" dirty="0"/>
          </a:p>
          <a:p>
            <a:r>
              <a:rPr lang="es-BO" b="1" dirty="0"/>
              <a:t>Establece metas claras: </a:t>
            </a:r>
            <a:r>
              <a:rPr lang="es-BO" dirty="0"/>
              <a:t>Definiendo metas y objetivos claros para el equipo de trabajo. Estas metas pueden incluir aumentar las ventas de todos los productos elaborados, mejorando la calidad del producto, expandir la presencia en el mercado, entre otros. Asegurando que el equipo de trabajo sea eficiente. </a:t>
            </a:r>
          </a:p>
          <a:p>
            <a:endParaRPr lang="es-BO" b="1" dirty="0"/>
          </a:p>
          <a:p>
            <a:r>
              <a:rPr lang="es-BO" b="1" dirty="0"/>
              <a:t>Promoviendo la creatividad e innovación: </a:t>
            </a:r>
            <a:r>
              <a:rPr lang="es-BO" dirty="0"/>
              <a:t>Hace que los miembros del equipo propongan ideas y soluciones innovadoras para mejorar y desarrollar nuevas estrategias de marketing o encontrar formas más eficientes de operar. </a:t>
            </a:r>
          </a:p>
          <a:p>
            <a:endParaRPr lang="es-ES" dirty="0"/>
          </a:p>
        </p:txBody>
      </p:sp>
    </p:spTree>
    <p:extLst>
      <p:ext uri="{BB962C8B-B14F-4D97-AF65-F5344CB8AC3E}">
        <p14:creationId xmlns:p14="http://schemas.microsoft.com/office/powerpoint/2010/main" val="186995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LOS GRUPOS Y LA ADMINISTRACIÓN DE EQUIPOS DE TRABAJO</a:t>
            </a:r>
          </a:p>
        </p:txBody>
      </p:sp>
      <p:sp>
        <p:nvSpPr>
          <p:cNvPr id="8" name="CuadroTexto 7">
            <a:extLst>
              <a:ext uri="{FF2B5EF4-FFF2-40B4-BE49-F238E27FC236}">
                <a16:creationId xmlns:a16="http://schemas.microsoft.com/office/drawing/2014/main" id="{D9353173-BE19-565B-583C-E06CB0F32CCD}"/>
              </a:ext>
            </a:extLst>
          </p:cNvPr>
          <p:cNvSpPr txBox="1"/>
          <p:nvPr/>
        </p:nvSpPr>
        <p:spPr>
          <a:xfrm>
            <a:off x="658296" y="2091881"/>
            <a:ext cx="11065107" cy="4247317"/>
          </a:xfrm>
          <a:prstGeom prst="rect">
            <a:avLst/>
          </a:prstGeom>
          <a:noFill/>
        </p:spPr>
        <p:txBody>
          <a:bodyPr wrap="square" rtlCol="0">
            <a:spAutoFit/>
          </a:bodyPr>
          <a:lstStyle/>
          <a:p>
            <a:r>
              <a:rPr lang="es-BO" b="1" dirty="0"/>
              <a:t>Capacitación y desarrollo: </a:t>
            </a:r>
            <a:r>
              <a:rPr lang="es-BO" dirty="0"/>
              <a:t>Brinda oportunidades de capacitación y desarrollo a los miembros del equipo para mejorar sus habilidades técnicas y conocimientos relacionados con las técnicas de servicio al cliente, marketing o gestión empresarial.</a:t>
            </a:r>
          </a:p>
          <a:p>
            <a:endParaRPr lang="es-BO" dirty="0"/>
          </a:p>
          <a:p>
            <a:r>
              <a:rPr lang="es-BO" b="1" dirty="0"/>
              <a:t>Gestión de recursos: </a:t>
            </a:r>
            <a:r>
              <a:rPr lang="es-BO" dirty="0"/>
              <a:t>Realiza todos los recursos necesarios para que el equipo de trabajo pueda desempeñarse de manera efectiva. Esto incluye herramientas y equipos adecuados, así como el apoyo logístico necesario para la distribución y venta de los productos.</a:t>
            </a:r>
          </a:p>
          <a:p>
            <a:endParaRPr lang="es-BO" dirty="0"/>
          </a:p>
          <a:p>
            <a:r>
              <a:rPr lang="es-BO" b="1" dirty="0"/>
              <a:t>Evaluación y retroalimentación: </a:t>
            </a:r>
            <a:r>
              <a:rPr lang="es-BO" dirty="0"/>
              <a:t>Realiza evaluaciones periódicas del desempeño del equipo y brinda retroalimentación constructiva. Reconociendo todos los logros de su equipo de trabajo,</a:t>
            </a:r>
          </a:p>
          <a:p>
            <a:r>
              <a:rPr lang="es-BO" dirty="0"/>
              <a:t>Por ejemplo, la siguiente publicación en su página web:</a:t>
            </a:r>
          </a:p>
          <a:p>
            <a:endParaRPr lang="es-BO" dirty="0"/>
          </a:p>
          <a:p>
            <a:r>
              <a:rPr lang="es-BO" i="1" dirty="0"/>
              <a:t>¡Hoy rendimos homenaje a nuestro equipo de trabajo! Agradecemos a esta gran familia, que con su esfuerzo, dedicación, entusiasmo y compromiso diario nos han acercado a cada boliviano. </a:t>
            </a:r>
          </a:p>
          <a:p>
            <a:endParaRPr lang="es-ES" dirty="0"/>
          </a:p>
        </p:txBody>
      </p:sp>
    </p:spTree>
    <p:extLst>
      <p:ext uri="{BB962C8B-B14F-4D97-AF65-F5344CB8AC3E}">
        <p14:creationId xmlns:p14="http://schemas.microsoft.com/office/powerpoint/2010/main" val="159410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Motivar y recompensar a los empleados</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11846" y="2180494"/>
            <a:ext cx="4773637" cy="1364566"/>
          </a:xfrm>
        </p:spPr>
        <p:txBody>
          <a:bodyPr/>
          <a:lstStyle/>
          <a:p>
            <a:pPr marL="0" indent="0">
              <a:buNone/>
            </a:pPr>
            <a:r>
              <a:rPr lang="es-BO" sz="1800" i="1" dirty="0">
                <a:effectLst/>
                <a:latin typeface="Calibri" panose="020F0502020204030204" pitchFamily="34" charset="0"/>
                <a:ea typeface="Calibri" panose="020F0502020204030204" pitchFamily="34" charset="0"/>
                <a:cs typeface="Arial" panose="020B0604020202020204" pitchFamily="34" charset="0"/>
              </a:rPr>
              <a:t>La motivación de empleados se define como el entusiasmo, el nivel de energía, el compromiso y la cantidad de creatividad que un empleado aporta diariamente a la organización.</a:t>
            </a:r>
            <a:endParaRPr lang="es-BO" dirty="0"/>
          </a:p>
        </p:txBody>
      </p:sp>
      <p:sp>
        <p:nvSpPr>
          <p:cNvPr id="4" name="CuadroTexto 3">
            <a:extLst>
              <a:ext uri="{FF2B5EF4-FFF2-40B4-BE49-F238E27FC236}">
                <a16:creationId xmlns:a16="http://schemas.microsoft.com/office/drawing/2014/main" id="{5CA396EC-CDD8-A424-C378-96A2CD8F32D3}"/>
              </a:ext>
            </a:extLst>
          </p:cNvPr>
          <p:cNvSpPr txBox="1"/>
          <p:nvPr/>
        </p:nvSpPr>
        <p:spPr>
          <a:xfrm>
            <a:off x="6330462" y="4451814"/>
            <a:ext cx="4656406" cy="1200329"/>
          </a:xfrm>
          <a:prstGeom prst="rect">
            <a:avLst/>
          </a:prstGeom>
          <a:noFill/>
        </p:spPr>
        <p:txBody>
          <a:bodyPr wrap="square" rtlCol="0">
            <a:spAutoFit/>
          </a:bodyPr>
          <a:lstStyle/>
          <a:p>
            <a:r>
              <a:rPr lang="es-BO" i="1" dirty="0"/>
              <a:t>La motivación juega un papel muy importante en la vida de un ser humano. Ya sea para mejorarnos a nosotros mismos o para mejorar el desempeño de nuestra organización. </a:t>
            </a:r>
            <a:endParaRPr lang="es-ES" i="1" dirty="0"/>
          </a:p>
        </p:txBody>
      </p:sp>
      <p:pic>
        <p:nvPicPr>
          <p:cNvPr id="1026" name="Picture 2" descr="Motivación laboral: claves y factores de la productividad empresarial -  NeoMercados.com">
            <a:extLst>
              <a:ext uri="{FF2B5EF4-FFF2-40B4-BE49-F238E27FC236}">
                <a16:creationId xmlns:a16="http://schemas.microsoft.com/office/drawing/2014/main" id="{BE2015BA-1B4E-D336-825E-BDBF90E42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377" y="2048612"/>
            <a:ext cx="3521612" cy="2343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tivación empresarial: ¿cómo mantenerla en tu personal?">
            <a:extLst>
              <a:ext uri="{FF2B5EF4-FFF2-40B4-BE49-F238E27FC236}">
                <a16:creationId xmlns:a16="http://schemas.microsoft.com/office/drawing/2014/main" id="{4C1A32E2-A18C-23EB-CF9B-B16A94B2B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332" y="3686779"/>
            <a:ext cx="4258292" cy="201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11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¿Cuál es la importancia de motivar a los empleados?</a:t>
            </a:r>
          </a:p>
        </p:txBody>
      </p:sp>
      <p:sp>
        <p:nvSpPr>
          <p:cNvPr id="7" name="CuadroTexto 6">
            <a:extLst>
              <a:ext uri="{FF2B5EF4-FFF2-40B4-BE49-F238E27FC236}">
                <a16:creationId xmlns:a16="http://schemas.microsoft.com/office/drawing/2014/main" id="{9754003E-35C5-D223-5F22-3C71D7660B60}"/>
              </a:ext>
            </a:extLst>
          </p:cNvPr>
          <p:cNvSpPr txBox="1"/>
          <p:nvPr/>
        </p:nvSpPr>
        <p:spPr>
          <a:xfrm>
            <a:off x="740898" y="1829812"/>
            <a:ext cx="11075963" cy="1754326"/>
          </a:xfrm>
          <a:prstGeom prst="rect">
            <a:avLst/>
          </a:prstGeom>
          <a:noFill/>
        </p:spPr>
        <p:txBody>
          <a:bodyPr wrap="square" rtlCol="0">
            <a:spAutoFit/>
          </a:bodyPr>
          <a:lstStyle/>
          <a:p>
            <a:r>
              <a:rPr lang="es-BO" dirty="0"/>
              <a:t>La motivación juega un papel muy importante en la vida de un ser humano. Ya sea para mejorarnos a nosotros mismos o para mejorar el desempeño de nuestra organización. Los empleados motivados no necesitan que se les diga cómo hacer las cosas, toman iniciativas, están ansiosos por asumir responsabilidades adicionales, son innovadores y emprendedores.</a:t>
            </a:r>
          </a:p>
          <a:p>
            <a:endParaRPr lang="es-BO" dirty="0"/>
          </a:p>
          <a:p>
            <a:r>
              <a:rPr lang="es-BO" dirty="0"/>
              <a:t>Para motivar y recompensar a los empleados , se pueden seguir las siguientes estrategias : </a:t>
            </a:r>
            <a:endParaRPr lang="es-ES" dirty="0"/>
          </a:p>
        </p:txBody>
      </p:sp>
      <p:sp>
        <p:nvSpPr>
          <p:cNvPr id="3" name="CuadroTexto 2">
            <a:extLst>
              <a:ext uri="{FF2B5EF4-FFF2-40B4-BE49-F238E27FC236}">
                <a16:creationId xmlns:a16="http://schemas.microsoft.com/office/drawing/2014/main" id="{8D2447AD-C916-7250-E795-3A2BA4F7EC9C}"/>
              </a:ext>
            </a:extLst>
          </p:cNvPr>
          <p:cNvSpPr txBox="1"/>
          <p:nvPr/>
        </p:nvSpPr>
        <p:spPr>
          <a:xfrm>
            <a:off x="698695" y="3655489"/>
            <a:ext cx="5166030" cy="2585323"/>
          </a:xfrm>
          <a:prstGeom prst="rect">
            <a:avLst/>
          </a:prstGeom>
          <a:noFill/>
        </p:spPr>
        <p:txBody>
          <a:bodyPr wrap="none" rtlCol="0">
            <a:spAutoFit/>
          </a:bodyPr>
          <a:lstStyle/>
          <a:p>
            <a:r>
              <a:rPr lang="es-BO" dirty="0"/>
              <a:t>•Premiar y reconocer a los empleados.</a:t>
            </a:r>
          </a:p>
          <a:p>
            <a:endParaRPr lang="es-BO" dirty="0"/>
          </a:p>
          <a:p>
            <a:r>
              <a:rPr lang="es-BO" dirty="0"/>
              <a:t>•Mantener una comunicación constante y fluida.</a:t>
            </a:r>
          </a:p>
          <a:p>
            <a:endParaRPr lang="es-BO" dirty="0"/>
          </a:p>
          <a:p>
            <a:r>
              <a:rPr lang="es-BO" dirty="0"/>
              <a:t>•Ofrecer formación y aprendizaje constante.</a:t>
            </a:r>
          </a:p>
          <a:p>
            <a:endParaRPr lang="es-BO" dirty="0"/>
          </a:p>
          <a:p>
            <a:r>
              <a:rPr lang="es-BO" dirty="0"/>
              <a:t>•Proporcionar flexibilidad laboral.</a:t>
            </a:r>
          </a:p>
          <a:p>
            <a:endParaRPr lang="es-BO" dirty="0"/>
          </a:p>
          <a:p>
            <a:r>
              <a:rPr lang="es-BO" dirty="0"/>
              <a:t>•Dar a los empleados objetivos que puedan controlar</a:t>
            </a:r>
            <a:endParaRPr lang="es-ES" dirty="0"/>
          </a:p>
        </p:txBody>
      </p:sp>
      <p:sp>
        <p:nvSpPr>
          <p:cNvPr id="5" name="CuadroTexto 4">
            <a:extLst>
              <a:ext uri="{FF2B5EF4-FFF2-40B4-BE49-F238E27FC236}">
                <a16:creationId xmlns:a16="http://schemas.microsoft.com/office/drawing/2014/main" id="{9E4265F5-35D0-150D-3628-9268DFC9F634}"/>
              </a:ext>
            </a:extLst>
          </p:cNvPr>
          <p:cNvSpPr txBox="1"/>
          <p:nvPr/>
        </p:nvSpPr>
        <p:spPr>
          <a:xfrm>
            <a:off x="5953820" y="3655488"/>
            <a:ext cx="5863041" cy="3139321"/>
          </a:xfrm>
          <a:prstGeom prst="rect">
            <a:avLst/>
          </a:prstGeom>
          <a:noFill/>
        </p:spPr>
        <p:txBody>
          <a:bodyPr wrap="square" rtlCol="0">
            <a:spAutoFit/>
          </a:bodyPr>
          <a:lstStyle/>
          <a:p>
            <a:r>
              <a:rPr lang="es-BO" dirty="0"/>
              <a:t>•Reforzar la comunicación de los directivos.</a:t>
            </a:r>
          </a:p>
          <a:p>
            <a:endParaRPr lang="es-BO" dirty="0"/>
          </a:p>
          <a:p>
            <a:r>
              <a:rPr lang="es-BO" dirty="0"/>
              <a:t>•Diseñar un lugar de trabajo acogedor.</a:t>
            </a:r>
          </a:p>
          <a:p>
            <a:endParaRPr lang="es-BO" dirty="0"/>
          </a:p>
          <a:p>
            <a:r>
              <a:rPr lang="es-BO" dirty="0"/>
              <a:t>•Reconocer y recompensar a los empleados.</a:t>
            </a:r>
          </a:p>
          <a:p>
            <a:endParaRPr lang="es-BO" dirty="0"/>
          </a:p>
          <a:p>
            <a:r>
              <a:rPr lang="es-BO" dirty="0"/>
              <a:t>•Promover el crecimiento personal e implicar a los trabajadores en la toma de decisiones.</a:t>
            </a:r>
          </a:p>
          <a:p>
            <a:endParaRPr lang="es-BO" dirty="0"/>
          </a:p>
          <a:p>
            <a:r>
              <a:rPr lang="es-BO" dirty="0"/>
              <a:t>•Ofrecer recompensas adicionales para motivar a los empleados a ir más allá de sus límites.</a:t>
            </a:r>
            <a:endParaRPr lang="es-ES" dirty="0"/>
          </a:p>
        </p:txBody>
      </p:sp>
    </p:spTree>
    <p:extLst>
      <p:ext uri="{BB962C8B-B14F-4D97-AF65-F5344CB8AC3E}">
        <p14:creationId xmlns:p14="http://schemas.microsoft.com/office/powerpoint/2010/main" val="198773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a:bodyPr>
          <a:lstStyle/>
          <a:p>
            <a:r>
              <a:rPr lang="es-BO" b="1" dirty="0"/>
              <a:t>4.	LIDERAZGO: </a:t>
            </a:r>
            <a:r>
              <a:rPr lang="es-ES" b="1" dirty="0"/>
              <a:t>Recompensar</a:t>
            </a:r>
            <a:endParaRPr lang="es-BO" b="1" dirty="0"/>
          </a:p>
        </p:txBody>
      </p:sp>
      <p:sp>
        <p:nvSpPr>
          <p:cNvPr id="7" name="CuadroTexto 6">
            <a:extLst>
              <a:ext uri="{FF2B5EF4-FFF2-40B4-BE49-F238E27FC236}">
                <a16:creationId xmlns:a16="http://schemas.microsoft.com/office/drawing/2014/main" id="{9754003E-35C5-D223-5F22-3C71D7660B60}"/>
              </a:ext>
            </a:extLst>
          </p:cNvPr>
          <p:cNvSpPr txBox="1"/>
          <p:nvPr/>
        </p:nvSpPr>
        <p:spPr>
          <a:xfrm>
            <a:off x="740898" y="1829812"/>
            <a:ext cx="11075963" cy="1200329"/>
          </a:xfrm>
          <a:prstGeom prst="rect">
            <a:avLst/>
          </a:prstGeom>
          <a:noFill/>
        </p:spPr>
        <p:txBody>
          <a:bodyPr wrap="square" rtlCol="0">
            <a:spAutoFit/>
          </a:bodyPr>
          <a:lstStyle/>
          <a:p>
            <a:r>
              <a:rPr lang="es-BO" dirty="0"/>
              <a:t>En el ámbito empresarial de hoy en día, las recompensas y los reconocimientos han llegado a ser más importante que nunca ya que los gerentes disponen de menos manera de influir en sus empleados o de moldear su comportamiento. En tiempo de estrechez económica, las recompensas y el reconocimiento proporcionan una manera eficaz de estimular a los empleados para que logren más altos niveles de desempeño.</a:t>
            </a:r>
            <a:endParaRPr lang="es-ES" dirty="0"/>
          </a:p>
        </p:txBody>
      </p:sp>
      <p:sp>
        <p:nvSpPr>
          <p:cNvPr id="3" name="CuadroTexto 2">
            <a:extLst>
              <a:ext uri="{FF2B5EF4-FFF2-40B4-BE49-F238E27FC236}">
                <a16:creationId xmlns:a16="http://schemas.microsoft.com/office/drawing/2014/main" id="{8D2447AD-C916-7250-E795-3A2BA4F7EC9C}"/>
              </a:ext>
            </a:extLst>
          </p:cNvPr>
          <p:cNvSpPr txBox="1"/>
          <p:nvPr/>
        </p:nvSpPr>
        <p:spPr>
          <a:xfrm>
            <a:off x="740898" y="3101491"/>
            <a:ext cx="6672776" cy="3139321"/>
          </a:xfrm>
          <a:prstGeom prst="rect">
            <a:avLst/>
          </a:prstGeom>
          <a:noFill/>
        </p:spPr>
        <p:txBody>
          <a:bodyPr wrap="square" rtlCol="0">
            <a:spAutoFit/>
          </a:bodyPr>
          <a:lstStyle/>
          <a:p>
            <a:r>
              <a:rPr lang="es-BO" dirty="0"/>
              <a:t>Los sistemas de recompensas mejoran cuatro aspectos de la eficacia organizacional:</a:t>
            </a:r>
          </a:p>
          <a:p>
            <a:r>
              <a:rPr lang="es-BO" dirty="0"/>
              <a:t>•Motivan al personal a unirse a la organización.</a:t>
            </a:r>
          </a:p>
          <a:p>
            <a:endParaRPr lang="es-BO" dirty="0"/>
          </a:p>
          <a:p>
            <a:r>
              <a:rPr lang="es-BO" dirty="0"/>
              <a:t>•Influyen sobre los trabajadores para que acudan a su trabajo.</a:t>
            </a:r>
          </a:p>
          <a:p>
            <a:endParaRPr lang="es-BO" dirty="0"/>
          </a:p>
          <a:p>
            <a:r>
              <a:rPr lang="es-BO" dirty="0"/>
              <a:t>•Los motivan para actuar de manera eficaz.</a:t>
            </a:r>
          </a:p>
          <a:p>
            <a:endParaRPr lang="es-BO" dirty="0"/>
          </a:p>
          <a:p>
            <a:r>
              <a:rPr lang="es-BO" dirty="0"/>
              <a:t>•Refuerzan la estructura de la organización para especificar la posición de sus diferentes</a:t>
            </a:r>
          </a:p>
          <a:p>
            <a:r>
              <a:rPr lang="es-BO" dirty="0"/>
              <a:t>miembros.</a:t>
            </a:r>
            <a:endParaRPr lang="es-ES" dirty="0"/>
          </a:p>
        </p:txBody>
      </p:sp>
      <p:pic>
        <p:nvPicPr>
          <p:cNvPr id="6" name="Picture 2" descr="Positive Feedback in Practice Management (Why and How to Focus on This) -  Power Diary Blog">
            <a:extLst>
              <a:ext uri="{FF2B5EF4-FFF2-40B4-BE49-F238E27FC236}">
                <a16:creationId xmlns:a16="http://schemas.microsoft.com/office/drawing/2014/main" id="{28837289-D6C0-F1C1-4BF2-6BB79816A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7802" y="3688112"/>
            <a:ext cx="4876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6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ADMINISTRAR LA COMUNICACIÓN Y LA INFORMACION:</a:t>
            </a:r>
          </a:p>
        </p:txBody>
      </p:sp>
      <p:sp>
        <p:nvSpPr>
          <p:cNvPr id="3" name="CuadroTexto 2">
            <a:extLst>
              <a:ext uri="{FF2B5EF4-FFF2-40B4-BE49-F238E27FC236}">
                <a16:creationId xmlns:a16="http://schemas.microsoft.com/office/drawing/2014/main" id="{7535EE82-8274-8646-FB67-B2984C52CFA3}"/>
              </a:ext>
            </a:extLst>
          </p:cNvPr>
          <p:cNvSpPr txBox="1"/>
          <p:nvPr/>
        </p:nvSpPr>
        <p:spPr>
          <a:xfrm>
            <a:off x="994117" y="2006410"/>
            <a:ext cx="10203766" cy="1200329"/>
          </a:xfrm>
          <a:prstGeom prst="rect">
            <a:avLst/>
          </a:prstGeom>
          <a:noFill/>
        </p:spPr>
        <p:txBody>
          <a:bodyPr wrap="square" rtlCol="0">
            <a:spAutoFit/>
          </a:bodyPr>
          <a:lstStyle/>
          <a:p>
            <a:r>
              <a:rPr lang="es-BO" sz="2400" i="1" dirty="0"/>
              <a:t>La comunicación es eficaz es imprescindible para los gerentes por una razón especifica: todo lo que hace un gerente involucra a la comunicación. ¡no solo algunas cosas, sino todo. ¡Lo que hace! </a:t>
            </a:r>
            <a:endParaRPr lang="es-ES" sz="2400" i="1" dirty="0"/>
          </a:p>
        </p:txBody>
      </p:sp>
      <p:sp>
        <p:nvSpPr>
          <p:cNvPr id="4" name="CuadroTexto 3">
            <a:extLst>
              <a:ext uri="{FF2B5EF4-FFF2-40B4-BE49-F238E27FC236}">
                <a16:creationId xmlns:a16="http://schemas.microsoft.com/office/drawing/2014/main" id="{44F551DA-0F90-3AF3-29D3-6CA0E16818C1}"/>
              </a:ext>
            </a:extLst>
          </p:cNvPr>
          <p:cNvSpPr txBox="1"/>
          <p:nvPr/>
        </p:nvSpPr>
        <p:spPr>
          <a:xfrm>
            <a:off x="994117" y="3362750"/>
            <a:ext cx="3461982" cy="2677656"/>
          </a:xfrm>
          <a:prstGeom prst="rect">
            <a:avLst/>
          </a:prstGeom>
          <a:noFill/>
        </p:spPr>
        <p:txBody>
          <a:bodyPr wrap="square" rtlCol="0">
            <a:spAutoFit/>
          </a:bodyPr>
          <a:lstStyle/>
          <a:p>
            <a:r>
              <a:rPr lang="es-BO" sz="2400" i="1" dirty="0"/>
              <a:t>Un gerente no puede formular una estrategia o tomar una decisión, el siguiente paso es la comunicación. De lo contrario nadie sabrá que se tomó una decisión</a:t>
            </a:r>
            <a:endParaRPr lang="es-ES" sz="2400" i="1" dirty="0"/>
          </a:p>
        </p:txBody>
      </p:sp>
      <p:pic>
        <p:nvPicPr>
          <p:cNvPr id="4098" name="Picture 2" descr="Trabajo en Equipo y Comunicación Interna, dos partes de un todo">
            <a:extLst>
              <a:ext uri="{FF2B5EF4-FFF2-40B4-BE49-F238E27FC236}">
                <a16:creationId xmlns:a16="http://schemas.microsoft.com/office/drawing/2014/main" id="{A5B240EB-71E8-91CA-1E42-DC5C4019B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887" y="3206739"/>
            <a:ext cx="5746031" cy="322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07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dirty="0"/>
              <a:t>INDICE DE CONTENIDO DEL NEGOCIO</a:t>
            </a:r>
          </a:p>
        </p:txBody>
      </p:sp>
      <p:sp>
        <p:nvSpPr>
          <p:cNvPr id="5" name="CuadroTexto 4">
            <a:extLst>
              <a:ext uri="{FF2B5EF4-FFF2-40B4-BE49-F238E27FC236}">
                <a16:creationId xmlns:a16="http://schemas.microsoft.com/office/drawing/2014/main" id="{2FE7ECC1-3191-3C2C-06C1-7E6E6300AEC5}"/>
              </a:ext>
            </a:extLst>
          </p:cNvPr>
          <p:cNvSpPr txBox="1"/>
          <p:nvPr/>
        </p:nvSpPr>
        <p:spPr>
          <a:xfrm>
            <a:off x="994117" y="1941342"/>
            <a:ext cx="4703298" cy="4524315"/>
          </a:xfrm>
          <a:prstGeom prst="rect">
            <a:avLst/>
          </a:prstGeom>
          <a:noFill/>
        </p:spPr>
        <p:txBody>
          <a:bodyPr wrap="square" rtlCol="0">
            <a:spAutoFit/>
          </a:bodyPr>
          <a:lstStyle/>
          <a:p>
            <a:r>
              <a:rPr lang="es-BO" b="1" dirty="0"/>
              <a:t>1.	GESTION EXTRATEGICO</a:t>
            </a:r>
          </a:p>
          <a:p>
            <a:r>
              <a:rPr lang="es-BO" dirty="0"/>
              <a:t>a)	Definición de administración</a:t>
            </a:r>
          </a:p>
          <a:p>
            <a:r>
              <a:rPr lang="es-BO" dirty="0"/>
              <a:t>b)	La visión</a:t>
            </a:r>
          </a:p>
          <a:p>
            <a:r>
              <a:rPr lang="es-BO" dirty="0"/>
              <a:t>c)	La misión</a:t>
            </a:r>
          </a:p>
          <a:p>
            <a:r>
              <a:rPr lang="es-BO" dirty="0"/>
              <a:t>d)	Los valores</a:t>
            </a:r>
          </a:p>
          <a:p>
            <a:r>
              <a:rPr lang="es-BO" dirty="0"/>
              <a:t>e)	Análisis FODA del negocio</a:t>
            </a:r>
          </a:p>
          <a:p>
            <a:endParaRPr lang="es-BO" dirty="0"/>
          </a:p>
          <a:p>
            <a:r>
              <a:rPr lang="es-BO" b="1" dirty="0"/>
              <a:t>2.	PLANEACION</a:t>
            </a:r>
          </a:p>
          <a:p>
            <a:r>
              <a:rPr lang="es-BO" dirty="0"/>
              <a:t>a)	Fundamentos de la toma de decisión</a:t>
            </a:r>
          </a:p>
          <a:p>
            <a:r>
              <a:rPr lang="es-BO" dirty="0"/>
              <a:t>b)	Fundamentos de la planeación</a:t>
            </a:r>
          </a:p>
          <a:p>
            <a:endParaRPr lang="es-BO" b="1" dirty="0"/>
          </a:p>
          <a:p>
            <a:r>
              <a:rPr lang="es-BO" b="1" dirty="0"/>
              <a:t>3.	ORGANIZACION</a:t>
            </a:r>
          </a:p>
          <a:p>
            <a:r>
              <a:rPr lang="es-BO" dirty="0"/>
              <a:t>a)	Estructura y diseño Organizacionales</a:t>
            </a:r>
          </a:p>
          <a:p>
            <a:r>
              <a:rPr lang="es-BO" dirty="0"/>
              <a:t>b)	Administración de recursos humanos</a:t>
            </a:r>
          </a:p>
          <a:p>
            <a:r>
              <a:rPr lang="es-BO" dirty="0"/>
              <a:t>c)	Administración del cambio e innovación</a:t>
            </a:r>
          </a:p>
          <a:p>
            <a:pPr marL="285750" indent="-285750">
              <a:buFont typeface="Arial" panose="020B0604020202020204" pitchFamily="34" charset="0"/>
              <a:buChar char="•"/>
            </a:pPr>
            <a:endParaRPr lang="es-BO" dirty="0"/>
          </a:p>
        </p:txBody>
      </p:sp>
      <p:sp>
        <p:nvSpPr>
          <p:cNvPr id="6" name="CuadroTexto 5">
            <a:extLst>
              <a:ext uri="{FF2B5EF4-FFF2-40B4-BE49-F238E27FC236}">
                <a16:creationId xmlns:a16="http://schemas.microsoft.com/office/drawing/2014/main" id="{632A4B1F-8992-C7FF-8A02-D4800780ECCA}"/>
              </a:ext>
            </a:extLst>
          </p:cNvPr>
          <p:cNvSpPr txBox="1"/>
          <p:nvPr/>
        </p:nvSpPr>
        <p:spPr>
          <a:xfrm>
            <a:off x="5844209" y="1941342"/>
            <a:ext cx="5353676" cy="3693319"/>
          </a:xfrm>
          <a:prstGeom prst="rect">
            <a:avLst/>
          </a:prstGeom>
          <a:noFill/>
        </p:spPr>
        <p:txBody>
          <a:bodyPr wrap="square" rtlCol="0">
            <a:spAutoFit/>
          </a:bodyPr>
          <a:lstStyle/>
          <a:p>
            <a:r>
              <a:rPr lang="es-BO" b="1" dirty="0"/>
              <a:t>4.	LIDERAZGO</a:t>
            </a:r>
          </a:p>
          <a:p>
            <a:r>
              <a:rPr lang="es-BO" dirty="0"/>
              <a:t>a)	Fundamentos del comportamiento individual</a:t>
            </a:r>
          </a:p>
          <a:p>
            <a:r>
              <a:rPr lang="es-BO" dirty="0"/>
              <a:t>b)	Los grupos y la administración de equipos de trabajo</a:t>
            </a:r>
          </a:p>
          <a:p>
            <a:r>
              <a:rPr lang="es-BO" dirty="0"/>
              <a:t>c)	Motivar y recompensar a los empleados</a:t>
            </a:r>
          </a:p>
          <a:p>
            <a:r>
              <a:rPr lang="es-BO" dirty="0"/>
              <a:t>d)	Liderazgo y confianza</a:t>
            </a:r>
          </a:p>
          <a:p>
            <a:r>
              <a:rPr lang="es-BO" dirty="0"/>
              <a:t>e)	Administrar la comunicación y la información</a:t>
            </a:r>
          </a:p>
          <a:p>
            <a:endParaRPr lang="es-BO" dirty="0"/>
          </a:p>
          <a:p>
            <a:r>
              <a:rPr lang="es-BO" b="1" dirty="0"/>
              <a:t>5.	CONTROL</a:t>
            </a:r>
          </a:p>
          <a:p>
            <a:r>
              <a:rPr lang="es-BO" dirty="0"/>
              <a:t>a)	Fundamentos del control</a:t>
            </a:r>
          </a:p>
          <a:p>
            <a:r>
              <a:rPr lang="es-BO" dirty="0"/>
              <a:t>b)	Administración de operaciones</a:t>
            </a:r>
          </a:p>
          <a:p>
            <a:endParaRPr lang="es-BO" dirty="0"/>
          </a:p>
          <a:p>
            <a:r>
              <a:rPr lang="es-BO" b="1" dirty="0"/>
              <a:t>6.	CONCLUSION/RECOMENDACIÓN</a:t>
            </a:r>
          </a:p>
        </p:txBody>
      </p:sp>
    </p:spTree>
    <p:extLst>
      <p:ext uri="{BB962C8B-B14F-4D97-AF65-F5344CB8AC3E}">
        <p14:creationId xmlns:p14="http://schemas.microsoft.com/office/powerpoint/2010/main" val="2136623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PROCESO DE LA COMUNICACIÓN:</a:t>
            </a:r>
          </a:p>
        </p:txBody>
      </p:sp>
      <p:pic>
        <p:nvPicPr>
          <p:cNvPr id="33" name="Imagen 32">
            <a:extLst>
              <a:ext uri="{FF2B5EF4-FFF2-40B4-BE49-F238E27FC236}">
                <a16:creationId xmlns:a16="http://schemas.microsoft.com/office/drawing/2014/main" id="{533FBE36-B833-41ED-C21E-E83B031AAC25}"/>
              </a:ext>
            </a:extLst>
          </p:cNvPr>
          <p:cNvPicPr>
            <a:picLocks noChangeAspect="1"/>
          </p:cNvPicPr>
          <p:nvPr/>
        </p:nvPicPr>
        <p:blipFill>
          <a:blip r:embed="rId2"/>
          <a:stretch>
            <a:fillRect/>
          </a:stretch>
        </p:blipFill>
        <p:spPr>
          <a:xfrm>
            <a:off x="2349607" y="1965589"/>
            <a:ext cx="7933876" cy="4705826"/>
          </a:xfrm>
          <a:prstGeom prst="rect">
            <a:avLst/>
          </a:prstGeom>
        </p:spPr>
      </p:pic>
    </p:spTree>
    <p:extLst>
      <p:ext uri="{BB962C8B-B14F-4D97-AF65-F5344CB8AC3E}">
        <p14:creationId xmlns:p14="http://schemas.microsoft.com/office/powerpoint/2010/main" val="253261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fontScale="90000"/>
          </a:bodyPr>
          <a:lstStyle/>
          <a:p>
            <a:r>
              <a:rPr lang="es-BO" b="1" dirty="0"/>
              <a:t>4. LIDERAZGO: ¿COMO PUEDEN LOS GERENTES SUPERAR LAS BARRERAS DE COMUNICACIÓN?</a:t>
            </a:r>
          </a:p>
        </p:txBody>
      </p:sp>
      <p:sp>
        <p:nvSpPr>
          <p:cNvPr id="3" name="CuadroTexto 2">
            <a:extLst>
              <a:ext uri="{FF2B5EF4-FFF2-40B4-BE49-F238E27FC236}">
                <a16:creationId xmlns:a16="http://schemas.microsoft.com/office/drawing/2014/main" id="{F019EB06-A5DA-C7B0-499F-B69E0C98C257}"/>
              </a:ext>
            </a:extLst>
          </p:cNvPr>
          <p:cNvSpPr txBox="1"/>
          <p:nvPr/>
        </p:nvSpPr>
        <p:spPr>
          <a:xfrm>
            <a:off x="1702191" y="2419643"/>
            <a:ext cx="184731" cy="369332"/>
          </a:xfrm>
          <a:prstGeom prst="rect">
            <a:avLst/>
          </a:prstGeom>
          <a:noFill/>
        </p:spPr>
        <p:txBody>
          <a:bodyPr wrap="none" rtlCol="0">
            <a:spAutoFit/>
          </a:bodyPr>
          <a:lstStyle/>
          <a:p>
            <a:endParaRPr lang="es-ES" dirty="0"/>
          </a:p>
        </p:txBody>
      </p:sp>
      <p:sp>
        <p:nvSpPr>
          <p:cNvPr id="4" name="CuadroTexto 3">
            <a:extLst>
              <a:ext uri="{FF2B5EF4-FFF2-40B4-BE49-F238E27FC236}">
                <a16:creationId xmlns:a16="http://schemas.microsoft.com/office/drawing/2014/main" id="{2A37C82D-422B-0696-6A9F-407D25370731}"/>
              </a:ext>
            </a:extLst>
          </p:cNvPr>
          <p:cNvSpPr txBox="1"/>
          <p:nvPr/>
        </p:nvSpPr>
        <p:spPr>
          <a:xfrm>
            <a:off x="422031" y="2194558"/>
            <a:ext cx="11408898" cy="4370427"/>
          </a:xfrm>
          <a:prstGeom prst="rect">
            <a:avLst/>
          </a:prstGeom>
          <a:noFill/>
        </p:spPr>
        <p:txBody>
          <a:bodyPr wrap="square" rtlCol="0">
            <a:spAutoFit/>
          </a:bodyPr>
          <a:lstStyle/>
          <a:p>
            <a:r>
              <a:rPr lang="es-BO" sz="2000" b="1" dirty="0"/>
              <a:t>1. USAR LA RETROALIMENTACION: </a:t>
            </a:r>
            <a:r>
              <a:rPr lang="es-BO" sz="2000" dirty="0"/>
              <a:t>Verificar la precisión de lo que se esta comunicando o de lo que se está hablando.</a:t>
            </a:r>
          </a:p>
          <a:p>
            <a:endParaRPr lang="es-BO" sz="2000" dirty="0"/>
          </a:p>
          <a:p>
            <a:r>
              <a:rPr lang="es-BO" sz="2000" b="1" dirty="0"/>
              <a:t>2. SIMPLIFICAR EL MENSAJE: </a:t>
            </a:r>
            <a:r>
              <a:rPr lang="es-BO" sz="2000" dirty="0"/>
              <a:t>Utilizar palabras que la audiencia a la que van dirigidas comprenda.</a:t>
            </a:r>
          </a:p>
          <a:p>
            <a:endParaRPr lang="es-BO" sz="2000" dirty="0"/>
          </a:p>
          <a:p>
            <a:r>
              <a:rPr lang="es-BO" sz="2000" b="1" dirty="0"/>
              <a:t>3. ESCUCHAR ACTIVAMENTE: </a:t>
            </a:r>
            <a:r>
              <a:rPr lang="es-BO" sz="2000" dirty="0"/>
              <a:t>Escuchar el significado completo del mensaje o pensar en lo que se va decir como respuesta.</a:t>
            </a:r>
          </a:p>
          <a:p>
            <a:endParaRPr lang="es-BO" sz="2000" dirty="0"/>
          </a:p>
          <a:p>
            <a:r>
              <a:rPr lang="es-BO" sz="2000" b="1" dirty="0"/>
              <a:t>4. CONTROLAR LAS EMOCIONES: </a:t>
            </a:r>
            <a:r>
              <a:rPr lang="es-BO" sz="2000" dirty="0"/>
              <a:t>Reconocer cuando nuestras emociones estén desbocadas, si lo están, no debemos comunicarnos sino hasta habernos tranquilizado.</a:t>
            </a:r>
          </a:p>
          <a:p>
            <a:endParaRPr lang="es-BO" sz="2000" dirty="0"/>
          </a:p>
          <a:p>
            <a:r>
              <a:rPr lang="es-BO" sz="2000" b="1" dirty="0"/>
              <a:t>5. OBSERVAR PISTAS NO VERBALES: </a:t>
            </a:r>
            <a:r>
              <a:rPr lang="es-BO" sz="2000" dirty="0"/>
              <a:t>Seamos conscientes de que nuestras acciones hablan con mas esfuerzos que las palabras.</a:t>
            </a:r>
          </a:p>
          <a:p>
            <a:endParaRPr lang="es-ES" dirty="0"/>
          </a:p>
        </p:txBody>
      </p:sp>
    </p:spTree>
    <p:extLst>
      <p:ext uri="{BB962C8B-B14F-4D97-AF65-F5344CB8AC3E}">
        <p14:creationId xmlns:p14="http://schemas.microsoft.com/office/powerpoint/2010/main" val="1949543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a:bodyPr>
          <a:lstStyle/>
          <a:p>
            <a:r>
              <a:rPr lang="es-BO" b="1" dirty="0"/>
              <a:t>4. LIDERAZGO: COMUNICACIÓN ETICA:</a:t>
            </a:r>
          </a:p>
        </p:txBody>
      </p:sp>
      <p:sp>
        <p:nvSpPr>
          <p:cNvPr id="3" name="CuadroTexto 2">
            <a:extLst>
              <a:ext uri="{FF2B5EF4-FFF2-40B4-BE49-F238E27FC236}">
                <a16:creationId xmlns:a16="http://schemas.microsoft.com/office/drawing/2014/main" id="{F019EB06-A5DA-C7B0-499F-B69E0C98C257}"/>
              </a:ext>
            </a:extLst>
          </p:cNvPr>
          <p:cNvSpPr txBox="1"/>
          <p:nvPr/>
        </p:nvSpPr>
        <p:spPr>
          <a:xfrm>
            <a:off x="1702191" y="2419643"/>
            <a:ext cx="184731" cy="369332"/>
          </a:xfrm>
          <a:prstGeom prst="rect">
            <a:avLst/>
          </a:prstGeom>
          <a:noFill/>
        </p:spPr>
        <p:txBody>
          <a:bodyPr wrap="none" rtlCol="0">
            <a:spAutoFit/>
          </a:bodyPr>
          <a:lstStyle/>
          <a:p>
            <a:endParaRPr lang="es-ES" dirty="0"/>
          </a:p>
        </p:txBody>
      </p:sp>
      <p:sp>
        <p:nvSpPr>
          <p:cNvPr id="4" name="CuadroTexto 3">
            <a:extLst>
              <a:ext uri="{FF2B5EF4-FFF2-40B4-BE49-F238E27FC236}">
                <a16:creationId xmlns:a16="http://schemas.microsoft.com/office/drawing/2014/main" id="{2A37C82D-422B-0696-6A9F-407D25370731}"/>
              </a:ext>
            </a:extLst>
          </p:cNvPr>
          <p:cNvSpPr txBox="1"/>
          <p:nvPr/>
        </p:nvSpPr>
        <p:spPr>
          <a:xfrm>
            <a:off x="881575" y="2004144"/>
            <a:ext cx="10696135" cy="400110"/>
          </a:xfrm>
          <a:prstGeom prst="rect">
            <a:avLst/>
          </a:prstGeom>
          <a:noFill/>
        </p:spPr>
        <p:txBody>
          <a:bodyPr wrap="square" rtlCol="0">
            <a:spAutoFit/>
          </a:bodyPr>
          <a:lstStyle/>
          <a:p>
            <a:r>
              <a:rPr lang="es-BO" sz="2000" dirty="0"/>
              <a:t>Es importante en la actualidad que los esfuerzos de comunicación de una empresa sean éticos. </a:t>
            </a:r>
            <a:endParaRPr lang="es-ES" dirty="0"/>
          </a:p>
        </p:txBody>
      </p:sp>
      <p:sp>
        <p:nvSpPr>
          <p:cNvPr id="5" name="CuadroTexto 4">
            <a:extLst>
              <a:ext uri="{FF2B5EF4-FFF2-40B4-BE49-F238E27FC236}">
                <a16:creationId xmlns:a16="http://schemas.microsoft.com/office/drawing/2014/main" id="{ADAEB2FB-EFA6-D33B-0F00-66F8584D59CF}"/>
              </a:ext>
            </a:extLst>
          </p:cNvPr>
          <p:cNvSpPr txBox="1"/>
          <p:nvPr/>
        </p:nvSpPr>
        <p:spPr>
          <a:xfrm>
            <a:off x="881575" y="2692287"/>
            <a:ext cx="5838093" cy="3477875"/>
          </a:xfrm>
          <a:prstGeom prst="rect">
            <a:avLst/>
          </a:prstGeom>
          <a:noFill/>
        </p:spPr>
        <p:txBody>
          <a:bodyPr wrap="square" rtlCol="0">
            <a:spAutoFit/>
          </a:bodyPr>
          <a:lstStyle/>
          <a:p>
            <a:r>
              <a:rPr lang="es-BO" sz="2000" dirty="0"/>
              <a:t>La comunicación ética abarca toda la información relevante que es verdadera en todos los sentidos y no engañosa en ninguna forma. Por otra parte, la comunicación antiética suele distorsionar la verdad o manipular a las audiencias. Algunas maneras en que las empresas se comunican de manera antiética son cuando omiten la información esencial. </a:t>
            </a:r>
          </a:p>
          <a:p>
            <a:endParaRPr lang="es-BO" sz="2000" dirty="0"/>
          </a:p>
          <a:p>
            <a:r>
              <a:rPr lang="es-BO" sz="2000" dirty="0"/>
              <a:t>Por ejemplo: no decir a los empleados que algunos de ellos perderán su trabajo por una fusión inminente es una comunicación antiética.</a:t>
            </a:r>
            <a:endParaRPr lang="es-ES" sz="2000" dirty="0"/>
          </a:p>
        </p:txBody>
      </p:sp>
      <p:pic>
        <p:nvPicPr>
          <p:cNvPr id="8" name="Imagen 7">
            <a:extLst>
              <a:ext uri="{FF2B5EF4-FFF2-40B4-BE49-F238E27FC236}">
                <a16:creationId xmlns:a16="http://schemas.microsoft.com/office/drawing/2014/main" id="{C75937A8-3F02-2D18-7CA9-0085D51BE6DD}"/>
              </a:ext>
            </a:extLst>
          </p:cNvPr>
          <p:cNvPicPr>
            <a:picLocks noChangeAspect="1"/>
          </p:cNvPicPr>
          <p:nvPr/>
        </p:nvPicPr>
        <p:blipFill>
          <a:blip r:embed="rId2"/>
          <a:stretch>
            <a:fillRect/>
          </a:stretch>
        </p:blipFill>
        <p:spPr>
          <a:xfrm>
            <a:off x="7078787" y="2692287"/>
            <a:ext cx="3942660" cy="3477875"/>
          </a:xfrm>
          <a:prstGeom prst="rect">
            <a:avLst/>
          </a:prstGeom>
        </p:spPr>
      </p:pic>
    </p:spTree>
    <p:extLst>
      <p:ext uri="{BB962C8B-B14F-4D97-AF65-F5344CB8AC3E}">
        <p14:creationId xmlns:p14="http://schemas.microsoft.com/office/powerpoint/2010/main" val="278655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a:bodyPr>
          <a:lstStyle/>
          <a:p>
            <a:endParaRPr lang="es-BO" b="1" dirty="0"/>
          </a:p>
        </p:txBody>
      </p:sp>
      <p:sp>
        <p:nvSpPr>
          <p:cNvPr id="7" name="CuadroTexto 6">
            <a:extLst>
              <a:ext uri="{FF2B5EF4-FFF2-40B4-BE49-F238E27FC236}">
                <a16:creationId xmlns:a16="http://schemas.microsoft.com/office/drawing/2014/main" id="{9754003E-35C5-D223-5F22-3C71D7660B60}"/>
              </a:ext>
            </a:extLst>
          </p:cNvPr>
          <p:cNvSpPr txBox="1"/>
          <p:nvPr/>
        </p:nvSpPr>
        <p:spPr>
          <a:xfrm>
            <a:off x="6452382" y="2037591"/>
            <a:ext cx="3282462" cy="1200329"/>
          </a:xfrm>
          <a:prstGeom prst="rect">
            <a:avLst/>
          </a:prstGeom>
          <a:noFill/>
        </p:spPr>
        <p:txBody>
          <a:bodyPr wrap="square" rtlCol="0">
            <a:spAutoFit/>
          </a:bodyPr>
          <a:lstStyle/>
          <a:p>
            <a:br>
              <a:rPr lang="es-BO" dirty="0"/>
            </a:br>
            <a:br>
              <a:rPr lang="es-BO" dirty="0"/>
            </a:br>
            <a:endParaRPr lang="es-BO" dirty="0"/>
          </a:p>
          <a:p>
            <a:endParaRPr lang="es-ES" dirty="0"/>
          </a:p>
        </p:txBody>
      </p:sp>
      <p:pic>
        <p:nvPicPr>
          <p:cNvPr id="2052" name="Picture 4" descr="Colección De Dibujos De Helado Vector Dibujado Mano Linda. Conos Y Helados  De Diferentes Sabores Hechas En El Estilo De Dibujo. Ilustraciones Svg,  Vectoriales, Clip Art Vectorizado Libre De Derechos. Image 38006136.">
            <a:extLst>
              <a:ext uri="{FF2B5EF4-FFF2-40B4-BE49-F238E27FC236}">
                <a16:creationId xmlns:a16="http://schemas.microsoft.com/office/drawing/2014/main" id="{EB583C3C-09E9-929B-6621-A8032C857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736" y="2037591"/>
            <a:ext cx="3749040"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260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a:bodyPr>
          <a:lstStyle/>
          <a:p>
            <a:endParaRPr lang="es-BO" b="1" dirty="0"/>
          </a:p>
        </p:txBody>
      </p:sp>
      <p:sp>
        <p:nvSpPr>
          <p:cNvPr id="7" name="CuadroTexto 6">
            <a:extLst>
              <a:ext uri="{FF2B5EF4-FFF2-40B4-BE49-F238E27FC236}">
                <a16:creationId xmlns:a16="http://schemas.microsoft.com/office/drawing/2014/main" id="{9754003E-35C5-D223-5F22-3C71D7660B60}"/>
              </a:ext>
            </a:extLst>
          </p:cNvPr>
          <p:cNvSpPr txBox="1"/>
          <p:nvPr/>
        </p:nvSpPr>
        <p:spPr>
          <a:xfrm>
            <a:off x="1092592" y="2121997"/>
            <a:ext cx="5913120" cy="1200329"/>
          </a:xfrm>
          <a:prstGeom prst="rect">
            <a:avLst/>
          </a:prstGeom>
          <a:noFill/>
        </p:spPr>
        <p:txBody>
          <a:bodyPr wrap="square" rtlCol="0">
            <a:spAutoFit/>
          </a:bodyPr>
          <a:lstStyle/>
          <a:p>
            <a:br>
              <a:rPr lang="es-BO" dirty="0"/>
            </a:br>
            <a:br>
              <a:rPr lang="es-BO" dirty="0"/>
            </a:br>
            <a:endParaRPr lang="es-BO" dirty="0"/>
          </a:p>
          <a:p>
            <a:endParaRPr lang="es-ES" dirty="0"/>
          </a:p>
        </p:txBody>
      </p:sp>
      <p:pic>
        <p:nvPicPr>
          <p:cNvPr id="3074" name="Picture 2" descr="Creating A Positive Workplace Culture - A Little Kindness Goes A Long Way |  HuffPost Contributor">
            <a:extLst>
              <a:ext uri="{FF2B5EF4-FFF2-40B4-BE49-F238E27FC236}">
                <a16:creationId xmlns:a16="http://schemas.microsoft.com/office/drawing/2014/main" id="{7B2013D5-DA9D-56AF-0DD4-4F5F846CF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74" y="2121998"/>
            <a:ext cx="4354655" cy="2977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39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5.	CONTROL</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2"/>
            <a:ext cx="10203766" cy="3798685"/>
          </a:xfrm>
        </p:spPr>
        <p:txBody>
          <a:bodyPr/>
          <a:lstStyle/>
          <a:p>
            <a:endParaRPr lang="es-BO" dirty="0"/>
          </a:p>
        </p:txBody>
      </p:sp>
    </p:spTree>
    <p:extLst>
      <p:ext uri="{BB962C8B-B14F-4D97-AF65-F5344CB8AC3E}">
        <p14:creationId xmlns:p14="http://schemas.microsoft.com/office/powerpoint/2010/main" val="2018762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normAutofit/>
          </a:bodyPr>
          <a:lstStyle/>
          <a:p>
            <a:r>
              <a:rPr lang="es-BO" b="1" dirty="0"/>
              <a:t>6.	CONCLUSION/RECOMENDACIÓN</a:t>
            </a:r>
            <a:endParaRPr lang="es-BO" dirty="0"/>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2"/>
            <a:ext cx="10203766" cy="3798685"/>
          </a:xfrm>
        </p:spPr>
        <p:txBody>
          <a:bodyPr/>
          <a:lstStyle/>
          <a:p>
            <a:endParaRPr lang="es-BO" dirty="0"/>
          </a:p>
        </p:txBody>
      </p:sp>
    </p:spTree>
    <p:extLst>
      <p:ext uri="{BB962C8B-B14F-4D97-AF65-F5344CB8AC3E}">
        <p14:creationId xmlns:p14="http://schemas.microsoft.com/office/powerpoint/2010/main" val="282830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1.	GESTION EXTRATEGICA</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2"/>
            <a:ext cx="10203766" cy="1649997"/>
          </a:xfrm>
        </p:spPr>
        <p:txBody>
          <a:bodyPr/>
          <a:lstStyle/>
          <a:p>
            <a:pPr marL="0" indent="0">
              <a:buNone/>
            </a:pPr>
            <a:r>
              <a:rPr lang="es-BO" b="1" dirty="0"/>
              <a:t>a) Definición de administración</a:t>
            </a:r>
            <a:br>
              <a:rPr lang="es-BO" b="1" dirty="0"/>
            </a:br>
            <a:br>
              <a:rPr lang="es-BO" b="1" dirty="0"/>
            </a:br>
            <a:r>
              <a:rPr lang="es-BO" dirty="0"/>
              <a:t>La administración se refiere al proceso de planificar, organizar, dirigir y controlar los recursos de una organización para lograr sus objetivos de manera eficiente y efectiva. Implica la coordinación de personas, recursos y actividades para alcanzar los resultados deseados.</a:t>
            </a:r>
          </a:p>
          <a:p>
            <a:endParaRPr lang="es-BO" dirty="0"/>
          </a:p>
        </p:txBody>
      </p:sp>
      <p:sp>
        <p:nvSpPr>
          <p:cNvPr id="4" name="CuadroTexto 3">
            <a:extLst>
              <a:ext uri="{FF2B5EF4-FFF2-40B4-BE49-F238E27FC236}">
                <a16:creationId xmlns:a16="http://schemas.microsoft.com/office/drawing/2014/main" id="{42F9D1E7-84D6-AC78-DFEE-F35727D6839D}"/>
              </a:ext>
            </a:extLst>
          </p:cNvPr>
          <p:cNvSpPr txBox="1"/>
          <p:nvPr/>
        </p:nvSpPr>
        <p:spPr>
          <a:xfrm>
            <a:off x="994117" y="3591339"/>
            <a:ext cx="5234405" cy="2862322"/>
          </a:xfrm>
          <a:prstGeom prst="rect">
            <a:avLst/>
          </a:prstGeom>
          <a:noFill/>
        </p:spPr>
        <p:txBody>
          <a:bodyPr wrap="square" rtlCol="0">
            <a:spAutoFit/>
          </a:bodyPr>
          <a:lstStyle/>
          <a:p>
            <a:r>
              <a:rPr lang="es-BO" b="1" dirty="0">
                <a:solidFill>
                  <a:schemeClr val="tx1">
                    <a:lumMod val="85000"/>
                    <a:lumOff val="15000"/>
                  </a:schemeClr>
                </a:solidFill>
              </a:rPr>
              <a:t>Frederick Taylor (1856-1915): </a:t>
            </a:r>
            <a:r>
              <a:rPr lang="es-BO" dirty="0">
                <a:solidFill>
                  <a:schemeClr val="tx1">
                    <a:lumMod val="85000"/>
                    <a:lumOff val="15000"/>
                  </a:schemeClr>
                </a:solidFill>
              </a:rPr>
              <a:t>es considerado el padre de la administración científica. Propuso métodos para mejorar la eficiencia en el trabajo mediante el estudio sistemático de las tareas y la aplicación de principios científicos. Su enfoque se basaba en la estandarización de métodos de trabajo, la capacitación de los empleados y la aplicación de incentivos económicos.</a:t>
            </a:r>
          </a:p>
          <a:p>
            <a:endParaRPr lang="es-BO" dirty="0"/>
          </a:p>
          <a:p>
            <a:endParaRPr lang="es-BO" dirty="0"/>
          </a:p>
        </p:txBody>
      </p:sp>
      <p:pic>
        <p:nvPicPr>
          <p:cNvPr id="2050" name="Picture 2" descr="Frederick Winslow Taylor - Wikipedia">
            <a:extLst>
              <a:ext uri="{FF2B5EF4-FFF2-40B4-BE49-F238E27FC236}">
                <a16:creationId xmlns:a16="http://schemas.microsoft.com/office/drawing/2014/main" id="{48B67424-F283-8E49-ECEF-5428CBD92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865" y="3251754"/>
            <a:ext cx="1844951" cy="245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73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Definición de administración</a:t>
            </a:r>
          </a:p>
        </p:txBody>
      </p:sp>
      <p:sp>
        <p:nvSpPr>
          <p:cNvPr id="4" name="CuadroTexto 3">
            <a:extLst>
              <a:ext uri="{FF2B5EF4-FFF2-40B4-BE49-F238E27FC236}">
                <a16:creationId xmlns:a16="http://schemas.microsoft.com/office/drawing/2014/main" id="{42F9D1E7-84D6-AC78-DFEE-F35727D6839D}"/>
              </a:ext>
            </a:extLst>
          </p:cNvPr>
          <p:cNvSpPr txBox="1"/>
          <p:nvPr/>
        </p:nvSpPr>
        <p:spPr>
          <a:xfrm>
            <a:off x="861595" y="2136338"/>
            <a:ext cx="7527031" cy="2031325"/>
          </a:xfrm>
          <a:prstGeom prst="rect">
            <a:avLst/>
          </a:prstGeom>
          <a:noFill/>
        </p:spPr>
        <p:txBody>
          <a:bodyPr wrap="square" rtlCol="0">
            <a:spAutoFit/>
          </a:bodyPr>
          <a:lstStyle/>
          <a:p>
            <a:r>
              <a:rPr lang="es-BO" b="1" dirty="0">
                <a:solidFill>
                  <a:schemeClr val="tx1">
                    <a:lumMod val="85000"/>
                    <a:lumOff val="15000"/>
                  </a:schemeClr>
                </a:solidFill>
              </a:rPr>
              <a:t>Henri Fayol (1841-1925): </a:t>
            </a:r>
            <a:r>
              <a:rPr lang="es-BO" dirty="0">
                <a:solidFill>
                  <a:schemeClr val="tx1">
                    <a:lumMod val="85000"/>
                    <a:lumOff val="15000"/>
                  </a:schemeClr>
                </a:solidFill>
              </a:rPr>
              <a:t>Fue un teórico francés de la administración. Es conocido por su teoría de las funciones administrativas, que </a:t>
            </a:r>
            <a:r>
              <a:rPr lang="es-BO" b="1" dirty="0">
                <a:solidFill>
                  <a:schemeClr val="tx1">
                    <a:lumMod val="85000"/>
                    <a:lumOff val="15000"/>
                  </a:schemeClr>
                </a:solidFill>
              </a:rPr>
              <a:t>establece que la administración se divide en funciones clave, como la planificación, la organización, la dirección, la coordinación y el control.</a:t>
            </a:r>
            <a:r>
              <a:rPr lang="es-BO" dirty="0">
                <a:solidFill>
                  <a:schemeClr val="tx1">
                    <a:lumMod val="85000"/>
                    <a:lumOff val="15000"/>
                  </a:schemeClr>
                </a:solidFill>
              </a:rPr>
              <a:t> Estas funciones proporcionan un marco para el trabajo de los gerentes y siguen siendo relevantes en la práctica administrativa moderna.</a:t>
            </a:r>
            <a:endParaRPr lang="es-BO" dirty="0"/>
          </a:p>
          <a:p>
            <a:endParaRPr lang="es-BO" dirty="0"/>
          </a:p>
        </p:txBody>
      </p:sp>
      <p:pic>
        <p:nvPicPr>
          <p:cNvPr id="3074" name="Picture 2" descr="Henri Fayol - Wikipedia">
            <a:extLst>
              <a:ext uri="{FF2B5EF4-FFF2-40B4-BE49-F238E27FC236}">
                <a16:creationId xmlns:a16="http://schemas.microsoft.com/office/drawing/2014/main" id="{AC74357F-FADD-9BCE-63A1-BC460C4B9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417" y="2002995"/>
            <a:ext cx="1482005" cy="190639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A7B38CD-DAD2-EBD9-873B-108CFF7A0205}"/>
              </a:ext>
            </a:extLst>
          </p:cNvPr>
          <p:cNvSpPr txBox="1"/>
          <p:nvPr/>
        </p:nvSpPr>
        <p:spPr>
          <a:xfrm>
            <a:off x="1311965" y="4611757"/>
            <a:ext cx="184731" cy="369332"/>
          </a:xfrm>
          <a:prstGeom prst="rect">
            <a:avLst/>
          </a:prstGeom>
          <a:noFill/>
        </p:spPr>
        <p:txBody>
          <a:bodyPr wrap="square" rtlCol="0">
            <a:spAutoFit/>
          </a:bodyPr>
          <a:lstStyle/>
          <a:p>
            <a:endParaRPr lang="es-BO" dirty="0"/>
          </a:p>
        </p:txBody>
      </p:sp>
      <p:sp>
        <p:nvSpPr>
          <p:cNvPr id="10" name="CuadroTexto 9">
            <a:extLst>
              <a:ext uri="{FF2B5EF4-FFF2-40B4-BE49-F238E27FC236}">
                <a16:creationId xmlns:a16="http://schemas.microsoft.com/office/drawing/2014/main" id="{47411B44-8179-2114-2085-6E51DF78A49A}"/>
              </a:ext>
            </a:extLst>
          </p:cNvPr>
          <p:cNvSpPr txBox="1"/>
          <p:nvPr/>
        </p:nvSpPr>
        <p:spPr>
          <a:xfrm>
            <a:off x="3166282" y="4153925"/>
            <a:ext cx="8031602" cy="2031325"/>
          </a:xfrm>
          <a:prstGeom prst="rect">
            <a:avLst/>
          </a:prstGeom>
          <a:noFill/>
        </p:spPr>
        <p:txBody>
          <a:bodyPr wrap="square" rtlCol="0">
            <a:spAutoFit/>
          </a:bodyPr>
          <a:lstStyle/>
          <a:p>
            <a:r>
              <a:rPr lang="es-BO" b="1" dirty="0">
                <a:solidFill>
                  <a:schemeClr val="tx1">
                    <a:lumMod val="85000"/>
                    <a:lumOff val="15000"/>
                  </a:schemeClr>
                </a:solidFill>
              </a:rPr>
              <a:t>Max Weber (1864-1920): </a:t>
            </a:r>
            <a:r>
              <a:rPr lang="es-BO" dirty="0">
                <a:solidFill>
                  <a:schemeClr val="tx1">
                    <a:lumMod val="85000"/>
                    <a:lumOff val="15000"/>
                  </a:schemeClr>
                </a:solidFill>
              </a:rPr>
              <a:t>Fue un sociólogo y teórico alemán que realizó importantes contribuciones al estudio de la administración y la organización. Weber introdujo el concepto de la </a:t>
            </a:r>
            <a:r>
              <a:rPr lang="es-BO" b="1" dirty="0">
                <a:solidFill>
                  <a:schemeClr val="tx1">
                    <a:lumMod val="85000"/>
                    <a:lumOff val="15000"/>
                  </a:schemeClr>
                </a:solidFill>
              </a:rPr>
              <a:t>burocracia, que describe un sistema de organización caracterizado por reglas formales, jerarquías claras, divisiones de trabajo especializadas y procedimientos estandarizados.</a:t>
            </a:r>
            <a:r>
              <a:rPr lang="es-BO" dirty="0">
                <a:solidFill>
                  <a:schemeClr val="tx1">
                    <a:lumMod val="85000"/>
                    <a:lumOff val="15000"/>
                  </a:schemeClr>
                </a:solidFill>
              </a:rPr>
              <a:t> Aunque el término "burocracia" a menudo tiene una connotación negativa, Weber la consideraba una forma eficiente de organizar grandes instituciones.</a:t>
            </a:r>
            <a:endParaRPr lang="es-BO" dirty="0"/>
          </a:p>
        </p:txBody>
      </p:sp>
      <p:pic>
        <p:nvPicPr>
          <p:cNvPr id="3076" name="Picture 4" descr="Hulton Archive/Getty Images">
            <a:extLst>
              <a:ext uri="{FF2B5EF4-FFF2-40B4-BE49-F238E27FC236}">
                <a16:creationId xmlns:a16="http://schemas.microsoft.com/office/drawing/2014/main" id="{3EB0C93C-FBA6-3D7F-6895-730AB1CEC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107" y="3909392"/>
            <a:ext cx="1872941" cy="255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35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La visión</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6" y="1941343"/>
            <a:ext cx="5101883" cy="2336110"/>
          </a:xfrm>
        </p:spPr>
        <p:txBody>
          <a:bodyPr/>
          <a:lstStyle/>
          <a:p>
            <a:pPr marL="0" indent="0">
              <a:buNone/>
            </a:pPr>
            <a:r>
              <a:rPr lang="es-BO" dirty="0"/>
              <a:t>La visión en una empresa se refiere a una declaración o descripción inspiradora y orientadora que establece la dirección y el propósito a largo plazo de la organización. Es una imagen idealizada del futuro que la empresa aspira a lograr y cómo desea posicionarse en su entorno.</a:t>
            </a:r>
          </a:p>
        </p:txBody>
      </p:sp>
      <p:pic>
        <p:nvPicPr>
          <p:cNvPr id="4098" name="Picture 2">
            <a:extLst>
              <a:ext uri="{FF2B5EF4-FFF2-40B4-BE49-F238E27FC236}">
                <a16:creationId xmlns:a16="http://schemas.microsoft.com/office/drawing/2014/main" id="{85CD4B21-7120-A0B0-0FDE-C58624689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242" y="1924777"/>
            <a:ext cx="4876800" cy="2352675"/>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a:extLst>
              <a:ext uri="{FF2B5EF4-FFF2-40B4-BE49-F238E27FC236}">
                <a16:creationId xmlns:a16="http://schemas.microsoft.com/office/drawing/2014/main" id="{9F90AC90-FF6A-52D9-2866-268852C940FB}"/>
              </a:ext>
            </a:extLst>
          </p:cNvPr>
          <p:cNvSpPr txBox="1">
            <a:spLocks/>
          </p:cNvSpPr>
          <p:nvPr/>
        </p:nvSpPr>
        <p:spPr>
          <a:xfrm>
            <a:off x="6056242" y="4517981"/>
            <a:ext cx="4876800" cy="233611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BO" dirty="0"/>
              <a:t>La visión de una empresa debe ser clara, concisa y memorable, y debe comunicar de manera efectiva la meta o el estado deseado al que se aspira. Proporciona una guía estratégica para la toma de decisiones y ayuda a alinear los esfuerzos de todos los miembros de la organización hacia un objetivo común.</a:t>
            </a:r>
          </a:p>
        </p:txBody>
      </p:sp>
      <p:pic>
        <p:nvPicPr>
          <p:cNvPr id="7" name="Imagen 6">
            <a:extLst>
              <a:ext uri="{FF2B5EF4-FFF2-40B4-BE49-F238E27FC236}">
                <a16:creationId xmlns:a16="http://schemas.microsoft.com/office/drawing/2014/main" id="{0EB09395-2DBF-7FDC-427F-E2DD4398F493}"/>
              </a:ext>
            </a:extLst>
          </p:cNvPr>
          <p:cNvPicPr>
            <a:picLocks noChangeAspect="1"/>
          </p:cNvPicPr>
          <p:nvPr/>
        </p:nvPicPr>
        <p:blipFill>
          <a:blip r:embed="rId3"/>
          <a:stretch>
            <a:fillRect/>
          </a:stretch>
        </p:blipFill>
        <p:spPr>
          <a:xfrm>
            <a:off x="994116" y="3774794"/>
            <a:ext cx="3048001" cy="2971289"/>
          </a:xfrm>
          <a:prstGeom prst="rect">
            <a:avLst/>
          </a:prstGeom>
        </p:spPr>
      </p:pic>
    </p:spTree>
    <p:extLst>
      <p:ext uri="{BB962C8B-B14F-4D97-AF65-F5344CB8AC3E}">
        <p14:creationId xmlns:p14="http://schemas.microsoft.com/office/powerpoint/2010/main" val="263615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La visión</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1185968" y="4849617"/>
            <a:ext cx="10011915" cy="2336110"/>
          </a:xfrm>
        </p:spPr>
        <p:txBody>
          <a:bodyPr>
            <a:noAutofit/>
          </a:bodyPr>
          <a:lstStyle/>
          <a:p>
            <a:pPr marL="0" indent="0">
              <a:buNone/>
            </a:pPr>
            <a:r>
              <a:rPr lang="es-BO" i="1" dirty="0"/>
              <a:t>“Lograr ser una empresa líder en la fabricación de alimentos de alta calidad, con crecimiento sostenido y reconocido a nivel nacional, con ética empresarial y humana, contribuyendo al desarrollo de Bolivia.</a:t>
            </a:r>
          </a:p>
          <a:p>
            <a:pPr marL="0" indent="0">
              <a:buNone/>
            </a:pPr>
            <a:r>
              <a:rPr lang="es-BO" i="1" dirty="0"/>
              <a:t>Dar al mercado boliviano una gran variedad de opciones para satisfacer las necesidades presentes y futuras de los clientes.”</a:t>
            </a:r>
          </a:p>
        </p:txBody>
      </p:sp>
      <p:pic>
        <p:nvPicPr>
          <p:cNvPr id="5" name="Imagen 4">
            <a:extLst>
              <a:ext uri="{FF2B5EF4-FFF2-40B4-BE49-F238E27FC236}">
                <a16:creationId xmlns:a16="http://schemas.microsoft.com/office/drawing/2014/main" id="{04AA3836-C2C8-A746-2A35-CDDCD56A4AF9}"/>
              </a:ext>
            </a:extLst>
          </p:cNvPr>
          <p:cNvPicPr>
            <a:picLocks noChangeAspect="1"/>
          </p:cNvPicPr>
          <p:nvPr/>
        </p:nvPicPr>
        <p:blipFill>
          <a:blip r:embed="rId2"/>
          <a:stretch>
            <a:fillRect/>
          </a:stretch>
        </p:blipFill>
        <p:spPr>
          <a:xfrm>
            <a:off x="994117" y="1994352"/>
            <a:ext cx="5343525" cy="2619375"/>
          </a:xfrm>
          <a:prstGeom prst="rect">
            <a:avLst/>
          </a:prstGeom>
        </p:spPr>
      </p:pic>
      <p:sp>
        <p:nvSpPr>
          <p:cNvPr id="8" name="CuadroTexto 7">
            <a:extLst>
              <a:ext uri="{FF2B5EF4-FFF2-40B4-BE49-F238E27FC236}">
                <a16:creationId xmlns:a16="http://schemas.microsoft.com/office/drawing/2014/main" id="{C50FBAD6-DF05-89FF-C7CE-532FFEE0A2E0}"/>
              </a:ext>
            </a:extLst>
          </p:cNvPr>
          <p:cNvSpPr txBox="1"/>
          <p:nvPr/>
        </p:nvSpPr>
        <p:spPr>
          <a:xfrm>
            <a:off x="7089912" y="2380709"/>
            <a:ext cx="3720634" cy="1754326"/>
          </a:xfrm>
          <a:prstGeom prst="rect">
            <a:avLst/>
          </a:prstGeom>
          <a:noFill/>
        </p:spPr>
        <p:txBody>
          <a:bodyPr wrap="none" rtlCol="0">
            <a:spAutoFit/>
          </a:bodyPr>
          <a:lstStyle/>
          <a:p>
            <a:r>
              <a:rPr lang="es-BO" dirty="0" err="1"/>
              <a:t>Delizia</a:t>
            </a:r>
            <a:r>
              <a:rPr lang="es-BO" dirty="0"/>
              <a:t>, hoy en día 2023 es la empresa</a:t>
            </a:r>
            <a:br>
              <a:rPr lang="es-BO" dirty="0"/>
            </a:br>
            <a:r>
              <a:rPr lang="es-BO" dirty="0"/>
              <a:t>nacional líder en comercialización de</a:t>
            </a:r>
            <a:br>
              <a:rPr lang="es-BO" dirty="0"/>
            </a:br>
            <a:r>
              <a:rPr lang="es-BO" dirty="0"/>
              <a:t>helados.</a:t>
            </a:r>
            <a:br>
              <a:rPr lang="es-BO" dirty="0"/>
            </a:br>
            <a:br>
              <a:rPr lang="es-BO" dirty="0"/>
            </a:br>
            <a:r>
              <a:rPr lang="es-BO" dirty="0"/>
              <a:t>Como ejemplo, esta es la visión de la </a:t>
            </a:r>
            <a:br>
              <a:rPr lang="es-BO" dirty="0"/>
            </a:br>
            <a:r>
              <a:rPr lang="es-BO" dirty="0"/>
              <a:t>empresa:</a:t>
            </a:r>
          </a:p>
        </p:txBody>
      </p:sp>
    </p:spTree>
    <p:extLst>
      <p:ext uri="{BB962C8B-B14F-4D97-AF65-F5344CB8AC3E}">
        <p14:creationId xmlns:p14="http://schemas.microsoft.com/office/powerpoint/2010/main" val="294351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La Misión</a:t>
            </a:r>
          </a:p>
        </p:txBody>
      </p:sp>
      <p:sp>
        <p:nvSpPr>
          <p:cNvPr id="6" name="Marcador de contenido 5">
            <a:extLst>
              <a:ext uri="{FF2B5EF4-FFF2-40B4-BE49-F238E27FC236}">
                <a16:creationId xmlns:a16="http://schemas.microsoft.com/office/drawing/2014/main" id="{84F68BCF-3C1E-B140-60C4-94036B3429E3}"/>
              </a:ext>
            </a:extLst>
          </p:cNvPr>
          <p:cNvSpPr>
            <a:spLocks noGrp="1"/>
          </p:cNvSpPr>
          <p:nvPr>
            <p:ph idx="1"/>
          </p:nvPr>
        </p:nvSpPr>
        <p:spPr>
          <a:xfrm>
            <a:off x="994117" y="2001939"/>
            <a:ext cx="5234405" cy="2461495"/>
          </a:xfrm>
        </p:spPr>
        <p:txBody>
          <a:bodyPr>
            <a:normAutofit/>
          </a:bodyPr>
          <a:lstStyle/>
          <a:p>
            <a:pPr marL="0" indent="0">
              <a:buNone/>
            </a:pPr>
            <a:r>
              <a:rPr lang="es-BO" dirty="0"/>
              <a:t>La misión de una empresa se refiere a la declaración que describe el propósito fundamental y la razón de ser de la organización. Es una breve pero significativa descripción de lo que la empresa hace, a quién sirve y cómo lo hace. La misión proporciona una orientación clara sobre el enfoque y los objetivos principales de la empresa en su día a día.</a:t>
            </a:r>
          </a:p>
        </p:txBody>
      </p:sp>
      <p:pic>
        <p:nvPicPr>
          <p:cNvPr id="4" name="Imagen 3">
            <a:extLst>
              <a:ext uri="{FF2B5EF4-FFF2-40B4-BE49-F238E27FC236}">
                <a16:creationId xmlns:a16="http://schemas.microsoft.com/office/drawing/2014/main" id="{90882D80-4D80-0E17-0C00-01CC421AAA26}"/>
              </a:ext>
            </a:extLst>
          </p:cNvPr>
          <p:cNvPicPr>
            <a:picLocks noChangeAspect="1"/>
          </p:cNvPicPr>
          <p:nvPr/>
        </p:nvPicPr>
        <p:blipFill>
          <a:blip r:embed="rId2"/>
          <a:stretch>
            <a:fillRect/>
          </a:stretch>
        </p:blipFill>
        <p:spPr>
          <a:xfrm>
            <a:off x="7042125" y="2014347"/>
            <a:ext cx="4155758" cy="2064973"/>
          </a:xfrm>
          <a:prstGeom prst="rect">
            <a:avLst/>
          </a:prstGeom>
        </p:spPr>
      </p:pic>
      <p:sp>
        <p:nvSpPr>
          <p:cNvPr id="5" name="CuadroTexto 4">
            <a:extLst>
              <a:ext uri="{FF2B5EF4-FFF2-40B4-BE49-F238E27FC236}">
                <a16:creationId xmlns:a16="http://schemas.microsoft.com/office/drawing/2014/main" id="{17580752-A3EE-38EA-BD26-0F253C55B7FE}"/>
              </a:ext>
            </a:extLst>
          </p:cNvPr>
          <p:cNvSpPr txBox="1"/>
          <p:nvPr/>
        </p:nvSpPr>
        <p:spPr>
          <a:xfrm>
            <a:off x="7434470" y="4863548"/>
            <a:ext cx="184731" cy="369332"/>
          </a:xfrm>
          <a:prstGeom prst="rect">
            <a:avLst/>
          </a:prstGeom>
          <a:noFill/>
        </p:spPr>
        <p:txBody>
          <a:bodyPr wrap="none" rtlCol="0">
            <a:spAutoFit/>
          </a:bodyPr>
          <a:lstStyle/>
          <a:p>
            <a:endParaRPr lang="es-BO" dirty="0"/>
          </a:p>
        </p:txBody>
      </p:sp>
      <p:sp>
        <p:nvSpPr>
          <p:cNvPr id="9" name="Marcador de contenido 5">
            <a:extLst>
              <a:ext uri="{FF2B5EF4-FFF2-40B4-BE49-F238E27FC236}">
                <a16:creationId xmlns:a16="http://schemas.microsoft.com/office/drawing/2014/main" id="{4A3E3E6A-0E44-3982-8693-C96E9DC78352}"/>
              </a:ext>
            </a:extLst>
          </p:cNvPr>
          <p:cNvSpPr txBox="1">
            <a:spLocks/>
          </p:cNvSpPr>
          <p:nvPr/>
        </p:nvSpPr>
        <p:spPr>
          <a:xfrm>
            <a:off x="5804452" y="4419768"/>
            <a:ext cx="5485993" cy="246149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BO" dirty="0"/>
              <a:t>Es importante destacar que la misión no se limita a la generación de ganancias o al cumplimiento de objetivos financieros, sino que se enfoca en el propósito más amplio y la contribución de la empresa a la sociedad.</a:t>
            </a:r>
          </a:p>
        </p:txBody>
      </p:sp>
      <p:pic>
        <p:nvPicPr>
          <p:cNvPr id="1030" name="Picture 6" descr="Qué son la misión y visión de una empresa? 3 ejemplos prácticos">
            <a:extLst>
              <a:ext uri="{FF2B5EF4-FFF2-40B4-BE49-F238E27FC236}">
                <a16:creationId xmlns:a16="http://schemas.microsoft.com/office/drawing/2014/main" id="{AD6DDA60-0EEC-6C30-5549-03BB4CB40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912" y="4271926"/>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2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La Misión</a:t>
            </a:r>
          </a:p>
        </p:txBody>
      </p:sp>
      <p:sp>
        <p:nvSpPr>
          <p:cNvPr id="5" name="CuadroTexto 4">
            <a:extLst>
              <a:ext uri="{FF2B5EF4-FFF2-40B4-BE49-F238E27FC236}">
                <a16:creationId xmlns:a16="http://schemas.microsoft.com/office/drawing/2014/main" id="{17580752-A3EE-38EA-BD26-0F253C55B7FE}"/>
              </a:ext>
            </a:extLst>
          </p:cNvPr>
          <p:cNvSpPr txBox="1"/>
          <p:nvPr/>
        </p:nvSpPr>
        <p:spPr>
          <a:xfrm>
            <a:off x="7434470" y="4863548"/>
            <a:ext cx="184731" cy="369332"/>
          </a:xfrm>
          <a:prstGeom prst="rect">
            <a:avLst/>
          </a:prstGeom>
          <a:noFill/>
        </p:spPr>
        <p:txBody>
          <a:bodyPr wrap="none" rtlCol="0">
            <a:spAutoFit/>
          </a:bodyPr>
          <a:lstStyle/>
          <a:p>
            <a:endParaRPr lang="es-BO" dirty="0"/>
          </a:p>
        </p:txBody>
      </p:sp>
      <p:sp>
        <p:nvSpPr>
          <p:cNvPr id="10" name="Marcador de contenido 2">
            <a:extLst>
              <a:ext uri="{FF2B5EF4-FFF2-40B4-BE49-F238E27FC236}">
                <a16:creationId xmlns:a16="http://schemas.microsoft.com/office/drawing/2014/main" id="{D9F98258-CE11-123E-9004-22E701E0F40D}"/>
              </a:ext>
            </a:extLst>
          </p:cNvPr>
          <p:cNvSpPr txBox="1">
            <a:spLocks/>
          </p:cNvSpPr>
          <p:nvPr/>
        </p:nvSpPr>
        <p:spPr>
          <a:xfrm>
            <a:off x="5367130" y="1988745"/>
            <a:ext cx="5830753" cy="144025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s-BO" i="1" dirty="0"/>
              <a:t>“Es producir y comercializar helados, yogurt, bebidas, leche y derivados lácteos; de alta calidad que gocen de la preferencia de nuestros clientes.</a:t>
            </a:r>
          </a:p>
          <a:p>
            <a:pPr marL="0" indent="0">
              <a:buFont typeface="Arial" panose="020B0604020202020204" pitchFamily="34" charset="0"/>
              <a:buNone/>
            </a:pPr>
            <a:r>
              <a:rPr lang="es-BO" i="1" dirty="0"/>
              <a:t>Crecer de forma sostenida racional, para ser una empresa líder en Bolivia en la fabricación de alimentos, que responda las necesidades de nuestros consumidores, dentro y fuera de nuestras fronteras y que respete al medio ambiente.”</a:t>
            </a:r>
          </a:p>
        </p:txBody>
      </p:sp>
      <p:pic>
        <p:nvPicPr>
          <p:cNvPr id="16" name="Imagen 15">
            <a:extLst>
              <a:ext uri="{FF2B5EF4-FFF2-40B4-BE49-F238E27FC236}">
                <a16:creationId xmlns:a16="http://schemas.microsoft.com/office/drawing/2014/main" id="{88E273C9-537A-F295-F533-654C830D5D7A}"/>
              </a:ext>
            </a:extLst>
          </p:cNvPr>
          <p:cNvPicPr>
            <a:picLocks noChangeAspect="1"/>
          </p:cNvPicPr>
          <p:nvPr/>
        </p:nvPicPr>
        <p:blipFill>
          <a:blip r:embed="rId2"/>
          <a:stretch>
            <a:fillRect/>
          </a:stretch>
        </p:blipFill>
        <p:spPr>
          <a:xfrm>
            <a:off x="994117" y="2024858"/>
            <a:ext cx="3958486" cy="2036832"/>
          </a:xfrm>
          <a:prstGeom prst="rect">
            <a:avLst/>
          </a:prstGeom>
        </p:spPr>
      </p:pic>
    </p:spTree>
    <p:extLst>
      <p:ext uri="{BB962C8B-B14F-4D97-AF65-F5344CB8AC3E}">
        <p14:creationId xmlns:p14="http://schemas.microsoft.com/office/powerpoint/2010/main" val="402416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CA087-FA30-60BE-45DB-5FAAAEE20665}"/>
              </a:ext>
            </a:extLst>
          </p:cNvPr>
          <p:cNvSpPr>
            <a:spLocks noGrp="1"/>
          </p:cNvSpPr>
          <p:nvPr>
            <p:ph type="title"/>
          </p:nvPr>
        </p:nvSpPr>
        <p:spPr>
          <a:xfrm>
            <a:off x="994117" y="964692"/>
            <a:ext cx="10203766" cy="793770"/>
          </a:xfrm>
        </p:spPr>
        <p:txBody>
          <a:bodyPr/>
          <a:lstStyle/>
          <a:p>
            <a:r>
              <a:rPr lang="es-BO" b="1" dirty="0"/>
              <a:t>3.	ORGANIZACION</a:t>
            </a:r>
          </a:p>
        </p:txBody>
      </p:sp>
      <p:sp>
        <p:nvSpPr>
          <p:cNvPr id="3" name="Marcador de contenido 2">
            <a:extLst>
              <a:ext uri="{FF2B5EF4-FFF2-40B4-BE49-F238E27FC236}">
                <a16:creationId xmlns:a16="http://schemas.microsoft.com/office/drawing/2014/main" id="{A03F4793-332F-447C-FEBA-8C99D67BE98B}"/>
              </a:ext>
            </a:extLst>
          </p:cNvPr>
          <p:cNvSpPr>
            <a:spLocks noGrp="1"/>
          </p:cNvSpPr>
          <p:nvPr>
            <p:ph idx="1"/>
          </p:nvPr>
        </p:nvSpPr>
        <p:spPr>
          <a:xfrm>
            <a:off x="994117" y="1941342"/>
            <a:ext cx="10203766" cy="3798685"/>
          </a:xfrm>
        </p:spPr>
        <p:txBody>
          <a:bodyPr/>
          <a:lstStyle/>
          <a:p>
            <a:endParaRPr lang="es-BO" dirty="0"/>
          </a:p>
        </p:txBody>
      </p:sp>
    </p:spTree>
    <p:extLst>
      <p:ext uri="{BB962C8B-B14F-4D97-AF65-F5344CB8AC3E}">
        <p14:creationId xmlns:p14="http://schemas.microsoft.com/office/powerpoint/2010/main" val="3600898960"/>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665</TotalTime>
  <Words>2254</Words>
  <Application>Microsoft Office PowerPoint</Application>
  <PresentationFormat>Panorámica</PresentationFormat>
  <Paragraphs>144</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Gill Sans MT</vt:lpstr>
      <vt:lpstr>Paquete</vt:lpstr>
      <vt:lpstr>Fundamentos  de administración para la elaboración de un plan de negocios</vt:lpstr>
      <vt:lpstr>INDICE DE CONTENIDO DEL NEGOCIO</vt:lpstr>
      <vt:lpstr>1. GESTION EXTRATEGICA</vt:lpstr>
      <vt:lpstr>Definición de administración</vt:lpstr>
      <vt:lpstr>La visión</vt:lpstr>
      <vt:lpstr>La visión</vt:lpstr>
      <vt:lpstr>La Misión</vt:lpstr>
      <vt:lpstr>La Misión</vt:lpstr>
      <vt:lpstr>3. ORGANIZACION</vt:lpstr>
      <vt:lpstr>4. LIDERAZGO</vt:lpstr>
      <vt:lpstr>4. LIDERAZGO, Fundamentos de comportamiento individual</vt:lpstr>
      <vt:lpstr>4. LIDERAZGO, Fundamentos de comportamiento individual</vt:lpstr>
      <vt:lpstr>4. LIDERAZGO: LOS GRUPOS Y LA ADMINISTRACIÓN DE EQUIPOS DE TRABAJO</vt:lpstr>
      <vt:lpstr>4. LIDERAZGO: LOS GRUPOS Y LA ADMINISTRACIÓN DE EQUIPOS DE TRABAJO</vt:lpstr>
      <vt:lpstr>4. LIDERAZGO: LOS GRUPOS Y LA ADMINISTRACIÓN DE EQUIPOS DE TRABAJO</vt:lpstr>
      <vt:lpstr>4. LIDERAZGO: Motivar y recompensar a los empleados</vt:lpstr>
      <vt:lpstr>4. LIDERAZGO: ¿Cuál es la importancia de motivar a los empleados?</vt:lpstr>
      <vt:lpstr>4. LIDERAZGO: Recompensar</vt:lpstr>
      <vt:lpstr>4. LIDERAZGO: ADMINISTRAR LA COMUNICACIÓN Y LA INFORMACION:</vt:lpstr>
      <vt:lpstr>4. LIDERAZGO: PROCESO DE LA COMUNICACIÓN:</vt:lpstr>
      <vt:lpstr>4. LIDERAZGO: ¿COMO PUEDEN LOS GERENTES SUPERAR LAS BARRERAS DE COMUNICACIÓN?</vt:lpstr>
      <vt:lpstr>4. LIDERAZGO: COMUNICACIÓN ETICA:</vt:lpstr>
      <vt:lpstr>Presentación de PowerPoint</vt:lpstr>
      <vt:lpstr>Presentación de PowerPoint</vt:lpstr>
      <vt:lpstr>5. CONTROL</vt:lpstr>
      <vt:lpstr>6. CONCLUSION/RECOMENDACIÓN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administración para la elaboración de un plan de negocios</dc:title>
  <dc:creator>Fabio Camacho Encinas</dc:creator>
  <cp:lastModifiedBy>Fabio Camacho Encinas</cp:lastModifiedBy>
  <cp:revision>9</cp:revision>
  <dcterms:created xsi:type="dcterms:W3CDTF">2023-06-22T13:06:22Z</dcterms:created>
  <dcterms:modified xsi:type="dcterms:W3CDTF">2023-06-28T14:49:07Z</dcterms:modified>
</cp:coreProperties>
</file>