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6" r:id="rId4"/>
    <p:sldId id="278" r:id="rId5"/>
    <p:sldId id="274" r:id="rId6"/>
    <p:sldId id="277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7813-073D-F61C-7B7E-EE3F27C2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446" y="637243"/>
            <a:ext cx="3612417" cy="5943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OCR A Extended" panose="02010509020102010303" pitchFamily="50" charset="0"/>
              </a:rPr>
              <a:t>P.O.O.P COURSE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619A60-8A95-8685-6A83-11F2B9D885CE}"/>
              </a:ext>
            </a:extLst>
          </p:cNvPr>
          <p:cNvSpPr txBox="1">
            <a:spLocks/>
          </p:cNvSpPr>
          <p:nvPr/>
        </p:nvSpPr>
        <p:spPr>
          <a:xfrm>
            <a:off x="3165527" y="5695527"/>
            <a:ext cx="6039070" cy="416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OBJECT ORIENTED PROGRAMMING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2BC5A-92D0-926F-B6E9-2C72EDE70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746091"/>
            <a:ext cx="3202460" cy="35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8E8D-713A-82A1-0908-D59BA3F6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26" y="908720"/>
            <a:ext cx="5796136" cy="6194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OCR A Extended" panose="02010509020102010303" pitchFamily="50" charset="0"/>
              </a:rPr>
              <a:t>WHAT ACTUALLY IS THAT??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026" name="Picture 2" descr="Confused Lady GIFs | Tenor">
            <a:extLst>
              <a:ext uri="{FF2B5EF4-FFF2-40B4-BE49-F238E27FC236}">
                <a16:creationId xmlns:a16="http://schemas.microsoft.com/office/drawing/2014/main" id="{1FAF0541-9539-2722-01CB-ED134E5A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700808"/>
            <a:ext cx="6300700" cy="40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ave Asmongold's room photos ever made it here? : r/NeckbeardNests">
            <a:extLst>
              <a:ext uri="{FF2B5EF4-FFF2-40B4-BE49-F238E27FC236}">
                <a16:creationId xmlns:a16="http://schemas.microsoft.com/office/drawing/2014/main" id="{4ED80021-5F9B-C0CD-CB52-D1E20F0E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99365"/>
            <a:ext cx="7812360" cy="58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0F0-236B-FD8B-3989-4821B457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459" y="1373324"/>
            <a:ext cx="7776864" cy="238316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B050"/>
                </a:solidFill>
                <a:effectLst/>
                <a:latin typeface="OCR A Extended" panose="02010509020102010303" pitchFamily="50" charset="0"/>
              </a:rPr>
              <a:t>object : A "bundle" of related attributes</a:t>
            </a:r>
            <a:r>
              <a:rPr lang="en-US" dirty="0">
                <a:solidFill>
                  <a:srgbClr val="00B050"/>
                </a:solidFill>
                <a:latin typeface="OCR A Extended" panose="02010509020102010303" pitchFamily="50" charset="0"/>
              </a:rPr>
              <a:t> </a:t>
            </a:r>
            <a:r>
              <a:rPr lang="en-US" b="0" dirty="0">
                <a:solidFill>
                  <a:srgbClr val="00B050"/>
                </a:solidFill>
                <a:effectLst/>
                <a:latin typeface="OCR A Extended" panose="02010509020102010303" pitchFamily="50" charset="0"/>
              </a:rPr>
              <a:t>Ex. phone, cup, book. (variables) and methods (functions) that you need a "class" to create many objects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3DD88C-D925-203E-42C4-07ED6F666BF1}"/>
              </a:ext>
            </a:extLst>
          </p:cNvPr>
          <p:cNvSpPr txBox="1">
            <a:spLocks/>
          </p:cNvSpPr>
          <p:nvPr/>
        </p:nvSpPr>
        <p:spPr>
          <a:xfrm>
            <a:off x="3503315" y="4293096"/>
            <a:ext cx="7527152" cy="1087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0" dirty="0">
                <a:solidFill>
                  <a:srgbClr val="00B050"/>
                </a:solidFill>
                <a:effectLst/>
                <a:latin typeface="OCR A Extended" panose="02010509020102010303" pitchFamily="50" charset="0"/>
              </a:rPr>
              <a:t>class  : (blueprint) used to design the structure and layout of an object</a:t>
            </a:r>
          </a:p>
        </p:txBody>
      </p:sp>
    </p:spTree>
    <p:extLst>
      <p:ext uri="{BB962C8B-B14F-4D97-AF65-F5344CB8AC3E}">
        <p14:creationId xmlns:p14="http://schemas.microsoft.com/office/powerpoint/2010/main" val="144960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adphone Sadderphone Sadcat Phone Sticker - Sadphone Sadderphone Sadcat  Phone - Discover &amp; Share GIFs">
            <a:extLst>
              <a:ext uri="{FF2B5EF4-FFF2-40B4-BE49-F238E27FC236}">
                <a16:creationId xmlns:a16="http://schemas.microsoft.com/office/drawing/2014/main" id="{353AF1D8-E5EC-E892-57D4-DA47FD5B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359421"/>
            <a:ext cx="4141535" cy="413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DB52DE9-E0C7-49C0-906F-04B49C56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396" y="1771392"/>
            <a:ext cx="5040560" cy="4767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1. MODEL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4CA7E4-3A52-A1E6-554E-8DCD3838D879}"/>
              </a:ext>
            </a:extLst>
          </p:cNvPr>
          <p:cNvSpPr txBox="1">
            <a:spLocks/>
          </p:cNvSpPr>
          <p:nvPr/>
        </p:nvSpPr>
        <p:spPr>
          <a:xfrm>
            <a:off x="7630396" y="2519483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2. OS?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E97ADAB-A20D-1775-C1D5-7BC8CFABBD53}"/>
              </a:ext>
            </a:extLst>
          </p:cNvPr>
          <p:cNvSpPr txBox="1">
            <a:spLocks/>
          </p:cNvSpPr>
          <p:nvPr/>
        </p:nvSpPr>
        <p:spPr>
          <a:xfrm>
            <a:off x="7608168" y="3354267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3. OLED?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A5AFE7-7417-545E-2B41-6596FF3646CB}"/>
              </a:ext>
            </a:extLst>
          </p:cNvPr>
          <p:cNvSpPr txBox="1">
            <a:spLocks/>
          </p:cNvSpPr>
          <p:nvPr/>
        </p:nvSpPr>
        <p:spPr>
          <a:xfrm>
            <a:off x="7608168" y="4063061"/>
            <a:ext cx="5040560" cy="874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4. Can It Cure My Depression?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9C0685-C416-135D-BB0A-796583D4F4C6}"/>
              </a:ext>
            </a:extLst>
          </p:cNvPr>
          <p:cNvSpPr txBox="1">
            <a:spLocks/>
          </p:cNvSpPr>
          <p:nvPr/>
        </p:nvSpPr>
        <p:spPr>
          <a:xfrm>
            <a:off x="2999656" y="849693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Variables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F88D682-AE87-F801-12D8-7D63023A0114}"/>
              </a:ext>
            </a:extLst>
          </p:cNvPr>
          <p:cNvSpPr txBox="1">
            <a:spLocks/>
          </p:cNvSpPr>
          <p:nvPr/>
        </p:nvSpPr>
        <p:spPr>
          <a:xfrm>
            <a:off x="3071664" y="1117040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Functions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340D8E-098A-E517-A9B8-C63F7444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160" y="1931503"/>
            <a:ext cx="5040560" cy="4767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1. Turn ON Phone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40C581-1D53-4A1D-F7A6-B5793C13C18A}"/>
              </a:ext>
            </a:extLst>
          </p:cNvPr>
          <p:cNvSpPr txBox="1">
            <a:spLocks/>
          </p:cNvSpPr>
          <p:nvPr/>
        </p:nvSpPr>
        <p:spPr>
          <a:xfrm>
            <a:off x="7568023" y="2701426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2. Turn OFF Phone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E81B60B-2094-F180-0D8F-37DEF4B1B9F5}"/>
              </a:ext>
            </a:extLst>
          </p:cNvPr>
          <p:cNvSpPr txBox="1">
            <a:spLocks/>
          </p:cNvSpPr>
          <p:nvPr/>
        </p:nvSpPr>
        <p:spPr>
          <a:xfrm>
            <a:off x="7608168" y="3471349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3. Receive Call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2B618C2-4B2C-63F9-2ACD-9EB74BC89AA4}"/>
              </a:ext>
            </a:extLst>
          </p:cNvPr>
          <p:cNvSpPr txBox="1">
            <a:spLocks/>
          </p:cNvSpPr>
          <p:nvPr/>
        </p:nvSpPr>
        <p:spPr>
          <a:xfrm>
            <a:off x="7637090" y="4226566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4. Make Text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pic>
        <p:nvPicPr>
          <p:cNvPr id="5122" name="Picture 2" descr="mario is taking a selfie with a cell phone .">
            <a:extLst>
              <a:ext uri="{FF2B5EF4-FFF2-40B4-BE49-F238E27FC236}">
                <a16:creationId xmlns:a16="http://schemas.microsoft.com/office/drawing/2014/main" id="{7ED16535-96AC-35D8-CDE7-A1261E31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593767"/>
            <a:ext cx="4283221" cy="35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34D2-1AC7-4668-20DB-95B5BCE0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48" y="2276872"/>
            <a:ext cx="9144000" cy="272717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OCR A Extended" panose="02010509020102010303" pitchFamily="50" charset="0"/>
              </a:rPr>
              <a:t>Almost everything in Python is an object, with its variables and methods.</a:t>
            </a:r>
            <a:br>
              <a:rPr lang="en-US" b="0" i="0" dirty="0">
                <a:solidFill>
                  <a:srgbClr val="00B050"/>
                </a:solidFill>
                <a:effectLst/>
                <a:latin typeface="OCR A Extended" panose="02010509020102010303" pitchFamily="50" charset="0"/>
              </a:rPr>
            </a:br>
            <a:br>
              <a:rPr lang="en-US" b="0" i="0" dirty="0">
                <a:solidFill>
                  <a:srgbClr val="00B050"/>
                </a:solidFill>
                <a:effectLst/>
                <a:latin typeface="OCR A Extended" panose="02010509020102010303" pitchFamily="50" charset="0"/>
              </a:rPr>
            </a:br>
            <a:r>
              <a:rPr lang="en-US" b="0" i="0" dirty="0">
                <a:solidFill>
                  <a:srgbClr val="00B050"/>
                </a:solidFill>
                <a:effectLst/>
                <a:latin typeface="OCR A Extended" panose="02010509020102010303" pitchFamily="50" charset="0"/>
              </a:rPr>
              <a:t>A Class is like an object constructor, or a "blueprint" for creating or describing an object.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4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F0B-F308-69EA-2890-CBCEB1DB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152" y="1052736"/>
            <a:ext cx="1835696" cy="619471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OCR A Extended" panose="02010509020102010303" pitchFamily="50" charset="0"/>
              </a:rPr>
              <a:t>TOPICS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8AF3DE-61A2-5728-5BA6-0890C475CA5B}"/>
              </a:ext>
            </a:extLst>
          </p:cNvPr>
          <p:cNvSpPr txBox="1">
            <a:spLocks/>
          </p:cNvSpPr>
          <p:nvPr/>
        </p:nvSpPr>
        <p:spPr>
          <a:xfrm>
            <a:off x="3647728" y="1916832"/>
            <a:ext cx="8352928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1. Variable, Method,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C7ACC4-20EA-27D9-8A01-6FB3F2D5BB4A}"/>
              </a:ext>
            </a:extLst>
          </p:cNvPr>
          <p:cNvSpPr txBox="1">
            <a:spLocks/>
          </p:cNvSpPr>
          <p:nvPr/>
        </p:nvSpPr>
        <p:spPr>
          <a:xfrm>
            <a:off x="3656112" y="3068960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2. Inheritance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3AD351-FA2E-2079-2644-F186E53BA806}"/>
              </a:ext>
            </a:extLst>
          </p:cNvPr>
          <p:cNvSpPr txBox="1">
            <a:spLocks/>
          </p:cNvSpPr>
          <p:nvPr/>
        </p:nvSpPr>
        <p:spPr>
          <a:xfrm>
            <a:off x="4295800" y="2405171"/>
            <a:ext cx="8352928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Class, and Object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6D9D51-F063-18AB-22E3-D8DF5039ED7C}"/>
              </a:ext>
            </a:extLst>
          </p:cNvPr>
          <p:cNvSpPr txBox="1">
            <a:spLocks/>
          </p:cNvSpPr>
          <p:nvPr/>
        </p:nvSpPr>
        <p:spPr>
          <a:xfrm>
            <a:off x="3647728" y="3861048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3. Encapsulation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46B4BC-E873-1BA2-9A52-9605191EC1D6}"/>
              </a:ext>
            </a:extLst>
          </p:cNvPr>
          <p:cNvSpPr txBox="1">
            <a:spLocks/>
          </p:cNvSpPr>
          <p:nvPr/>
        </p:nvSpPr>
        <p:spPr>
          <a:xfrm>
            <a:off x="3656112" y="4620575"/>
            <a:ext cx="5040560" cy="476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  <a:latin typeface="OCR A Extended" panose="02010509020102010303" pitchFamily="50" charset="0"/>
              </a:rPr>
              <a:t>4. Setter and Getter</a:t>
            </a:r>
            <a:endParaRPr lang="en-ID" sz="2800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D973-CB4B-0DEF-BC04-0E665607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062" y="1831071"/>
            <a:ext cx="3513162" cy="6924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OCR A Extended" panose="02010509020102010303" pitchFamily="50" charset="0"/>
              </a:rPr>
              <a:t>1. Sit Back🪑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DF3DAF-6768-BEBD-19E3-281EEA79544A}"/>
              </a:ext>
            </a:extLst>
          </p:cNvPr>
          <p:cNvSpPr txBox="1">
            <a:spLocks/>
          </p:cNvSpPr>
          <p:nvPr/>
        </p:nvSpPr>
        <p:spPr>
          <a:xfrm>
            <a:off x="4599062" y="2714668"/>
            <a:ext cx="2843808" cy="692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OCR A Extended" panose="02010509020102010303" pitchFamily="50" charset="0"/>
              </a:rPr>
              <a:t>2. Grab a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82317C-EAD5-E025-D472-9E0DBDD1AFE4}"/>
              </a:ext>
            </a:extLst>
          </p:cNvPr>
          <p:cNvSpPr txBox="1">
            <a:spLocks/>
          </p:cNvSpPr>
          <p:nvPr/>
        </p:nvSpPr>
        <p:spPr>
          <a:xfrm>
            <a:off x="5375920" y="3212976"/>
            <a:ext cx="2843808" cy="692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OCR A Extended" panose="02010509020102010303" pitchFamily="50" charset="0"/>
              </a:rPr>
              <a:t>Drink☕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E1E4A8-0AF5-98F6-63D3-7B7B99D3ED5D}"/>
              </a:ext>
            </a:extLst>
          </p:cNvPr>
          <p:cNvSpPr txBox="1">
            <a:spLocks/>
          </p:cNvSpPr>
          <p:nvPr/>
        </p:nvSpPr>
        <p:spPr>
          <a:xfrm>
            <a:off x="4599062" y="4093526"/>
            <a:ext cx="2843808" cy="6204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OCR A Extended" panose="02010509020102010303" pitchFamily="50" charset="0"/>
              </a:rPr>
              <a:t>3. Enjoy😁</a:t>
            </a:r>
            <a:endParaRPr lang="en-ID" dirty="0">
              <a:solidFill>
                <a:srgbClr val="00B050"/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3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535</TotalTime>
  <Words>179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Candara</vt:lpstr>
      <vt:lpstr>Consolas</vt:lpstr>
      <vt:lpstr>OCR A Extended</vt:lpstr>
      <vt:lpstr>Tech Computer 16x9</vt:lpstr>
      <vt:lpstr>P.O.O.P COURSE</vt:lpstr>
      <vt:lpstr>WHAT ACTUALLY IS THAT??</vt:lpstr>
      <vt:lpstr>PowerPoint Presentation</vt:lpstr>
      <vt:lpstr>object : A "bundle" of related attributes Ex. phone, cup, book. (variables) and methods (functions) that you need a "class" to create many objects</vt:lpstr>
      <vt:lpstr>1. MODEL</vt:lpstr>
      <vt:lpstr>1. Turn ON Phone</vt:lpstr>
      <vt:lpstr>Almost everything in Python is an object, with its variables and methods.  A Class is like an object constructor, or a "blueprint" for creating or describing an object.</vt:lpstr>
      <vt:lpstr>TOPICS</vt:lpstr>
      <vt:lpstr>1. Sit Back🪑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Nagib Nadir</dc:creator>
  <cp:lastModifiedBy>Nagib Nadir</cp:lastModifiedBy>
  <cp:revision>2</cp:revision>
  <dcterms:created xsi:type="dcterms:W3CDTF">2024-10-28T12:29:29Z</dcterms:created>
  <dcterms:modified xsi:type="dcterms:W3CDTF">2024-11-02T09:40:32Z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