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60" r:id="rId6"/>
    <p:sldId id="267" r:id="rId7"/>
    <p:sldId id="268" r:id="rId8"/>
    <p:sldId id="269" r:id="rId9"/>
    <p:sldId id="270" r:id="rId10"/>
    <p:sldId id="259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0"/>
    <p:restoredTop sz="94681"/>
  </p:normalViewPr>
  <p:slideViewPr>
    <p:cSldViewPr snapToGrid="0">
      <p:cViewPr varScale="1">
        <p:scale>
          <a:sx n="173" d="100"/>
          <a:sy n="173" d="100"/>
        </p:scale>
        <p:origin x="1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eungmin/Koreatech/openmp/MP-Middle-Project/MP_Middle_Project/MP_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v>Ratio</c:v>
          </c:tx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defRPr>
                </a:pPr>
                <a:endParaRPr lang="ko-Kore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'Affinity Matrix V1'!$H$11:$H$17</c:f>
              <c:numCache>
                <c:formatCode>0.000\ "x"</c:formatCode>
                <c:ptCount val="7"/>
                <c:pt idx="0">
                  <c:v>2.113022113022113E-2</c:v>
                </c:pt>
                <c:pt idx="1">
                  <c:v>0.31404794927679808</c:v>
                </c:pt>
                <c:pt idx="2">
                  <c:v>0.99628390932738764</c:v>
                </c:pt>
                <c:pt idx="3">
                  <c:v>4.7038767853616799</c:v>
                </c:pt>
                <c:pt idx="4">
                  <c:v>9.3652970753622338</c:v>
                </c:pt>
                <c:pt idx="5">
                  <c:v>7.2676144246666574</c:v>
                </c:pt>
                <c:pt idx="6">
                  <c:v>6.5903572376078321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68-3A43-BAE3-B2D81486A4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21243488"/>
        <c:axId val="1021257376"/>
      </c:barChart>
      <c:lineChart>
        <c:grouping val="standard"/>
        <c:varyColors val="0"/>
        <c:ser>
          <c:idx val="0"/>
          <c:order val="0"/>
          <c:tx>
            <c:v>M1 Pro Serial V1</c:v>
          </c:tx>
          <c:spPr>
            <a:ln w="22225" cap="rnd">
              <a:solidFill>
                <a:schemeClr val="accent1">
                  <a:lumMod val="60000"/>
                  <a:lumOff val="40000"/>
                  <a:alpha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9525">
                <a:noFill/>
              </a:ln>
              <a:effectLst/>
            </c:spPr>
          </c:marker>
          <c:cat>
            <c:numRef>
              <c:f>'Affinity Matrix V1'!$A$11:$A$17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  <c:pt idx="6">
                  <c:v>10000</c:v>
                </c:pt>
              </c:numCache>
            </c:numRef>
          </c:cat>
          <c:val>
            <c:numRef>
              <c:f>'Affinity Matrix V1'!$G$2:$G$8</c:f>
              <c:numCache>
                <c:formatCode>0.000\ "ms"</c:formatCode>
                <c:ptCount val="7"/>
                <c:pt idx="0">
                  <c:v>1.72E-2</c:v>
                </c:pt>
                <c:pt idx="1">
                  <c:v>0.317</c:v>
                </c:pt>
                <c:pt idx="2">
                  <c:v>1.0724</c:v>
                </c:pt>
                <c:pt idx="3">
                  <c:v>14.293199999999999</c:v>
                </c:pt>
                <c:pt idx="4">
                  <c:v>62.955399999999997</c:v>
                </c:pt>
                <c:pt idx="5">
                  <c:v>1180.7009999999998</c:v>
                </c:pt>
                <c:pt idx="6">
                  <c:v>4928.4483999999993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68-3A43-BAE3-B2D81486A426}"/>
            </c:ext>
          </c:extLst>
        </c:ser>
        <c:ser>
          <c:idx val="1"/>
          <c:order val="1"/>
          <c:tx>
            <c:v>M1 Pro Parallel V1</c:v>
          </c:tx>
          <c:spPr>
            <a:ln w="22225" cap="rnd">
              <a:solidFill>
                <a:schemeClr val="accent1">
                  <a:lumMod val="75000"/>
                  <a:alpha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noFill/>
              </a:ln>
              <a:effectLst/>
            </c:spPr>
          </c:marker>
          <c:cat>
            <c:numRef>
              <c:f>'Affinity Matrix V1'!$A$11:$A$17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  <c:pt idx="6">
                  <c:v>10000</c:v>
                </c:pt>
              </c:numCache>
            </c:numRef>
          </c:cat>
          <c:val>
            <c:numRef>
              <c:f>'Affinity Matrix V1'!$G$11:$G$17</c:f>
              <c:numCache>
                <c:formatCode>0.000\ "ms"</c:formatCode>
                <c:ptCount val="7"/>
                <c:pt idx="0">
                  <c:v>0.81400000000000006</c:v>
                </c:pt>
                <c:pt idx="1">
                  <c:v>1.0094000000000001</c:v>
                </c:pt>
                <c:pt idx="2">
                  <c:v>1.0764</c:v>
                </c:pt>
                <c:pt idx="3">
                  <c:v>3.0385999999999997</c:v>
                </c:pt>
                <c:pt idx="4">
                  <c:v>6.7221999999999991</c:v>
                </c:pt>
                <c:pt idx="5">
                  <c:v>162.46059999999997</c:v>
                </c:pt>
                <c:pt idx="6">
                  <c:v>747.82719999999995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268-3A43-BAE3-B2D81486A4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287791"/>
        <c:axId val="297553215"/>
      </c:lineChart>
      <c:catAx>
        <c:axId val="902877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B AggroOTF Light" panose="02020503020101020101" pitchFamily="18" charset="-127"/>
                    <a:ea typeface="SB AggroOTF Light" panose="02020503020101020101" pitchFamily="18" charset="-127"/>
                    <a:cs typeface="Pretendard" panose="02000503000000020004" pitchFamily="2" charset="-127"/>
                  </a:defRPr>
                </a:pPr>
                <a:r>
                  <a:rPr lang="en-US" b="0" i="0">
                    <a:latin typeface="SB AggroOTF Light" panose="02020503020101020101" pitchFamily="18" charset="-127"/>
                    <a:ea typeface="SB AggroOTF Light" panose="02020503020101020101" pitchFamily="18" charset="-127"/>
                  </a:rPr>
                  <a:t>2</a:t>
                </a:r>
                <a:r>
                  <a:rPr lang="ko-KR" b="0" i="0">
                    <a:latin typeface="SB AggroOTF Light" panose="02020503020101020101" pitchFamily="18" charset="-127"/>
                    <a:ea typeface="SB AggroOTF Light" panose="02020503020101020101" pitchFamily="18" charset="-127"/>
                  </a:rPr>
                  <a:t>차원 데이터 수</a:t>
                </a:r>
                <a:r>
                  <a:rPr lang="en-US" b="0" i="0">
                    <a:latin typeface="SB AggroOTF Light" panose="02020503020101020101" pitchFamily="18" charset="-127"/>
                    <a:ea typeface="SB AggroOTF Light" panose="02020503020101020101" pitchFamily="18" charset="-127"/>
                  </a:rPr>
                  <a:t>(</a:t>
                </a:r>
                <a:r>
                  <a:rPr lang="ko-KR" b="0" i="0">
                    <a:latin typeface="SB AggroOTF Light" panose="02020503020101020101" pitchFamily="18" charset="-127"/>
                    <a:ea typeface="SB AggroOTF Light" panose="02020503020101020101" pitchFamily="18" charset="-127"/>
                  </a:rPr>
                  <a:t>개</a:t>
                </a:r>
                <a:r>
                  <a:rPr lang="en-US" b="0" i="0">
                    <a:latin typeface="SB AggroOTF Light" panose="02020503020101020101" pitchFamily="18" charset="-127"/>
                    <a:ea typeface="SB AggroOTF Light" panose="02020503020101020101" pitchFamily="18" charset="-127"/>
                  </a:rPr>
                  <a:t>)</a:t>
                </a:r>
                <a:endParaRPr lang="ko-KR" b="0" i="0">
                  <a:latin typeface="SB AggroOTF Light" panose="02020503020101020101" pitchFamily="18" charset="-127"/>
                  <a:ea typeface="SB AggroOTF Light" panose="02020503020101020101" pitchFamily="18" charset="-127"/>
                </a:endParaRPr>
              </a:p>
            </c:rich>
          </c:tx>
          <c:layout>
            <c:manualLayout>
              <c:xMode val="edge"/>
              <c:yMode val="edge"/>
              <c:x val="0.45753755819082653"/>
              <c:y val="0.927920521906955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B AggroOTF Light" panose="02020503020101020101" pitchFamily="18" charset="-127"/>
                  <a:ea typeface="SB AggroOTF Light" panose="02020503020101020101" pitchFamily="18" charset="-127"/>
                  <a:cs typeface="Pretendard" panose="02000503000000020004" pitchFamily="2" charset="-127"/>
                </a:defRPr>
              </a:pPr>
              <a:endParaRPr lang="ko-Kore-K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ore-KR"/>
          </a:p>
        </c:txPr>
        <c:crossAx val="297553215"/>
        <c:crosses val="autoZero"/>
        <c:auto val="1"/>
        <c:lblAlgn val="ctr"/>
        <c:lblOffset val="100"/>
        <c:noMultiLvlLbl val="0"/>
      </c:catAx>
      <c:valAx>
        <c:axId val="297553215"/>
        <c:scaling>
          <c:logBase val="5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B AggroOTF Light" panose="02020503020101020101" pitchFamily="18" charset="-127"/>
                    <a:ea typeface="SB AggroOTF Light" panose="02020503020101020101" pitchFamily="18" charset="-127"/>
                    <a:cs typeface="Pretendard" panose="02000503000000020004" pitchFamily="2" charset="-127"/>
                  </a:defRPr>
                </a:pPr>
                <a:r>
                  <a:rPr lang="ko-KR" b="0" i="0">
                    <a:latin typeface="SB AggroOTF Light" panose="02020503020101020101" pitchFamily="18" charset="-127"/>
                    <a:ea typeface="SB AggroOTF Light" panose="02020503020101020101" pitchFamily="18" charset="-127"/>
                  </a:rPr>
                  <a:t>소요 시간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B AggroOTF Light" panose="02020503020101020101" pitchFamily="18" charset="-127"/>
                  <a:ea typeface="SB AggroOTF Light" panose="02020503020101020101" pitchFamily="18" charset="-127"/>
                  <a:cs typeface="Pretendard" panose="02000503000000020004" pitchFamily="2" charset="-127"/>
                </a:defRPr>
              </a:pPr>
              <a:endParaRPr lang="ko-Kore-KR"/>
            </a:p>
          </c:txPr>
        </c:title>
        <c:numFmt formatCode="0.000\ &quot;ms&quot;" sourceLinked="1"/>
        <c:majorTickMark val="in"/>
        <c:minorTickMark val="none"/>
        <c:tickLblPos val="nextTo"/>
        <c:spPr>
          <a:noFill/>
          <a:ln>
            <a:solidFill>
              <a:schemeClr val="accent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ore-KR"/>
          </a:p>
        </c:txPr>
        <c:crossAx val="90287791"/>
        <c:crosses val="autoZero"/>
        <c:crossBetween val="between"/>
      </c:valAx>
      <c:valAx>
        <c:axId val="1021257376"/>
        <c:scaling>
          <c:orientation val="minMax"/>
        </c:scaling>
        <c:delete val="0"/>
        <c:axPos val="r"/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B AggroOTF Light" panose="02020503020101020101" pitchFamily="18" charset="-127"/>
                    <a:ea typeface="SB AggroOTF Light" panose="02020503020101020101" pitchFamily="18" charset="-127"/>
                    <a:cs typeface="Pretendard" panose="02000503000000020004" pitchFamily="2" charset="-127"/>
                  </a:defRPr>
                </a:pPr>
                <a:r>
                  <a:rPr lang="en-US" b="0" i="0">
                    <a:latin typeface="SB AggroOTF Light" panose="02020503020101020101" pitchFamily="18" charset="-127"/>
                    <a:ea typeface="SB AggroOTF Light" panose="02020503020101020101" pitchFamily="18" charset="-127"/>
                  </a:rPr>
                  <a:t>MP Ratio</a:t>
                </a:r>
                <a:endParaRPr lang="ko-KR" b="0" i="0">
                  <a:latin typeface="SB AggroOTF Light" panose="02020503020101020101" pitchFamily="18" charset="-127"/>
                  <a:ea typeface="SB AggroOTF Light" panose="02020503020101020101" pitchFamily="18" charset="-127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B AggroOTF Light" panose="02020503020101020101" pitchFamily="18" charset="-127"/>
                  <a:ea typeface="SB AggroOTF Light" panose="02020503020101020101" pitchFamily="18" charset="-127"/>
                  <a:cs typeface="Pretendard" panose="02000503000000020004" pitchFamily="2" charset="-127"/>
                </a:defRPr>
              </a:pPr>
              <a:endParaRPr lang="ko-Kore-KR"/>
            </a:p>
          </c:txPr>
        </c:title>
        <c:numFmt formatCode="0.000\ &quot;x&quot;" sourceLinked="1"/>
        <c:majorTickMark val="in"/>
        <c:minorTickMark val="none"/>
        <c:tickLblPos val="nextTo"/>
        <c:spPr>
          <a:noFill/>
          <a:ln>
            <a:solidFill>
              <a:schemeClr val="tx2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ore-KR"/>
          </a:p>
        </c:txPr>
        <c:crossAx val="1021243488"/>
        <c:crosses val="max"/>
        <c:crossBetween val="between"/>
      </c:valAx>
      <c:catAx>
        <c:axId val="1021243488"/>
        <c:scaling>
          <c:orientation val="minMax"/>
        </c:scaling>
        <c:delete val="1"/>
        <c:axPos val="b"/>
        <c:majorTickMark val="out"/>
        <c:minorTickMark val="none"/>
        <c:tickLblPos val="nextTo"/>
        <c:crossAx val="10212573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B AggroOTF Light" panose="02020503020101020101" pitchFamily="18" charset="-127"/>
              <a:ea typeface="SB AggroOTF Light" panose="02020503020101020101" pitchFamily="18" charset="-127"/>
              <a:cs typeface="Pretendard" panose="02000503000000020004" pitchFamily="2" charset="-127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i="0"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1843D-F86F-874E-896C-C4BF5506EDAE}" type="datetimeFigureOut">
              <a:rPr kumimoji="1" lang="ko-Kore-KR" altLang="en-US" smtClean="0"/>
              <a:t>2023. 4. 19.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DE95D-EDA1-3E47-8AD2-29282ABF6E7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8215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나중에 목차 기록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DE95D-EDA1-3E47-8AD2-29282ABF6E7C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5104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spectral </a:t>
            </a:r>
            <a:r>
              <a:rPr kumimoji="1" lang="en-US" altLang="ko-Kore-KR" dirty="0" err="1"/>
              <a:t>clustring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설명</a:t>
            </a:r>
            <a:r>
              <a:rPr kumimoji="1" lang="ko-KR" altLang="en-US" dirty="0"/>
              <a:t> 표시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기타 군집화 알고리즘과의 차이점 표시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DE95D-EDA1-3E47-8AD2-29282ABF6E7C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3699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spectral </a:t>
            </a:r>
            <a:r>
              <a:rPr kumimoji="1" lang="en-US" altLang="ko-Kore-KR" dirty="0" err="1"/>
              <a:t>clustring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설명</a:t>
            </a:r>
            <a:r>
              <a:rPr kumimoji="1" lang="ko-KR" altLang="en-US" dirty="0"/>
              <a:t> 표시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기타 군집화 알고리즘과의 차이점 표시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DE95D-EDA1-3E47-8AD2-29282ABF6E7C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0437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NP Hard </a:t>
            </a:r>
            <a:r>
              <a:rPr kumimoji="1" lang="ko-KR" altLang="en-US" dirty="0"/>
              <a:t>문제 표현 후 해당 슬라이드 표시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DE95D-EDA1-3E47-8AD2-29282ABF6E7C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5398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DE95D-EDA1-3E47-8AD2-29282ABF6E7C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321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5B96B-CE28-2107-9B98-74FE927E5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3D9AD9-4705-7B2C-E9A5-6E79FB34C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89FB588-67BD-0BFB-C7D8-D0E6E8B62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540" y="6447155"/>
            <a:ext cx="5166360" cy="365125"/>
          </a:xfrm>
          <a:prstGeom prst="rect">
            <a:avLst/>
          </a:prstGeom>
        </p:spPr>
        <p:txBody>
          <a:bodyPr anchor="ctr"/>
          <a:lstStyle>
            <a:lvl1pPr algn="l">
              <a:defRPr sz="1100"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747E1ADD-FD2B-3F1F-C10C-37355FA95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9260" y="6448425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fld id="{9D200449-66E3-5F4C-AC68-951D292C6823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/10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89141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9906F-2416-EFD5-E50E-8B3BB3CC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ED8EAC-8BF4-75FE-BB4A-B6A5426FD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C8B7B9CE-6FDB-94BC-92BB-03E86461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" y="6462395"/>
            <a:ext cx="5166360" cy="365125"/>
          </a:xfrm>
          <a:prstGeom prst="rect">
            <a:avLst/>
          </a:prstGeom>
        </p:spPr>
        <p:txBody>
          <a:bodyPr/>
          <a:lstStyle>
            <a:lvl1pPr algn="l"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E888B189-EC37-0737-606A-8044DD41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7360" y="646366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fld id="{9D200449-66E3-5F4C-AC68-951D292C6823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/10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9519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B0769D-9C7B-D929-BD13-ECE98E60B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FA2853-6BF2-7B5C-14FD-3054C71B0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7D415894-62E0-4E05-8E2E-D6513850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" y="6462395"/>
            <a:ext cx="5166360" cy="365125"/>
          </a:xfrm>
          <a:prstGeom prst="rect">
            <a:avLst/>
          </a:prstGeom>
        </p:spPr>
        <p:txBody>
          <a:bodyPr/>
          <a:lstStyle>
            <a:lvl1pPr algn="l"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99B96657-2E44-1A9B-20E2-E18A1098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7360" y="646366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fld id="{9D200449-66E3-5F4C-AC68-951D292C6823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/10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2529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A752F-4642-0D7F-4669-586D2DC2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AEBE87-0E37-540A-F518-2A18EB85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4C8E3708-2738-ABBC-4A79-884136F12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540" y="6447155"/>
            <a:ext cx="5166360" cy="365125"/>
          </a:xfrm>
          <a:prstGeom prst="rect">
            <a:avLst/>
          </a:prstGeom>
        </p:spPr>
        <p:txBody>
          <a:bodyPr anchor="ctr"/>
          <a:lstStyle>
            <a:lvl1pPr algn="l">
              <a:defRPr sz="1100"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8545A904-34C1-89DB-DEDA-BDF001365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9260" y="6448425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fld id="{9D200449-66E3-5F4C-AC68-951D292C6823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/10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5910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A2DC2-23D5-1DBE-F815-80410DE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1B57C-AE18-438C-8F14-A05EB409C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F7FC2D10-1019-F899-B337-1FAE1639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" y="6462395"/>
            <a:ext cx="5166360" cy="365125"/>
          </a:xfrm>
          <a:prstGeom prst="rect">
            <a:avLst/>
          </a:prstGeom>
        </p:spPr>
        <p:txBody>
          <a:bodyPr/>
          <a:lstStyle>
            <a:lvl1pPr algn="l"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8E5DBE0B-8FEB-EAC4-CBEE-52C25FD7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7360" y="646366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fld id="{9D200449-66E3-5F4C-AC68-951D292C6823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/10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6090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4DFE1-9B65-B41B-8FBF-70C235EC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7139F-D23A-47D3-1ECB-44FA43247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C09C4D-83E3-D903-14A7-AD7DABE87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F38D8BB-E9F0-52EC-48AA-B42E93900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" y="6462395"/>
            <a:ext cx="5166360" cy="365125"/>
          </a:xfrm>
          <a:prstGeom prst="rect">
            <a:avLst/>
          </a:prstGeom>
        </p:spPr>
        <p:txBody>
          <a:bodyPr/>
          <a:lstStyle>
            <a:lvl1pPr algn="l"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F4E8C8AF-84C3-A920-7594-EAE75410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7360" y="646366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fld id="{9D200449-66E3-5F4C-AC68-951D292C6823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/10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0697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4E1A3-CE33-7AC1-8CC3-95CA6882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3B09E2-AE6F-9046-94B3-DE093F9BA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419208-3D47-AC02-E670-A38CE5EC4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EEC0A3-095F-9637-8E7C-B70849740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F5D898-ACFD-4DEA-9A7E-07F2540E5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8B7F86C9-9702-BBD3-C704-C82F0C89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" y="6462395"/>
            <a:ext cx="5166360" cy="365125"/>
          </a:xfrm>
          <a:prstGeom prst="rect">
            <a:avLst/>
          </a:prstGeom>
        </p:spPr>
        <p:txBody>
          <a:bodyPr/>
          <a:lstStyle>
            <a:lvl1pPr algn="l"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 dirty="0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9797CCE-253B-C6A7-78CC-91F32852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7360" y="646366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fld id="{9D200449-66E3-5F4C-AC68-951D292C6823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/10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8639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1E080-8CDC-CEC5-9423-261EF056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8483E2A8-28B5-45FC-7AC1-15E6F05A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" y="6462395"/>
            <a:ext cx="5166360" cy="365125"/>
          </a:xfrm>
          <a:prstGeom prst="rect">
            <a:avLst/>
          </a:prstGeom>
        </p:spPr>
        <p:txBody>
          <a:bodyPr/>
          <a:lstStyle>
            <a:lvl1pPr algn="l"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F875071-81EA-AA1E-B5B3-2804CDDB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7360" y="646366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fld id="{9D200449-66E3-5F4C-AC68-951D292C6823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/10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6786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6333D-6E12-057C-4188-D3F03CB3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" y="6462395"/>
            <a:ext cx="5166360" cy="365125"/>
          </a:xfrm>
          <a:prstGeom prst="rect">
            <a:avLst/>
          </a:prstGeom>
        </p:spPr>
        <p:txBody>
          <a:bodyPr/>
          <a:lstStyle>
            <a:lvl1pPr algn="l"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151BE-35BE-2AE7-775A-03F25A11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7360" y="646366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fld id="{9D200449-66E3-5F4C-AC68-951D292C6823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/10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8741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256F6-94A1-5E8A-01B1-DCF5506A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1B3CD-8F34-F3B3-E52F-4E8A97911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B6D74-FF44-16C9-F68E-8C80824D3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BD7C70CF-B152-C59E-F70A-13C04432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" y="6462395"/>
            <a:ext cx="5166360" cy="365125"/>
          </a:xfrm>
          <a:prstGeom prst="rect">
            <a:avLst/>
          </a:prstGeom>
        </p:spPr>
        <p:txBody>
          <a:bodyPr/>
          <a:lstStyle>
            <a:lvl1pPr algn="l"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72A756C-9E5A-068B-2578-7AB2BE1E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7360" y="646366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fld id="{9D200449-66E3-5F4C-AC68-951D292C6823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/10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089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58843-27E8-0888-A6B8-9DD1574A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5F2371-3B49-20C6-98BE-371C1477B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22E4C9-B113-65D4-BC24-56494F14D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98698E33-38C6-9C12-EEB9-15BD30FE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" y="6462395"/>
            <a:ext cx="5166360" cy="365125"/>
          </a:xfrm>
          <a:prstGeom prst="rect">
            <a:avLst/>
          </a:prstGeom>
        </p:spPr>
        <p:txBody>
          <a:bodyPr/>
          <a:lstStyle>
            <a:lvl1pPr algn="l"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26BDA51-677E-D695-60BB-D317FC6A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7360" y="646366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fld id="{9D200449-66E3-5F4C-AC68-951D292C6823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/10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6137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F34E2B-AF9A-E470-35B9-D1B6BABD2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B38C6-5E94-597E-8F0D-B06227CC4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E1D01B14-16CF-2535-421B-EE18F8D97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540" y="6447155"/>
            <a:ext cx="5166360" cy="365125"/>
          </a:xfrm>
          <a:prstGeom prst="rect">
            <a:avLst/>
          </a:prstGeom>
        </p:spPr>
        <p:txBody>
          <a:bodyPr anchor="ctr"/>
          <a:lstStyle>
            <a:lvl1pPr algn="l">
              <a:defRPr sz="1100"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7C2F5B42-0E3A-983A-96C7-23CE94215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9260" y="6448425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solidFill>
                  <a:schemeClr val="bg2">
                    <a:lumMod val="75000"/>
                  </a:schemeClr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defRPr>
            </a:lvl1pPr>
          </a:lstStyle>
          <a:p>
            <a:fld id="{9D200449-66E3-5F4C-AC68-951D292C6823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/10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265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47F4F33-B1B9-8844-4200-4A77F43997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60FB4B-697E-E3E1-B73D-F50AE935D375}"/>
              </a:ext>
            </a:extLst>
          </p:cNvPr>
          <p:cNvSpPr txBox="1"/>
          <p:nvPr/>
        </p:nvSpPr>
        <p:spPr>
          <a:xfrm>
            <a:off x="2598889" y="1678011"/>
            <a:ext cx="6994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4400" b="1" dirty="0">
                <a:solidFill>
                  <a:schemeClr val="accent1">
                    <a:lumMod val="50000"/>
                  </a:schemeClr>
                </a:solidFill>
                <a:latin typeface="SB AggroOTF Bold" panose="02020503020101020101" pitchFamily="18" charset="-127"/>
                <a:ea typeface="SB AggroOTF Bold" panose="02020503020101020101" pitchFamily="18" charset="-127"/>
              </a:rPr>
              <a:t>Spectral Clustering</a:t>
            </a:r>
            <a:endParaRPr kumimoji="1" lang="ko-Kore-KR" altLang="en-US" sz="4400" b="1" dirty="0">
              <a:solidFill>
                <a:schemeClr val="accent1">
                  <a:lumMod val="50000"/>
                </a:schemeClr>
              </a:solidFill>
              <a:latin typeface="SB AggroOTF Bold" panose="02020503020101020101" pitchFamily="18" charset="-127"/>
              <a:ea typeface="SB AggroOTF Bold" panose="02020503020101020101" pitchFamily="18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FBE528F5-6C2E-8615-C93A-D8CD59567314}"/>
              </a:ext>
            </a:extLst>
          </p:cNvPr>
          <p:cNvCxnSpPr>
            <a:cxnSpLocks/>
          </p:cNvCxnSpPr>
          <p:nvPr/>
        </p:nvCxnSpPr>
        <p:spPr>
          <a:xfrm>
            <a:off x="3701415" y="2470312"/>
            <a:ext cx="4789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E20089-2E0C-9B3A-E365-E9C1DAC9E52C}"/>
              </a:ext>
            </a:extLst>
          </p:cNvPr>
          <p:cNvSpPr txBox="1"/>
          <p:nvPr/>
        </p:nvSpPr>
        <p:spPr>
          <a:xfrm>
            <a:off x="4078460" y="2556085"/>
            <a:ext cx="4035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solidFill>
                  <a:schemeClr val="accent1">
                    <a:lumMod val="7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2023-1 MP Middle Project</a:t>
            </a:r>
            <a:endParaRPr kumimoji="1" lang="ko-Kore-KR" altLang="en-US" sz="2000" dirty="0">
              <a:solidFill>
                <a:schemeClr val="accent1">
                  <a:lumMod val="75000"/>
                </a:schemeClr>
              </a:solidFill>
              <a:latin typeface="SB AggroOTF Medium" panose="02020503020101020101" pitchFamily="18" charset="-127"/>
              <a:ea typeface="SB AggroOTF Medium" panose="02020503020101020101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650982E-A477-C7BA-0700-CBC501E9BB95}"/>
              </a:ext>
            </a:extLst>
          </p:cNvPr>
          <p:cNvGrpSpPr/>
          <p:nvPr/>
        </p:nvGrpSpPr>
        <p:grpSpPr>
          <a:xfrm>
            <a:off x="2965014" y="4296113"/>
            <a:ext cx="2226892" cy="1653496"/>
            <a:chOff x="1961509" y="4200121"/>
            <a:chExt cx="2226892" cy="165349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3157C72-06F8-7CF4-2F53-16CCA561132A}"/>
                </a:ext>
              </a:extLst>
            </p:cNvPr>
            <p:cNvGrpSpPr/>
            <p:nvPr/>
          </p:nvGrpSpPr>
          <p:grpSpPr>
            <a:xfrm>
              <a:off x="2534956" y="4200121"/>
              <a:ext cx="1080000" cy="1080000"/>
              <a:chOff x="3426496" y="4169641"/>
              <a:chExt cx="1080000" cy="1080000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124102FA-4FE6-AFAC-15D7-4673C5705C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26496" y="4169641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165F85E6-4196-0A50-5B10-F6611AF2C9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6635" y="4372611"/>
                <a:ext cx="799721" cy="673099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721CDC-677F-15C1-A9E8-BCB6923878F0}"/>
                </a:ext>
              </a:extLst>
            </p:cNvPr>
            <p:cNvSpPr txBox="1"/>
            <p:nvPr/>
          </p:nvSpPr>
          <p:spPr>
            <a:xfrm>
              <a:off x="1961509" y="5422730"/>
              <a:ext cx="22268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>
                  <a:solidFill>
                    <a:schemeClr val="accent1">
                      <a:lumMod val="75000"/>
                    </a:schemeClr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rPr>
                <a:t>Team</a:t>
              </a:r>
              <a:r>
                <a:rPr kumimoji="1" lang="en-US" altLang="ko-Kore-KR" sz="2200" dirty="0">
                  <a:solidFill>
                    <a:schemeClr val="accent1">
                      <a:lumMod val="75000"/>
                    </a:schemeClr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rPr>
                <a:t> </a:t>
              </a:r>
              <a:r>
                <a:rPr kumimoji="1" lang="ko-KR" altLang="en-US" sz="2000" dirty="0">
                  <a:solidFill>
                    <a:schemeClr val="accent1">
                      <a:lumMod val="75000"/>
                    </a:schemeClr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rPr>
                <a:t>닌텐도 </a:t>
              </a:r>
              <a:r>
                <a:rPr kumimoji="1"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rPr>
                <a:t>DS</a:t>
              </a:r>
              <a:endParaRPr kumimoji="1" lang="ko-Kore-KR" altLang="en-US" sz="2200" dirty="0">
                <a:solidFill>
                  <a:schemeClr val="accent1">
                    <a:lumMod val="7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BB3ECC1-5744-DC72-661A-80A28D5B5DBC}"/>
              </a:ext>
            </a:extLst>
          </p:cNvPr>
          <p:cNvSpPr txBox="1"/>
          <p:nvPr/>
        </p:nvSpPr>
        <p:spPr>
          <a:xfrm>
            <a:off x="6575453" y="4664350"/>
            <a:ext cx="24032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2018136020 </a:t>
            </a:r>
            <a:r>
              <a:rPr kumimoji="1" lang="ko-Kore-KR" altLang="en-US" sz="20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김재용</a:t>
            </a:r>
            <a:endParaRPr kumimoji="1" lang="en-US" altLang="ko-Kore-KR" sz="20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algn="ctr"/>
            <a:r>
              <a:rPr kumimoji="1" lang="en-US" altLang="ko-Kore-KR" sz="20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2018136062</a:t>
            </a:r>
            <a:r>
              <a:rPr kumimoji="1" lang="ko-Kore-KR" altLang="en-US" sz="20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양승민</a:t>
            </a:r>
            <a:endParaRPr kumimoji="1" lang="en-US" altLang="ko-Kore-KR" sz="20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algn="ctr"/>
            <a:r>
              <a:rPr kumimoji="1" lang="en-US" altLang="ko-Kore-KR" sz="20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2018136</a:t>
            </a:r>
            <a:r>
              <a:rPr kumimoji="1" lang="en-US" altLang="ko-KR" sz="20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136</a:t>
            </a:r>
            <a:r>
              <a:rPr kumimoji="1" lang="ko-KR" altLang="en-US" sz="20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한성현</a:t>
            </a:r>
            <a:endParaRPr kumimoji="1" lang="ko-Kore-KR" altLang="en-US" sz="20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913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EE3F09-0DA4-9508-2D8E-14A0337F3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AB66BD-2F31-9570-EC99-F375B69D1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4145"/>
            <a:ext cx="2743200" cy="365125"/>
          </a:xfrm>
        </p:spPr>
        <p:txBody>
          <a:bodyPr/>
          <a:lstStyle/>
          <a:p>
            <a:fld id="{9D200449-66E3-5F4C-AC68-951D292C6823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E7078-361B-E037-76D1-CA42B6E1A9B3}"/>
              </a:ext>
            </a:extLst>
          </p:cNvPr>
          <p:cNvSpPr txBox="1"/>
          <p:nvPr/>
        </p:nvSpPr>
        <p:spPr>
          <a:xfrm>
            <a:off x="3712183" y="199731"/>
            <a:ext cx="4767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bg2">
                    <a:lumMod val="2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Spectral Clustering</a:t>
            </a:r>
            <a:r>
              <a:rPr kumimoji="1" lang="ko-KR" altLang="en-US" sz="2000" dirty="0">
                <a:solidFill>
                  <a:schemeClr val="bg2">
                    <a:lumMod val="2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 상세 구현 과정</a:t>
            </a:r>
            <a:endParaRPr kumimoji="1" lang="ko-Kore-KR" altLang="en-US" sz="2000" dirty="0">
              <a:solidFill>
                <a:schemeClr val="bg2">
                  <a:lumMod val="25000"/>
                </a:schemeClr>
              </a:solidFill>
              <a:latin typeface="SB AggroOTF Medium" panose="02020503020101020101" pitchFamily="18" charset="-127"/>
              <a:ea typeface="SB AggroOTF Medium" panose="02020503020101020101" pitchFamily="18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D81A6B64-CE87-61B2-6CF8-9B529C907619}"/>
              </a:ext>
            </a:extLst>
          </p:cNvPr>
          <p:cNvSpPr/>
          <p:nvPr/>
        </p:nvSpPr>
        <p:spPr>
          <a:xfrm>
            <a:off x="1153187" y="2814634"/>
            <a:ext cx="2095500" cy="1739384"/>
          </a:xfrm>
          <a:prstGeom prst="roundRect">
            <a:avLst>
              <a:gd name="adj" fmla="val 1097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accent2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2</a:t>
            </a:r>
            <a:r>
              <a:rPr kumimoji="1" lang="ko-KR" altLang="en-US" dirty="0">
                <a:solidFill>
                  <a:schemeClr val="accent2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차원 데이터 생성</a:t>
            </a:r>
            <a:endParaRPr kumimoji="1" lang="ko-Kore-KR" altLang="en-US" dirty="0">
              <a:solidFill>
                <a:schemeClr val="accent2">
                  <a:lumMod val="50000"/>
                </a:schemeClr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0BF543-4E71-D4D2-A9B1-F2FA5890CE95}"/>
              </a:ext>
            </a:extLst>
          </p:cNvPr>
          <p:cNvSpPr txBox="1"/>
          <p:nvPr/>
        </p:nvSpPr>
        <p:spPr>
          <a:xfrm>
            <a:off x="1687015" y="2437980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>
                <a:latin typeface="SB AggroOTF Light" panose="02020503020101020101" pitchFamily="18" charset="-127"/>
                <a:ea typeface="SB AggroOTF Light" panose="02020503020101020101" pitchFamily="18" charset="-127"/>
                <a:cs typeface="Pretendard Variable Medium" panose="02000003000000020004" pitchFamily="2" charset="-127"/>
              </a:rPr>
              <a:t>Python</a:t>
            </a:r>
            <a:endParaRPr kumimoji="1" lang="ko-Kore-KR" altLang="en-US" sz="1600" dirty="0">
              <a:latin typeface="SB AggroOTF Light" panose="02020503020101020101" pitchFamily="18" charset="-127"/>
              <a:ea typeface="SB AggroOTF Light" panose="02020503020101020101" pitchFamily="18" charset="-127"/>
              <a:cs typeface="Pretendard Variable Medium" panose="02000003000000020004" pitchFamily="2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55E9EC7-C67C-A974-D964-1E2E713752FB}"/>
              </a:ext>
            </a:extLst>
          </p:cNvPr>
          <p:cNvSpPr/>
          <p:nvPr/>
        </p:nvSpPr>
        <p:spPr>
          <a:xfrm>
            <a:off x="4175760" y="1282596"/>
            <a:ext cx="3840480" cy="4803461"/>
          </a:xfrm>
          <a:prstGeom prst="roundRect">
            <a:avLst>
              <a:gd name="adj" fmla="val 595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accent2">
                  <a:lumMod val="50000"/>
                </a:schemeClr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D9ADB-34FF-EF92-F93D-329160A2EFF7}"/>
              </a:ext>
            </a:extLst>
          </p:cNvPr>
          <p:cNvSpPr txBox="1"/>
          <p:nvPr/>
        </p:nvSpPr>
        <p:spPr>
          <a:xfrm>
            <a:off x="4860729" y="921182"/>
            <a:ext cx="2470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>
                <a:latin typeface="SB AggroOTF Light" panose="02020503020101020101" pitchFamily="18" charset="-127"/>
                <a:ea typeface="SB AggroOTF Light" panose="02020503020101020101" pitchFamily="18" charset="-127"/>
                <a:cs typeface="Pretendard Variable Medium" panose="02000003000000020004" pitchFamily="2" charset="-127"/>
              </a:rPr>
              <a:t>C/C++ with OpenMP</a:t>
            </a:r>
            <a:endParaRPr kumimoji="1" lang="ko-Kore-KR" altLang="en-US" sz="1600" dirty="0">
              <a:latin typeface="SB AggroOTF Light" panose="02020503020101020101" pitchFamily="18" charset="-127"/>
              <a:ea typeface="SB AggroOTF Light" panose="02020503020101020101" pitchFamily="18" charset="-127"/>
              <a:cs typeface="Pretendard Variable Medium" panose="02000003000000020004" pitchFamily="2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94CB722A-9A2B-74A6-1BA0-298C6C82F1CD}"/>
              </a:ext>
            </a:extLst>
          </p:cNvPr>
          <p:cNvSpPr/>
          <p:nvPr/>
        </p:nvSpPr>
        <p:spPr>
          <a:xfrm>
            <a:off x="8943313" y="2814634"/>
            <a:ext cx="2095500" cy="17393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accent2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결과 데이터</a:t>
            </a:r>
            <a:endParaRPr kumimoji="1" lang="en-US" altLang="ko-KR" dirty="0">
              <a:solidFill>
                <a:schemeClr val="accent2">
                  <a:lumMod val="50000"/>
                </a:schemeClr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algn="ctr"/>
            <a:r>
              <a:rPr kumimoji="1" lang="en-US" altLang="ko-KR" dirty="0">
                <a:solidFill>
                  <a:schemeClr val="accent2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plot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A9B0B8-3AAF-6137-E1EA-A9CB44219854}"/>
              </a:ext>
            </a:extLst>
          </p:cNvPr>
          <p:cNvSpPr txBox="1"/>
          <p:nvPr/>
        </p:nvSpPr>
        <p:spPr>
          <a:xfrm>
            <a:off x="9477141" y="2437980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>
                <a:latin typeface="SB AggroOTF Light" panose="02020503020101020101" pitchFamily="18" charset="-127"/>
                <a:ea typeface="SB AggroOTF Light" panose="02020503020101020101" pitchFamily="18" charset="-127"/>
                <a:cs typeface="Pretendard Variable Medium" panose="02000003000000020004" pitchFamily="2" charset="-127"/>
              </a:rPr>
              <a:t>Python</a:t>
            </a:r>
            <a:endParaRPr kumimoji="1" lang="ko-Kore-KR" altLang="en-US" sz="1600" dirty="0">
              <a:latin typeface="SB AggroOTF Light" panose="02020503020101020101" pitchFamily="18" charset="-127"/>
              <a:ea typeface="SB AggroOTF Light" panose="02020503020101020101" pitchFamily="18" charset="-127"/>
              <a:cs typeface="Pretendard Variable Medium" panose="02000003000000020004" pitchFamily="2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AC97709E-95AA-8443-D58B-8D235EACD4BC}"/>
              </a:ext>
            </a:extLst>
          </p:cNvPr>
          <p:cNvSpPr/>
          <p:nvPr/>
        </p:nvSpPr>
        <p:spPr>
          <a:xfrm>
            <a:off x="4503420" y="1507732"/>
            <a:ext cx="3185160" cy="434760"/>
          </a:xfrm>
          <a:prstGeom prst="roundRect">
            <a:avLst>
              <a:gd name="adj" fmla="val 1718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Read data</a:t>
            </a:r>
            <a:endParaRPr kumimoji="1" lang="ko-Kore-KR" altLang="en-US" sz="1600" dirty="0">
              <a:solidFill>
                <a:schemeClr val="bg2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3B33F1F1-5CC6-0865-17EE-DA47474FA54D}"/>
              </a:ext>
            </a:extLst>
          </p:cNvPr>
          <p:cNvSpPr/>
          <p:nvPr/>
        </p:nvSpPr>
        <p:spPr>
          <a:xfrm>
            <a:off x="4503420" y="2167628"/>
            <a:ext cx="1534146" cy="818805"/>
          </a:xfrm>
          <a:prstGeom prst="roundRect">
            <a:avLst>
              <a:gd name="adj" fmla="val 1718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ko-Kore-KR" sz="1400" dirty="0">
                <a:solidFill>
                  <a:schemeClr val="bg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Generate</a:t>
            </a:r>
            <a:br>
              <a:rPr kumimoji="1" lang="en-US" altLang="ko-Kore-KR" sz="1400" dirty="0">
                <a:solidFill>
                  <a:schemeClr val="bg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</a:br>
            <a:r>
              <a:rPr kumimoji="1" lang="en-US" altLang="ko-Kore-KR" sz="1400" dirty="0">
                <a:solidFill>
                  <a:schemeClr val="bg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Affinity Matrix</a:t>
            </a:r>
          </a:p>
          <a:p>
            <a:pPr algn="ctr"/>
            <a:r>
              <a:rPr kumimoji="1" lang="en-US" altLang="ko-Kore-KR" sz="1100" dirty="0">
                <a:solidFill>
                  <a:schemeClr val="bg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(serial)</a:t>
            </a:r>
            <a:endParaRPr kumimoji="1" lang="ko-Kore-KR" altLang="en-US" sz="1400" dirty="0">
              <a:solidFill>
                <a:schemeClr val="bg2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0F40519C-A683-61C7-BDD1-B8A761804A77}"/>
              </a:ext>
            </a:extLst>
          </p:cNvPr>
          <p:cNvSpPr/>
          <p:nvPr/>
        </p:nvSpPr>
        <p:spPr>
          <a:xfrm>
            <a:off x="6149341" y="2167628"/>
            <a:ext cx="1534146" cy="818805"/>
          </a:xfrm>
          <a:prstGeom prst="roundRect">
            <a:avLst>
              <a:gd name="adj" fmla="val 1718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ko-Kore-KR" sz="1400" dirty="0">
                <a:solidFill>
                  <a:schemeClr val="bg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Generate</a:t>
            </a:r>
            <a:br>
              <a:rPr kumimoji="1" lang="en-US" altLang="ko-Kore-KR" sz="1400" dirty="0">
                <a:solidFill>
                  <a:schemeClr val="bg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</a:br>
            <a:r>
              <a:rPr kumimoji="1" lang="en-US" altLang="ko-Kore-KR" sz="1400" dirty="0">
                <a:solidFill>
                  <a:schemeClr val="bg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Affinity Matrix</a:t>
            </a:r>
          </a:p>
          <a:p>
            <a:pPr algn="ctr"/>
            <a:r>
              <a:rPr kumimoji="1" lang="en-US" altLang="ko-Kore-KR" sz="1100" dirty="0">
                <a:solidFill>
                  <a:schemeClr val="bg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(parallel)</a:t>
            </a:r>
            <a:endParaRPr kumimoji="1" lang="ko-Kore-KR" altLang="en-US" sz="1400" dirty="0">
              <a:solidFill>
                <a:schemeClr val="bg2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9B07B7CD-7592-D33A-CB3B-B87209209950}"/>
              </a:ext>
            </a:extLst>
          </p:cNvPr>
          <p:cNvSpPr/>
          <p:nvPr/>
        </p:nvSpPr>
        <p:spPr>
          <a:xfrm>
            <a:off x="4508514" y="3211569"/>
            <a:ext cx="1534146" cy="818805"/>
          </a:xfrm>
          <a:prstGeom prst="roundRect">
            <a:avLst>
              <a:gd name="adj" fmla="val 1718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ko-Kore-KR" sz="1400" dirty="0">
                <a:solidFill>
                  <a:schemeClr val="bg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Generate Laplacian Matrix</a:t>
            </a:r>
          </a:p>
          <a:p>
            <a:pPr algn="ctr"/>
            <a:r>
              <a:rPr kumimoji="1" lang="en-US" altLang="ko-Kore-KR" sz="1100" dirty="0">
                <a:solidFill>
                  <a:schemeClr val="bg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(serial)</a:t>
            </a:r>
            <a:endParaRPr kumimoji="1" lang="ko-Kore-KR" altLang="en-US" sz="1400" dirty="0">
              <a:solidFill>
                <a:schemeClr val="bg2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18C8157-13C6-9BAC-8222-86A05D810F2C}"/>
              </a:ext>
            </a:extLst>
          </p:cNvPr>
          <p:cNvSpPr/>
          <p:nvPr/>
        </p:nvSpPr>
        <p:spPr>
          <a:xfrm>
            <a:off x="6154435" y="3211569"/>
            <a:ext cx="1534146" cy="818805"/>
          </a:xfrm>
          <a:prstGeom prst="roundRect">
            <a:avLst>
              <a:gd name="adj" fmla="val 1718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ko-Kore-KR" sz="1400" dirty="0">
                <a:solidFill>
                  <a:schemeClr val="bg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Generate Laplacian Matrix</a:t>
            </a:r>
          </a:p>
          <a:p>
            <a:pPr algn="ctr"/>
            <a:r>
              <a:rPr kumimoji="1" lang="en-US" altLang="ko-Kore-KR" sz="1100" dirty="0">
                <a:solidFill>
                  <a:schemeClr val="bg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(parallel)</a:t>
            </a:r>
            <a:endParaRPr kumimoji="1" lang="ko-Kore-KR" altLang="en-US" sz="1400" dirty="0">
              <a:solidFill>
                <a:schemeClr val="bg2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A5F6C19-CA05-8B97-19E1-070BBDAB3C06}"/>
              </a:ext>
            </a:extLst>
          </p:cNvPr>
          <p:cNvSpPr/>
          <p:nvPr/>
        </p:nvSpPr>
        <p:spPr>
          <a:xfrm>
            <a:off x="4503420" y="4255510"/>
            <a:ext cx="1534146" cy="818805"/>
          </a:xfrm>
          <a:prstGeom prst="roundRect">
            <a:avLst>
              <a:gd name="adj" fmla="val 1718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ko-Kore-KR" sz="1400" dirty="0">
                <a:solidFill>
                  <a:schemeClr val="bg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Find Eigenvectors</a:t>
            </a:r>
          </a:p>
          <a:p>
            <a:pPr algn="ctr"/>
            <a:r>
              <a:rPr kumimoji="1" lang="en-US" altLang="ko-Kore-KR" sz="1100" dirty="0">
                <a:solidFill>
                  <a:schemeClr val="bg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(serial)</a:t>
            </a:r>
            <a:endParaRPr kumimoji="1" lang="ko-Kore-KR" altLang="en-US" sz="1400" dirty="0">
              <a:solidFill>
                <a:schemeClr val="bg2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53871128-A990-618E-3E7B-C8B2DC38EB7E}"/>
              </a:ext>
            </a:extLst>
          </p:cNvPr>
          <p:cNvSpPr/>
          <p:nvPr/>
        </p:nvSpPr>
        <p:spPr>
          <a:xfrm>
            <a:off x="6149341" y="4255510"/>
            <a:ext cx="1534146" cy="818805"/>
          </a:xfrm>
          <a:prstGeom prst="roundRect">
            <a:avLst>
              <a:gd name="adj" fmla="val 1718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ko-Kore-KR" sz="1400" dirty="0">
                <a:solidFill>
                  <a:schemeClr val="bg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Find Eigenvectors</a:t>
            </a:r>
          </a:p>
          <a:p>
            <a:pPr algn="ctr"/>
            <a:r>
              <a:rPr kumimoji="1" lang="en-US" altLang="ko-Kore-KR" sz="1100" dirty="0">
                <a:solidFill>
                  <a:schemeClr val="bg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(parallel)</a:t>
            </a:r>
            <a:endParaRPr kumimoji="1" lang="ko-Kore-KR" altLang="en-US" sz="1400" dirty="0">
              <a:solidFill>
                <a:schemeClr val="bg2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7C78AEB-83E5-BE9A-07BE-55425D8A685E}"/>
              </a:ext>
            </a:extLst>
          </p:cNvPr>
          <p:cNvSpPr/>
          <p:nvPr/>
        </p:nvSpPr>
        <p:spPr>
          <a:xfrm>
            <a:off x="4503420" y="5300711"/>
            <a:ext cx="3185160" cy="434760"/>
          </a:xfrm>
          <a:prstGeom prst="roundRect">
            <a:avLst>
              <a:gd name="adj" fmla="val 17184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Report Result</a:t>
            </a:r>
            <a:endParaRPr kumimoji="1" lang="ko-Kore-KR" altLang="en-US" sz="1600" dirty="0">
              <a:solidFill>
                <a:schemeClr val="bg2"/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22" name="오른쪽 화살표[R] 21">
            <a:extLst>
              <a:ext uri="{FF2B5EF4-FFF2-40B4-BE49-F238E27FC236}">
                <a16:creationId xmlns:a16="http://schemas.microsoft.com/office/drawing/2014/main" id="{26D2E673-E9ED-9163-5ABF-6FC70CC1B092}"/>
              </a:ext>
            </a:extLst>
          </p:cNvPr>
          <p:cNvSpPr/>
          <p:nvPr/>
        </p:nvSpPr>
        <p:spPr>
          <a:xfrm>
            <a:off x="3360462" y="3442010"/>
            <a:ext cx="703523" cy="484632"/>
          </a:xfrm>
          <a:prstGeom prst="rightArrow">
            <a:avLst/>
          </a:prstGeom>
          <a:gradFill>
            <a:gsLst>
              <a:gs pos="17000">
                <a:schemeClr val="accent1">
                  <a:lumMod val="40000"/>
                  <a:lumOff val="60000"/>
                </a:schemeClr>
              </a:gs>
              <a:gs pos="83000">
                <a:schemeClr val="accent3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오른쪽 화살표[R] 22">
            <a:extLst>
              <a:ext uri="{FF2B5EF4-FFF2-40B4-BE49-F238E27FC236}">
                <a16:creationId xmlns:a16="http://schemas.microsoft.com/office/drawing/2014/main" id="{5E1910CB-75F6-B9BE-F00F-76ED39C1D896}"/>
              </a:ext>
            </a:extLst>
          </p:cNvPr>
          <p:cNvSpPr/>
          <p:nvPr/>
        </p:nvSpPr>
        <p:spPr>
          <a:xfrm>
            <a:off x="8128015" y="3442010"/>
            <a:ext cx="703523" cy="484632"/>
          </a:xfrm>
          <a:prstGeom prst="rightArrow">
            <a:avLst/>
          </a:prstGeom>
          <a:gradFill>
            <a:gsLst>
              <a:gs pos="17000">
                <a:schemeClr val="accent1">
                  <a:lumMod val="40000"/>
                  <a:lumOff val="60000"/>
                </a:schemeClr>
              </a:gs>
              <a:gs pos="83000">
                <a:schemeClr val="accent3">
                  <a:lumMod val="40000"/>
                  <a:lumOff val="6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EC5AD33-4C34-0292-CF0D-F95A2B44663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270493" y="1941232"/>
            <a:ext cx="0" cy="226396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02962B8-BEA9-9CD5-E356-255194F70D75}"/>
              </a:ext>
            </a:extLst>
          </p:cNvPr>
          <p:cNvCxnSpPr>
            <a:cxnSpLocks/>
          </p:cNvCxnSpPr>
          <p:nvPr/>
        </p:nvCxnSpPr>
        <p:spPr>
          <a:xfrm>
            <a:off x="6921487" y="1938262"/>
            <a:ext cx="0" cy="236986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EA53A08-027F-10BC-EB04-AA6BAAD3F1B2}"/>
              </a:ext>
            </a:extLst>
          </p:cNvPr>
          <p:cNvCxnSpPr>
            <a:cxnSpLocks/>
          </p:cNvCxnSpPr>
          <p:nvPr/>
        </p:nvCxnSpPr>
        <p:spPr>
          <a:xfrm>
            <a:off x="5265420" y="2989403"/>
            <a:ext cx="0" cy="226396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E35B229-87B8-D9D0-8BFF-535E2ED1BDA7}"/>
              </a:ext>
            </a:extLst>
          </p:cNvPr>
          <p:cNvCxnSpPr>
            <a:cxnSpLocks/>
          </p:cNvCxnSpPr>
          <p:nvPr/>
        </p:nvCxnSpPr>
        <p:spPr>
          <a:xfrm>
            <a:off x="6916414" y="2986433"/>
            <a:ext cx="0" cy="236986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3ED6C50-7975-3468-1304-20182573612A}"/>
              </a:ext>
            </a:extLst>
          </p:cNvPr>
          <p:cNvCxnSpPr>
            <a:cxnSpLocks/>
          </p:cNvCxnSpPr>
          <p:nvPr/>
        </p:nvCxnSpPr>
        <p:spPr>
          <a:xfrm>
            <a:off x="5265420" y="4033344"/>
            <a:ext cx="0" cy="226396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BAE14C5-2C12-64B6-66BB-21412B279FD2}"/>
              </a:ext>
            </a:extLst>
          </p:cNvPr>
          <p:cNvCxnSpPr>
            <a:cxnSpLocks/>
          </p:cNvCxnSpPr>
          <p:nvPr/>
        </p:nvCxnSpPr>
        <p:spPr>
          <a:xfrm>
            <a:off x="6916414" y="4030374"/>
            <a:ext cx="0" cy="236986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0C4E7F1-C641-8AA1-114D-135CD361B31E}"/>
              </a:ext>
            </a:extLst>
          </p:cNvPr>
          <p:cNvCxnSpPr>
            <a:cxnSpLocks/>
          </p:cNvCxnSpPr>
          <p:nvPr/>
        </p:nvCxnSpPr>
        <p:spPr>
          <a:xfrm>
            <a:off x="5265420" y="5077285"/>
            <a:ext cx="0" cy="226396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38F367A-489B-3200-942C-E3469A6AA832}"/>
              </a:ext>
            </a:extLst>
          </p:cNvPr>
          <p:cNvCxnSpPr>
            <a:cxnSpLocks/>
          </p:cNvCxnSpPr>
          <p:nvPr/>
        </p:nvCxnSpPr>
        <p:spPr>
          <a:xfrm>
            <a:off x="6916414" y="5074315"/>
            <a:ext cx="0" cy="236986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31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A2E2D8-680C-BAD4-CD17-C6C2C4F95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en" altLang="ko-Kore-KR" dirty="0"/>
              <a:t>23-1 MP Middle Project / Spectral Clustering / Team </a:t>
            </a:r>
            <a:r>
              <a:rPr kumimoji="1" lang="ko-KR" altLang="en-US" dirty="0"/>
              <a:t>닌텐도 </a:t>
            </a:r>
            <a:r>
              <a:rPr kumimoji="1" lang="en" altLang="ko-Kore-KR" dirty="0"/>
              <a:t>DS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B3430-B630-A396-71B7-019B29119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200449-66E3-5F4C-AC68-951D292C6823}" type="slidenum">
              <a:rPr kumimoji="1" lang="ko-Kore-KR" altLang="en-US" smtClean="0"/>
              <a:pPr/>
              <a:t>11</a:t>
            </a:fld>
            <a:r>
              <a:rPr kumimoji="1" lang="en-US" altLang="ko-Kore-KR" dirty="0"/>
              <a:t>/10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54469-1D54-3DF2-5C01-B184C261DC8C}"/>
              </a:ext>
            </a:extLst>
          </p:cNvPr>
          <p:cNvSpPr txBox="1"/>
          <p:nvPr/>
        </p:nvSpPr>
        <p:spPr>
          <a:xfrm>
            <a:off x="3628033" y="199731"/>
            <a:ext cx="4935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bg2">
                    <a:lumMod val="2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Step 1. Generate Affinity Matrix</a:t>
            </a:r>
          </a:p>
          <a:p>
            <a:pPr algn="ctr"/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Serial</a:t>
            </a:r>
            <a:r>
              <a:rPr kumimoji="1" lang="ko-KR" altLang="en-US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 구현</a:t>
            </a:r>
            <a:endParaRPr kumimoji="1" lang="ko-Kore-KR" altLang="en-US" sz="2000" dirty="0">
              <a:solidFill>
                <a:schemeClr val="bg2">
                  <a:lumMod val="25000"/>
                </a:schemeClr>
              </a:solidFill>
              <a:latin typeface="SB AggroOTF Light" panose="02020503020101020101" pitchFamily="18" charset="-127"/>
              <a:ea typeface="SB AggroOTF Light" panose="020205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3875DB4-9E5F-157B-FDCB-F8ED5F0B3E38}"/>
                  </a:ext>
                </a:extLst>
              </p:cNvPr>
              <p:cNvSpPr txBox="1"/>
              <p:nvPr/>
            </p:nvSpPr>
            <p:spPr>
              <a:xfrm>
                <a:off x="7121238" y="990886"/>
                <a:ext cx="1697708" cy="614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3875DB4-9E5F-157B-FDCB-F8ED5F0B3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238" y="990886"/>
                <a:ext cx="1697708" cy="614335"/>
              </a:xfrm>
              <a:prstGeom prst="rect">
                <a:avLst/>
              </a:prstGeom>
              <a:blipFill>
                <a:blip r:embed="rId2"/>
                <a:stretch>
                  <a:fillRect l="-741" b="-122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79FF69-05D8-CEDE-32EE-A7F3D324D95F}"/>
                  </a:ext>
                </a:extLst>
              </p:cNvPr>
              <p:cNvSpPr txBox="1"/>
              <p:nvPr/>
            </p:nvSpPr>
            <p:spPr>
              <a:xfrm>
                <a:off x="1325159" y="5480309"/>
                <a:ext cx="53543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400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Large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1" lang="en-US" altLang="ko-Kore-KR" sz="1400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-&gt; </a:t>
                </a:r>
                <a:r>
                  <a:rPr kumimoji="1" lang="ko-KR" altLang="en-US" sz="1400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멀리 있는 점도 같은 그룹으로 분류할 수 있음</a:t>
                </a:r>
                <a:endParaRPr kumimoji="1" lang="en-US" altLang="ko-KR" sz="14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r>
                  <a:rPr kumimoji="1" lang="en-US" altLang="ko-Kore-KR" sz="1400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1" lang="ko-KR" altLang="en-US" sz="1400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kumimoji="1" lang="en-US" altLang="ko-KR" sz="1400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-&gt;</a:t>
                </a:r>
                <a:r>
                  <a:rPr kumimoji="1" lang="ko-KR" altLang="en-US" sz="1400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데이터 간 거리가 조금만 멀어지면 </a:t>
                </a:r>
                <a:r>
                  <a:rPr kumimoji="1" lang="en-US" altLang="ko-KR" sz="1400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Affinity </a:t>
                </a:r>
                <a:r>
                  <a:rPr kumimoji="1" lang="ko-KR" altLang="en-US" sz="1400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값이 급격히 낮아짐</a:t>
                </a:r>
                <a:endParaRPr kumimoji="1" lang="ko-Kore-KR" altLang="en-US" sz="14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79FF69-05D8-CEDE-32EE-A7F3D324D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59" y="5480309"/>
                <a:ext cx="5354351" cy="523220"/>
              </a:xfrm>
              <a:prstGeom prst="rect">
                <a:avLst/>
              </a:prstGeom>
              <a:blipFill>
                <a:blip r:embed="rId3"/>
                <a:stretch>
                  <a:fillRect l="-473" t="-2381" b="-952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모서리가 둥근 직사각형 14">
                <a:extLst>
                  <a:ext uri="{FF2B5EF4-FFF2-40B4-BE49-F238E27FC236}">
                    <a16:creationId xmlns:a16="http://schemas.microsoft.com/office/drawing/2014/main" id="{6B44686C-4C24-56E6-6EF6-4E3253325649}"/>
                  </a:ext>
                </a:extLst>
              </p:cNvPr>
              <p:cNvSpPr/>
              <p:nvPr/>
            </p:nvSpPr>
            <p:spPr>
              <a:xfrm>
                <a:off x="2505408" y="1888462"/>
                <a:ext cx="2245250" cy="1290227"/>
              </a:xfrm>
              <a:prstGeom prst="roundRect">
                <a:avLst>
                  <a:gd name="adj" fmla="val 1097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ko-Kore-KR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ore-KR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ore-KR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ore-KR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ko-Kore-KR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ore-KR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ko-Kore-KR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accent1">
                        <a:lumMod val="50000"/>
                      </a:schemeClr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두 점 사이의 거리</a:t>
                </a:r>
                <a:br>
                  <a:rPr lang="en-US" altLang="ko-KR" dirty="0">
                    <a:solidFill>
                      <a:schemeClr val="accent1">
                        <a:lumMod val="50000"/>
                      </a:schemeClr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</a:br>
                <a:r>
                  <a:rPr lang="ko-KR" altLang="en-US" dirty="0">
                    <a:solidFill>
                      <a:schemeClr val="accent1">
                        <a:lumMod val="50000"/>
                      </a:schemeClr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구하기</a:t>
                </a:r>
                <a:endParaRPr lang="ko-Kore-KR" altLang="en-US" dirty="0">
                  <a:solidFill>
                    <a:schemeClr val="accent1">
                      <a:lumMod val="50000"/>
                    </a:schemeClr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endParaRPr>
              </a:p>
            </p:txBody>
          </p:sp>
        </mc:Choice>
        <mc:Fallback>
          <p:sp>
            <p:nvSpPr>
              <p:cNvPr id="15" name="모서리가 둥근 직사각형 14">
                <a:extLst>
                  <a:ext uri="{FF2B5EF4-FFF2-40B4-BE49-F238E27FC236}">
                    <a16:creationId xmlns:a16="http://schemas.microsoft.com/office/drawing/2014/main" id="{6B44686C-4C24-56E6-6EF6-4E3253325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08" y="1888462"/>
                <a:ext cx="2245250" cy="1290227"/>
              </a:xfrm>
              <a:prstGeom prst="roundRect">
                <a:avLst>
                  <a:gd name="adj" fmla="val 10972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모서리가 둥근 직사각형 20">
                <a:extLst>
                  <a:ext uri="{FF2B5EF4-FFF2-40B4-BE49-F238E27FC236}">
                    <a16:creationId xmlns:a16="http://schemas.microsoft.com/office/drawing/2014/main" id="{FB597C29-E6AC-83CD-9406-CF32E3694E71}"/>
                  </a:ext>
                </a:extLst>
              </p:cNvPr>
              <p:cNvSpPr/>
              <p:nvPr/>
            </p:nvSpPr>
            <p:spPr>
              <a:xfrm>
                <a:off x="5417481" y="1888460"/>
                <a:ext cx="2245250" cy="1290227"/>
              </a:xfrm>
              <a:prstGeom prst="roundRect">
                <a:avLst>
                  <a:gd name="adj" fmla="val 1097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ko-KR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ko-KR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ko-KR" alt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ko-KR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en-US" altLang="ko-KR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algn="ctr"/>
                <a:r>
                  <a:rPr lang="ko-KR" altLang="en-US" dirty="0">
                    <a:solidFill>
                      <a:schemeClr val="accent1">
                        <a:lumMod val="50000"/>
                      </a:schemeClr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커널의 폭 구하기</a:t>
                </a:r>
                <a:endParaRPr lang="ko-Kore-KR" altLang="en-US" dirty="0">
                  <a:solidFill>
                    <a:schemeClr val="accent1">
                      <a:lumMod val="50000"/>
                    </a:schemeClr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endParaRPr>
              </a:p>
            </p:txBody>
          </p:sp>
        </mc:Choice>
        <mc:Fallback>
          <p:sp>
            <p:nvSpPr>
              <p:cNvPr id="21" name="모서리가 둥근 직사각형 20">
                <a:extLst>
                  <a:ext uri="{FF2B5EF4-FFF2-40B4-BE49-F238E27FC236}">
                    <a16:creationId xmlns:a16="http://schemas.microsoft.com/office/drawing/2014/main" id="{FB597C29-E6AC-83CD-9406-CF32E3694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481" y="1888460"/>
                <a:ext cx="2245250" cy="1290227"/>
              </a:xfrm>
              <a:prstGeom prst="roundRect">
                <a:avLst>
                  <a:gd name="adj" fmla="val 10972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D98D83B-448C-5537-7AFC-42A8B6ACF326}"/>
              </a:ext>
            </a:extLst>
          </p:cNvPr>
          <p:cNvCxnSpPr>
            <a:cxnSpLocks/>
          </p:cNvCxnSpPr>
          <p:nvPr/>
        </p:nvCxnSpPr>
        <p:spPr>
          <a:xfrm flipV="1">
            <a:off x="4750658" y="2533574"/>
            <a:ext cx="676111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차트이(가) 표시된 사진&#10;&#10;자동 생성된 설명">
            <a:extLst>
              <a:ext uri="{FF2B5EF4-FFF2-40B4-BE49-F238E27FC236}">
                <a16:creationId xmlns:a16="http://schemas.microsoft.com/office/drawing/2014/main" id="{4C31A9CD-34AA-B553-B33C-12743B75FE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178" y="3792153"/>
            <a:ext cx="2146715" cy="1633054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1050095-2CF9-210F-CFF3-56A54ED77FAA}"/>
              </a:ext>
            </a:extLst>
          </p:cNvPr>
          <p:cNvCxnSpPr>
            <a:cxnSpLocks/>
          </p:cNvCxnSpPr>
          <p:nvPr/>
        </p:nvCxnSpPr>
        <p:spPr>
          <a:xfrm flipV="1">
            <a:off x="3159827" y="4593331"/>
            <a:ext cx="676111" cy="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995A15C-F460-7833-F533-4FB43229FF4A}"/>
              </a:ext>
            </a:extLst>
          </p:cNvPr>
          <p:cNvSpPr/>
          <p:nvPr/>
        </p:nvSpPr>
        <p:spPr>
          <a:xfrm>
            <a:off x="3852742" y="3948219"/>
            <a:ext cx="2245250" cy="1290227"/>
          </a:xfrm>
          <a:prstGeom prst="roundRect">
            <a:avLst>
              <a:gd name="adj" fmla="val 1097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5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번째로 멀리 떨어진</a:t>
            </a:r>
            <a:b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</a:b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점과의 거리를 사용</a:t>
            </a:r>
            <a:endParaRPr lang="ko-Kore-KR" altLang="en-US" dirty="0">
              <a:solidFill>
                <a:schemeClr val="accent3">
                  <a:lumMod val="50000"/>
                </a:schemeClr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611EA32-804B-6BEF-DDA8-DC7A3A12B06E}"/>
              </a:ext>
            </a:extLst>
          </p:cNvPr>
          <p:cNvCxnSpPr>
            <a:cxnSpLocks/>
          </p:cNvCxnSpPr>
          <p:nvPr/>
        </p:nvCxnSpPr>
        <p:spPr>
          <a:xfrm flipV="1">
            <a:off x="6114796" y="4593331"/>
            <a:ext cx="676111" cy="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7549222D-96BB-CE6F-1016-4F7D16848670}"/>
              </a:ext>
            </a:extLst>
          </p:cNvPr>
          <p:cNvSpPr/>
          <p:nvPr/>
        </p:nvSpPr>
        <p:spPr>
          <a:xfrm>
            <a:off x="6807711" y="3948219"/>
            <a:ext cx="2245250" cy="1290227"/>
          </a:xfrm>
          <a:prstGeom prst="roundRect">
            <a:avLst>
              <a:gd name="adj" fmla="val 1097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chemeClr val="accent3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Quick Selection</a:t>
            </a:r>
          </a:p>
          <a:p>
            <a:pPr algn="ctr"/>
            <a:r>
              <a:rPr lang="en-US" altLang="ko-Kore-KR" dirty="0">
                <a:solidFill>
                  <a:schemeClr val="accent3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Algorithm</a:t>
            </a:r>
            <a:endParaRPr lang="ko-Kore-KR" altLang="en-US" dirty="0">
              <a:solidFill>
                <a:schemeClr val="accent3">
                  <a:lumMod val="50000"/>
                </a:schemeClr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0E252361-DB73-4395-0AFE-CC58A0B47864}"/>
              </a:ext>
            </a:extLst>
          </p:cNvPr>
          <p:cNvCxnSpPr>
            <a:cxnSpLocks/>
            <a:stCxn id="37" idx="0"/>
            <a:endCxn id="21" idx="2"/>
          </p:cNvCxnSpPr>
          <p:nvPr/>
        </p:nvCxnSpPr>
        <p:spPr>
          <a:xfrm rot="16200000" flipV="1">
            <a:off x="6850455" y="2868338"/>
            <a:ext cx="769532" cy="139023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0623AAAE-75C3-B040-51FC-2271EE3E623F}"/>
              </a:ext>
            </a:extLst>
          </p:cNvPr>
          <p:cNvSpPr/>
          <p:nvPr/>
        </p:nvSpPr>
        <p:spPr>
          <a:xfrm>
            <a:off x="8332490" y="1888460"/>
            <a:ext cx="2245250" cy="1290227"/>
          </a:xfrm>
          <a:prstGeom prst="roundRect">
            <a:avLst>
              <a:gd name="adj" fmla="val 1097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chemeClr val="accent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Affinity Matrix</a:t>
            </a:r>
            <a:br>
              <a:rPr lang="en-US" altLang="ko-Kore-KR" dirty="0">
                <a:solidFill>
                  <a:schemeClr val="accent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</a:b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생성</a:t>
            </a:r>
            <a:endParaRPr lang="ko-Kore-KR" altLang="en-US" dirty="0">
              <a:solidFill>
                <a:schemeClr val="accent1">
                  <a:lumMod val="50000"/>
                </a:schemeClr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BB042A2-D09C-5C27-BC36-B7F6968EBFC8}"/>
              </a:ext>
            </a:extLst>
          </p:cNvPr>
          <p:cNvCxnSpPr>
            <a:cxnSpLocks/>
          </p:cNvCxnSpPr>
          <p:nvPr/>
        </p:nvCxnSpPr>
        <p:spPr>
          <a:xfrm flipV="1">
            <a:off x="7665667" y="2533574"/>
            <a:ext cx="676111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05113928-7963-76F3-633C-18D64231EE13}"/>
              </a:ext>
            </a:extLst>
          </p:cNvPr>
          <p:cNvCxnSpPr>
            <a:cxnSpLocks/>
          </p:cNvCxnSpPr>
          <p:nvPr/>
        </p:nvCxnSpPr>
        <p:spPr>
          <a:xfrm>
            <a:off x="7970092" y="1739348"/>
            <a:ext cx="0" cy="79422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72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A2E2D8-680C-BAD4-CD17-C6C2C4F95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en" altLang="ko-Kore-KR" dirty="0"/>
              <a:t>23-1 MP Middle Project / Spectral Clustering / Team </a:t>
            </a:r>
            <a:r>
              <a:rPr kumimoji="1" lang="ko-KR" altLang="en-US" dirty="0"/>
              <a:t>닌텐도 </a:t>
            </a:r>
            <a:r>
              <a:rPr kumimoji="1" lang="en" altLang="ko-Kore-KR" dirty="0"/>
              <a:t>DS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B3430-B630-A396-71B7-019B29119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200449-66E3-5F4C-AC68-951D292C6823}" type="slidenum">
              <a:rPr kumimoji="1" lang="ko-Kore-KR" altLang="en-US" smtClean="0"/>
              <a:pPr/>
              <a:t>12</a:t>
            </a:fld>
            <a:r>
              <a:rPr kumimoji="1" lang="en-US" altLang="ko-Kore-KR" dirty="0"/>
              <a:t>/10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54469-1D54-3DF2-5C01-B184C261DC8C}"/>
              </a:ext>
            </a:extLst>
          </p:cNvPr>
          <p:cNvSpPr txBox="1"/>
          <p:nvPr/>
        </p:nvSpPr>
        <p:spPr>
          <a:xfrm>
            <a:off x="3628033" y="199731"/>
            <a:ext cx="4935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bg2">
                    <a:lumMod val="2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Step 1. Generate Affinity Matrix</a:t>
            </a:r>
          </a:p>
          <a:p>
            <a:pPr algn="ctr"/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Parallel V1</a:t>
            </a:r>
            <a:r>
              <a:rPr kumimoji="1" lang="ko-KR" altLang="en-US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 구현</a:t>
            </a:r>
            <a:endParaRPr kumimoji="1" lang="ko-Kore-KR" altLang="en-US" sz="2000" dirty="0">
              <a:solidFill>
                <a:schemeClr val="bg2">
                  <a:lumMod val="25000"/>
                </a:schemeClr>
              </a:solidFill>
              <a:latin typeface="SB AggroOTF Light" panose="02020503020101020101" pitchFamily="18" charset="-127"/>
              <a:ea typeface="SB AggroOTF Light" panose="020205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3875DB4-9E5F-157B-FDCB-F8ED5F0B3E38}"/>
                  </a:ext>
                </a:extLst>
              </p:cNvPr>
              <p:cNvSpPr txBox="1"/>
              <p:nvPr/>
            </p:nvSpPr>
            <p:spPr>
              <a:xfrm>
                <a:off x="7121238" y="990886"/>
                <a:ext cx="1697708" cy="614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ko-Kore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ore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3875DB4-9E5F-157B-FDCB-F8ED5F0B3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238" y="990886"/>
                <a:ext cx="1697708" cy="614335"/>
              </a:xfrm>
              <a:prstGeom prst="rect">
                <a:avLst/>
              </a:prstGeom>
              <a:blipFill>
                <a:blip r:embed="rId2"/>
                <a:stretch>
                  <a:fillRect l="-741" b="-122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79FF69-05D8-CEDE-32EE-A7F3D324D95F}"/>
                  </a:ext>
                </a:extLst>
              </p:cNvPr>
              <p:cNvSpPr txBox="1"/>
              <p:nvPr/>
            </p:nvSpPr>
            <p:spPr>
              <a:xfrm>
                <a:off x="1325159" y="5480309"/>
                <a:ext cx="53543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400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Large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1" lang="en-US" altLang="ko-Kore-KR" sz="1400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-&gt; </a:t>
                </a:r>
                <a:r>
                  <a:rPr kumimoji="1" lang="ko-KR" altLang="en-US" sz="1400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멀리 있는 점도 같은 그룹으로 분류할 수 있음</a:t>
                </a:r>
                <a:endParaRPr kumimoji="1" lang="en-US" altLang="ko-KR" sz="14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r>
                  <a:rPr kumimoji="1" lang="en-US" altLang="ko-Kore-KR" sz="1400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1" lang="ko-KR" altLang="en-US" sz="1400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kumimoji="1" lang="en-US" altLang="ko-KR" sz="1400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-&gt;</a:t>
                </a:r>
                <a:r>
                  <a:rPr kumimoji="1" lang="ko-KR" altLang="en-US" sz="1400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데이터 간 거리가 조금만 멀어지면 </a:t>
                </a:r>
                <a:r>
                  <a:rPr kumimoji="1" lang="en-US" altLang="ko-KR" sz="1400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Affinity </a:t>
                </a:r>
                <a:r>
                  <a:rPr kumimoji="1" lang="ko-KR" altLang="en-US" sz="1400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값이 급격히 낮아짐</a:t>
                </a:r>
                <a:endParaRPr kumimoji="1" lang="ko-Kore-KR" altLang="en-US" sz="14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79FF69-05D8-CEDE-32EE-A7F3D324D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59" y="5480309"/>
                <a:ext cx="5354351" cy="523220"/>
              </a:xfrm>
              <a:prstGeom prst="rect">
                <a:avLst/>
              </a:prstGeom>
              <a:blipFill>
                <a:blip r:embed="rId3"/>
                <a:stretch>
                  <a:fillRect l="-473" t="-2381" b="-952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모서리가 둥근 직사각형 14">
                <a:extLst>
                  <a:ext uri="{FF2B5EF4-FFF2-40B4-BE49-F238E27FC236}">
                    <a16:creationId xmlns:a16="http://schemas.microsoft.com/office/drawing/2014/main" id="{6B44686C-4C24-56E6-6EF6-4E3253325649}"/>
                  </a:ext>
                </a:extLst>
              </p:cNvPr>
              <p:cNvSpPr/>
              <p:nvPr/>
            </p:nvSpPr>
            <p:spPr>
              <a:xfrm>
                <a:off x="2505408" y="1888462"/>
                <a:ext cx="2245250" cy="1290227"/>
              </a:xfrm>
              <a:prstGeom prst="roundRect">
                <a:avLst>
                  <a:gd name="adj" fmla="val 1097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ko-Kore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ore-K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ore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ko-Kore-K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ko-Kore-KR" b="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ko-KR" altLang="en-US" dirty="0">
                    <a:solidFill>
                      <a:schemeClr val="accent1">
                        <a:lumMod val="50000"/>
                      </a:schemeClr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두 점 사이의 거리</a:t>
                </a:r>
                <a:br>
                  <a:rPr lang="en-US" altLang="ko-KR" dirty="0">
                    <a:solidFill>
                      <a:schemeClr val="accent1">
                        <a:lumMod val="50000"/>
                      </a:schemeClr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</a:br>
                <a:r>
                  <a:rPr lang="ko-KR" altLang="en-US" dirty="0">
                    <a:solidFill>
                      <a:schemeClr val="accent1">
                        <a:lumMod val="50000"/>
                      </a:schemeClr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구하기</a:t>
                </a:r>
                <a:endParaRPr lang="ko-Kore-KR" altLang="en-US" dirty="0">
                  <a:solidFill>
                    <a:schemeClr val="accent1">
                      <a:lumMod val="50000"/>
                    </a:schemeClr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endParaRPr>
              </a:p>
            </p:txBody>
          </p:sp>
        </mc:Choice>
        <mc:Fallback>
          <p:sp>
            <p:nvSpPr>
              <p:cNvPr id="15" name="모서리가 둥근 직사각형 14">
                <a:extLst>
                  <a:ext uri="{FF2B5EF4-FFF2-40B4-BE49-F238E27FC236}">
                    <a16:creationId xmlns:a16="http://schemas.microsoft.com/office/drawing/2014/main" id="{6B44686C-4C24-56E6-6EF6-4E3253325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08" y="1888462"/>
                <a:ext cx="2245250" cy="1290227"/>
              </a:xfrm>
              <a:prstGeom prst="roundRect">
                <a:avLst>
                  <a:gd name="adj" fmla="val 10972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모서리가 둥근 직사각형 20">
                <a:extLst>
                  <a:ext uri="{FF2B5EF4-FFF2-40B4-BE49-F238E27FC236}">
                    <a16:creationId xmlns:a16="http://schemas.microsoft.com/office/drawing/2014/main" id="{FB597C29-E6AC-83CD-9406-CF32E3694E71}"/>
                  </a:ext>
                </a:extLst>
              </p:cNvPr>
              <p:cNvSpPr/>
              <p:nvPr/>
            </p:nvSpPr>
            <p:spPr>
              <a:xfrm>
                <a:off x="5417481" y="1888460"/>
                <a:ext cx="2245250" cy="1290227"/>
              </a:xfrm>
              <a:prstGeom prst="roundRect">
                <a:avLst>
                  <a:gd name="adj" fmla="val 1097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ko-KR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ko-KR" alt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en-US" altLang="ko-KR" b="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algn="ctr"/>
                <a:r>
                  <a:rPr lang="ko-KR" altLang="en-US" dirty="0">
                    <a:solidFill>
                      <a:schemeClr val="accent1">
                        <a:lumMod val="50000"/>
                      </a:schemeClr>
                    </a:solidFill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커널의 폭 구하기</a:t>
                </a:r>
                <a:endParaRPr lang="ko-Kore-KR" altLang="en-US" dirty="0">
                  <a:solidFill>
                    <a:schemeClr val="accent1">
                      <a:lumMod val="50000"/>
                    </a:schemeClr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endParaRPr>
              </a:p>
            </p:txBody>
          </p:sp>
        </mc:Choice>
        <mc:Fallback>
          <p:sp>
            <p:nvSpPr>
              <p:cNvPr id="21" name="모서리가 둥근 직사각형 20">
                <a:extLst>
                  <a:ext uri="{FF2B5EF4-FFF2-40B4-BE49-F238E27FC236}">
                    <a16:creationId xmlns:a16="http://schemas.microsoft.com/office/drawing/2014/main" id="{FB597C29-E6AC-83CD-9406-CF32E3694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481" y="1888460"/>
                <a:ext cx="2245250" cy="1290227"/>
              </a:xfrm>
              <a:prstGeom prst="roundRect">
                <a:avLst>
                  <a:gd name="adj" fmla="val 10972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D98D83B-448C-5537-7AFC-42A8B6ACF326}"/>
              </a:ext>
            </a:extLst>
          </p:cNvPr>
          <p:cNvCxnSpPr>
            <a:cxnSpLocks/>
          </p:cNvCxnSpPr>
          <p:nvPr/>
        </p:nvCxnSpPr>
        <p:spPr>
          <a:xfrm flipV="1">
            <a:off x="4750658" y="2533574"/>
            <a:ext cx="676111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차트이(가) 표시된 사진&#10;&#10;자동 생성된 설명">
            <a:extLst>
              <a:ext uri="{FF2B5EF4-FFF2-40B4-BE49-F238E27FC236}">
                <a16:creationId xmlns:a16="http://schemas.microsoft.com/office/drawing/2014/main" id="{4C31A9CD-34AA-B553-B33C-12743B75FE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178" y="3792153"/>
            <a:ext cx="2146715" cy="1633054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1050095-2CF9-210F-CFF3-56A54ED77FAA}"/>
              </a:ext>
            </a:extLst>
          </p:cNvPr>
          <p:cNvCxnSpPr>
            <a:cxnSpLocks/>
          </p:cNvCxnSpPr>
          <p:nvPr/>
        </p:nvCxnSpPr>
        <p:spPr>
          <a:xfrm flipV="1">
            <a:off x="3159827" y="4593331"/>
            <a:ext cx="676111" cy="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995A15C-F460-7833-F533-4FB43229FF4A}"/>
              </a:ext>
            </a:extLst>
          </p:cNvPr>
          <p:cNvSpPr/>
          <p:nvPr/>
        </p:nvSpPr>
        <p:spPr>
          <a:xfrm>
            <a:off x="3852742" y="3948219"/>
            <a:ext cx="2245250" cy="1290227"/>
          </a:xfrm>
          <a:prstGeom prst="roundRect">
            <a:avLst>
              <a:gd name="adj" fmla="val 1097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5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번째로 멀리 떨어진</a:t>
            </a:r>
            <a:b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</a:b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점과의 거리를 사용</a:t>
            </a:r>
            <a:endParaRPr lang="ko-Kore-KR" altLang="en-US" dirty="0">
              <a:solidFill>
                <a:schemeClr val="accent3">
                  <a:lumMod val="50000"/>
                </a:schemeClr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611EA32-804B-6BEF-DDA8-DC7A3A12B06E}"/>
              </a:ext>
            </a:extLst>
          </p:cNvPr>
          <p:cNvCxnSpPr>
            <a:cxnSpLocks/>
          </p:cNvCxnSpPr>
          <p:nvPr/>
        </p:nvCxnSpPr>
        <p:spPr>
          <a:xfrm flipV="1">
            <a:off x="6114796" y="4593331"/>
            <a:ext cx="676111" cy="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7549222D-96BB-CE6F-1016-4F7D16848670}"/>
              </a:ext>
            </a:extLst>
          </p:cNvPr>
          <p:cNvSpPr/>
          <p:nvPr/>
        </p:nvSpPr>
        <p:spPr>
          <a:xfrm>
            <a:off x="6807711" y="3948219"/>
            <a:ext cx="2245250" cy="1290227"/>
          </a:xfrm>
          <a:prstGeom prst="roundRect">
            <a:avLst>
              <a:gd name="adj" fmla="val 1097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chemeClr val="accent3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Quick Selection</a:t>
            </a:r>
          </a:p>
          <a:p>
            <a:pPr algn="ctr"/>
            <a:r>
              <a:rPr lang="en-US" altLang="ko-Kore-KR" dirty="0">
                <a:solidFill>
                  <a:schemeClr val="accent3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Algorithm</a:t>
            </a:r>
            <a:endParaRPr lang="ko-Kore-KR" altLang="en-US" dirty="0">
              <a:solidFill>
                <a:schemeClr val="accent3">
                  <a:lumMod val="50000"/>
                </a:schemeClr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0E252361-DB73-4395-0AFE-CC58A0B47864}"/>
              </a:ext>
            </a:extLst>
          </p:cNvPr>
          <p:cNvCxnSpPr>
            <a:cxnSpLocks/>
            <a:stCxn id="37" idx="0"/>
            <a:endCxn id="21" idx="2"/>
          </p:cNvCxnSpPr>
          <p:nvPr/>
        </p:nvCxnSpPr>
        <p:spPr>
          <a:xfrm rot="16200000" flipV="1">
            <a:off x="6850455" y="2868338"/>
            <a:ext cx="769532" cy="139023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0623AAAE-75C3-B040-51FC-2271EE3E623F}"/>
              </a:ext>
            </a:extLst>
          </p:cNvPr>
          <p:cNvSpPr/>
          <p:nvPr/>
        </p:nvSpPr>
        <p:spPr>
          <a:xfrm>
            <a:off x="8332490" y="1888460"/>
            <a:ext cx="2245250" cy="1290227"/>
          </a:xfrm>
          <a:prstGeom prst="roundRect">
            <a:avLst>
              <a:gd name="adj" fmla="val 1097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chemeClr val="accent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Affinity Matrix</a:t>
            </a:r>
            <a:br>
              <a:rPr lang="en-US" altLang="ko-Kore-KR" dirty="0">
                <a:solidFill>
                  <a:schemeClr val="accent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</a:b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생성</a:t>
            </a:r>
            <a:endParaRPr lang="ko-Kore-KR" altLang="en-US" dirty="0">
              <a:solidFill>
                <a:schemeClr val="accent1">
                  <a:lumMod val="50000"/>
                </a:schemeClr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BB042A2-D09C-5C27-BC36-B7F6968EBFC8}"/>
              </a:ext>
            </a:extLst>
          </p:cNvPr>
          <p:cNvCxnSpPr>
            <a:cxnSpLocks/>
          </p:cNvCxnSpPr>
          <p:nvPr/>
        </p:nvCxnSpPr>
        <p:spPr>
          <a:xfrm flipV="1">
            <a:off x="7665667" y="2533574"/>
            <a:ext cx="676111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05113928-7963-76F3-633C-18D64231EE13}"/>
              </a:ext>
            </a:extLst>
          </p:cNvPr>
          <p:cNvCxnSpPr>
            <a:cxnSpLocks/>
          </p:cNvCxnSpPr>
          <p:nvPr/>
        </p:nvCxnSpPr>
        <p:spPr>
          <a:xfrm>
            <a:off x="7970092" y="1739348"/>
            <a:ext cx="0" cy="79422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77627C46-0271-E3EB-B71D-D744ED727DEC}"/>
              </a:ext>
            </a:extLst>
          </p:cNvPr>
          <p:cNvSpPr/>
          <p:nvPr/>
        </p:nvSpPr>
        <p:spPr>
          <a:xfrm>
            <a:off x="2411539" y="1794594"/>
            <a:ext cx="5354347" cy="1456049"/>
          </a:xfrm>
          <a:prstGeom prst="roundRect">
            <a:avLst>
              <a:gd name="adj" fmla="val 10972"/>
            </a:avLst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 dirty="0">
              <a:solidFill>
                <a:schemeClr val="accent1">
                  <a:lumMod val="50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4BAFC2EA-EFBC-ACA4-F0B1-3440E63100B5}"/>
              </a:ext>
            </a:extLst>
          </p:cNvPr>
          <p:cNvSpPr/>
          <p:nvPr/>
        </p:nvSpPr>
        <p:spPr>
          <a:xfrm>
            <a:off x="8153414" y="1794594"/>
            <a:ext cx="2597529" cy="1456049"/>
          </a:xfrm>
          <a:prstGeom prst="roundRect">
            <a:avLst>
              <a:gd name="adj" fmla="val 10972"/>
            </a:avLst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altLang="en-US" dirty="0">
              <a:solidFill>
                <a:schemeClr val="accent1">
                  <a:lumMod val="50000"/>
                </a:schemeClr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BA97B-158A-6AC8-8907-F65AD8F9BBB5}"/>
              </a:ext>
            </a:extLst>
          </p:cNvPr>
          <p:cNvSpPr txBox="1"/>
          <p:nvPr/>
        </p:nvSpPr>
        <p:spPr>
          <a:xfrm>
            <a:off x="2539927" y="142052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#pragma </a:t>
            </a:r>
            <a:r>
              <a:rPr kumimoji="1" lang="en-US" altLang="ko-Kore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omp</a:t>
            </a:r>
            <a:r>
              <a:rPr kumimoji="1" lang="en-US" altLang="ko-Kore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for</a:t>
            </a:r>
            <a:endParaRPr kumimoji="1" lang="ko-Kore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EDD5F-255D-9C53-EE72-E317E9A308D4}"/>
              </a:ext>
            </a:extLst>
          </p:cNvPr>
          <p:cNvSpPr txBox="1"/>
          <p:nvPr/>
        </p:nvSpPr>
        <p:spPr>
          <a:xfrm>
            <a:off x="8219852" y="1415792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#pragma </a:t>
            </a:r>
            <a:r>
              <a:rPr kumimoji="1" lang="en-US" altLang="ko-Kore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omp</a:t>
            </a:r>
            <a:r>
              <a:rPr kumimoji="1" lang="en-US" altLang="ko-Kore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for</a:t>
            </a:r>
            <a:endParaRPr kumimoji="1" lang="ko-Kore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6631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A2E2D8-680C-BAD4-CD17-C6C2C4F95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en" altLang="ko-Kore-KR" dirty="0"/>
              <a:t>23-1 MP Middle Project / Spectral Clustering / Team </a:t>
            </a:r>
            <a:r>
              <a:rPr kumimoji="1" lang="ko-KR" altLang="en-US" dirty="0"/>
              <a:t>닌텐도 </a:t>
            </a:r>
            <a:r>
              <a:rPr kumimoji="1" lang="en" altLang="ko-Kore-KR" dirty="0"/>
              <a:t>DS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B3430-B630-A396-71B7-019B29119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200449-66E3-5F4C-AC68-951D292C6823}" type="slidenum">
              <a:rPr kumimoji="1" lang="ko-Kore-KR" altLang="en-US" smtClean="0"/>
              <a:pPr/>
              <a:t>13</a:t>
            </a:fld>
            <a:r>
              <a:rPr kumimoji="1" lang="en-US" altLang="ko-Kore-KR" dirty="0"/>
              <a:t>/10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54469-1D54-3DF2-5C01-B184C261DC8C}"/>
              </a:ext>
            </a:extLst>
          </p:cNvPr>
          <p:cNvSpPr txBox="1"/>
          <p:nvPr/>
        </p:nvSpPr>
        <p:spPr>
          <a:xfrm>
            <a:off x="3628033" y="199731"/>
            <a:ext cx="4935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bg2">
                    <a:lumMod val="2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Step 1. Generate Affinity Matrix</a:t>
            </a:r>
          </a:p>
          <a:p>
            <a:pPr algn="ctr"/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Parallel V1</a:t>
            </a:r>
            <a:r>
              <a:rPr kumimoji="1" lang="ko-KR" altLang="en-US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 전략 </a:t>
            </a: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–</a:t>
            </a:r>
            <a:r>
              <a:rPr kumimoji="1" lang="ko-KR" altLang="en-US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 </a:t>
            </a: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Quick Selection</a:t>
            </a:r>
            <a:endParaRPr kumimoji="1" lang="ko-Kore-KR" altLang="en-US" sz="2000" dirty="0">
              <a:solidFill>
                <a:schemeClr val="bg2">
                  <a:lumMod val="25000"/>
                </a:schemeClr>
              </a:solidFill>
              <a:latin typeface="SB AggroOTF Light" panose="02020503020101020101" pitchFamily="18" charset="-127"/>
              <a:ea typeface="SB AggroOTF Light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90BEA4-1D57-AE40-0B7B-C40F47AA1E0C}"/>
              </a:ext>
            </a:extLst>
          </p:cNvPr>
          <p:cNvSpPr txBox="1"/>
          <p:nvPr/>
        </p:nvSpPr>
        <p:spPr>
          <a:xfrm>
            <a:off x="1648308" y="1341784"/>
            <a:ext cx="889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Quick Selection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은 기준 값보다 작은 값을 </a:t>
            </a:r>
            <a:r>
              <a:rPr kumimoji="1"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  <a:cs typeface="Pretendard Medium" panose="02000503000000020004" pitchFamily="2" charset="-127"/>
              </a:rPr>
              <a:t>pivot_left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배열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큰 값을 </a:t>
            </a:r>
            <a:r>
              <a:rPr kumimoji="1"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  <a:cs typeface="Pretendard Medium" panose="02000503000000020004" pitchFamily="2" charset="-127"/>
              </a:rPr>
              <a:t>pivot_right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배열에 저장</a:t>
            </a:r>
            <a:endParaRPr kumimoji="1" lang="en-US" altLang="ko-KR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algn="ctr"/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메모리 절약을 위해 해당 배열은 재사용 </a:t>
            </a:r>
            <a:endParaRPr kumimoji="1" lang="ko-Kore-KR" altLang="en-US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B4AB42-752D-54A0-00D7-C2C030C287E5}"/>
              </a:ext>
            </a:extLst>
          </p:cNvPr>
          <p:cNvSpPr txBox="1"/>
          <p:nvPr/>
        </p:nvSpPr>
        <p:spPr>
          <a:xfrm>
            <a:off x="3003647" y="2453086"/>
            <a:ext cx="6184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Parallel 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알고리즘에는 </a:t>
            </a:r>
            <a:r>
              <a:rPr kumimoji="1"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Pretendard Medium" panose="02000503000000020004" pitchFamily="2" charset="-127"/>
              </a:rPr>
              <a:t>pivot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배열을 </a:t>
            </a:r>
            <a:r>
              <a:rPr kumimoji="1" lang="ko-KR" altLang="en-US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스레드별로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생성하여 관리하여</a:t>
            </a:r>
            <a:endParaRPr kumimoji="1" lang="en-US" altLang="ko-KR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algn="ctr"/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스레드가 동시에 </a:t>
            </a:r>
            <a:r>
              <a:rPr kumimoji="1"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Pretendard Medium" panose="02000503000000020004" pitchFamily="2" charset="-127"/>
              </a:rPr>
              <a:t>pivot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에 접근하는 것을 방지</a:t>
            </a:r>
            <a:endParaRPr kumimoji="1" lang="ko-Kore-KR" altLang="en-US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8A3B837-ED96-7A69-E155-7DA7EC81261C}"/>
              </a:ext>
            </a:extLst>
          </p:cNvPr>
          <p:cNvCxnSpPr>
            <a:cxnSpLocks/>
          </p:cNvCxnSpPr>
          <p:nvPr/>
        </p:nvCxnSpPr>
        <p:spPr>
          <a:xfrm>
            <a:off x="6096001" y="2034622"/>
            <a:ext cx="0" cy="34742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136637-5A23-0EB4-DF0F-5AD9CE83DF3B}"/>
              </a:ext>
            </a:extLst>
          </p:cNvPr>
          <p:cNvSpPr/>
          <p:nvPr/>
        </p:nvSpPr>
        <p:spPr>
          <a:xfrm>
            <a:off x="725556" y="3557332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EFFEBB-127E-9902-E920-673A89C12E6C}"/>
              </a:ext>
            </a:extLst>
          </p:cNvPr>
          <p:cNvSpPr/>
          <p:nvPr/>
        </p:nvSpPr>
        <p:spPr>
          <a:xfrm>
            <a:off x="1193574" y="3557332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A39637-00DE-2205-FB9F-E2FD8634EB84}"/>
              </a:ext>
            </a:extLst>
          </p:cNvPr>
          <p:cNvSpPr/>
          <p:nvPr/>
        </p:nvSpPr>
        <p:spPr>
          <a:xfrm>
            <a:off x="1661592" y="3557332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3E3036-92F9-5344-6029-4F33DEBEC6BD}"/>
              </a:ext>
            </a:extLst>
          </p:cNvPr>
          <p:cNvSpPr/>
          <p:nvPr/>
        </p:nvSpPr>
        <p:spPr>
          <a:xfrm>
            <a:off x="2129610" y="3557332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BF7F35-F173-8303-1A22-DAF44591E085}"/>
              </a:ext>
            </a:extLst>
          </p:cNvPr>
          <p:cNvSpPr/>
          <p:nvPr/>
        </p:nvSpPr>
        <p:spPr>
          <a:xfrm>
            <a:off x="2597628" y="3557332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F5D9C3-729C-7D17-F447-857805BB7DEB}"/>
              </a:ext>
            </a:extLst>
          </p:cNvPr>
          <p:cNvSpPr txBox="1"/>
          <p:nvPr/>
        </p:nvSpPr>
        <p:spPr>
          <a:xfrm>
            <a:off x="3065646" y="36064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latin typeface="D2Coding ligature" panose="020B0609020101020101" pitchFamily="49" charset="-127"/>
                <a:ea typeface="D2Coding ligature" panose="020B0609020101020101" pitchFamily="49" charset="-127"/>
                <a:cs typeface="Pretendard Variable Medium" panose="02000003000000020004" pitchFamily="2" charset="-127"/>
              </a:rPr>
              <a:t>pivot_left</a:t>
            </a:r>
            <a:endParaRPr kumimoji="1" lang="ko-Kore-KR" altLang="en-US" dirty="0">
              <a:latin typeface="D2Coding ligature" panose="020B0609020101020101" pitchFamily="49" charset="-127"/>
              <a:ea typeface="D2Coding ligature" panose="020B0609020101020101" pitchFamily="49" charset="-127"/>
              <a:cs typeface="Pretendard Variable Medium" panose="02000003000000020004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C25264-1074-E300-1FF6-2F2D5BDBCA80}"/>
              </a:ext>
            </a:extLst>
          </p:cNvPr>
          <p:cNvSpPr/>
          <p:nvPr/>
        </p:nvSpPr>
        <p:spPr>
          <a:xfrm>
            <a:off x="725556" y="4134665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04DA70-49B3-FCEA-9761-B338C736D259}"/>
              </a:ext>
            </a:extLst>
          </p:cNvPr>
          <p:cNvSpPr/>
          <p:nvPr/>
        </p:nvSpPr>
        <p:spPr>
          <a:xfrm>
            <a:off x="1193574" y="4134665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7569CEB-C641-62A5-180D-D2135E73B58F}"/>
              </a:ext>
            </a:extLst>
          </p:cNvPr>
          <p:cNvSpPr/>
          <p:nvPr/>
        </p:nvSpPr>
        <p:spPr>
          <a:xfrm>
            <a:off x="1661592" y="4134665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42BAA93-893E-2C67-C504-88E44BF8D9EB}"/>
              </a:ext>
            </a:extLst>
          </p:cNvPr>
          <p:cNvSpPr/>
          <p:nvPr/>
        </p:nvSpPr>
        <p:spPr>
          <a:xfrm>
            <a:off x="2129610" y="4134665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EF8DAB-AD90-3417-8A98-79E1ED8768B9}"/>
              </a:ext>
            </a:extLst>
          </p:cNvPr>
          <p:cNvSpPr/>
          <p:nvPr/>
        </p:nvSpPr>
        <p:spPr>
          <a:xfrm>
            <a:off x="2597628" y="4134665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1D82CA-F9DB-3B3C-210B-2542EAF57F5E}"/>
              </a:ext>
            </a:extLst>
          </p:cNvPr>
          <p:cNvSpPr txBox="1"/>
          <p:nvPr/>
        </p:nvSpPr>
        <p:spPr>
          <a:xfrm>
            <a:off x="3065646" y="418379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latin typeface="D2Coding ligature" panose="020B0609020101020101" pitchFamily="49" charset="-127"/>
                <a:ea typeface="D2Coding ligature" panose="020B0609020101020101" pitchFamily="49" charset="-127"/>
                <a:cs typeface="Pretendard Variable Medium" panose="02000003000000020004" pitchFamily="2" charset="-127"/>
              </a:rPr>
              <a:t>pivot_right</a:t>
            </a:r>
            <a:endParaRPr kumimoji="1" lang="ko-Kore-KR" altLang="en-US" dirty="0">
              <a:latin typeface="D2Coding ligature" panose="020B0609020101020101" pitchFamily="49" charset="-127"/>
              <a:ea typeface="D2Coding ligature" panose="020B0609020101020101" pitchFamily="49" charset="-127"/>
              <a:cs typeface="Pretendard Variable Medium" panose="02000003000000020004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3D14938-3AF9-BA14-62AB-CF515F02989C}"/>
              </a:ext>
            </a:extLst>
          </p:cNvPr>
          <p:cNvSpPr/>
          <p:nvPr/>
        </p:nvSpPr>
        <p:spPr>
          <a:xfrm>
            <a:off x="9126354" y="3557332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612A1C2-76AD-0A95-685C-871EB9B5A080}"/>
              </a:ext>
            </a:extLst>
          </p:cNvPr>
          <p:cNvSpPr/>
          <p:nvPr/>
        </p:nvSpPr>
        <p:spPr>
          <a:xfrm>
            <a:off x="9594372" y="3557332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DCE7528-1D5C-786D-6868-80B7071F02DF}"/>
              </a:ext>
            </a:extLst>
          </p:cNvPr>
          <p:cNvSpPr/>
          <p:nvPr/>
        </p:nvSpPr>
        <p:spPr>
          <a:xfrm>
            <a:off x="10062390" y="3557332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E132D5-A8CA-4E2F-3E19-362DBFB1D314}"/>
              </a:ext>
            </a:extLst>
          </p:cNvPr>
          <p:cNvSpPr/>
          <p:nvPr/>
        </p:nvSpPr>
        <p:spPr>
          <a:xfrm>
            <a:off x="10530408" y="3557332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22E12EF-9AD2-1554-0CDB-910EBBD404B2}"/>
              </a:ext>
            </a:extLst>
          </p:cNvPr>
          <p:cNvSpPr/>
          <p:nvPr/>
        </p:nvSpPr>
        <p:spPr>
          <a:xfrm>
            <a:off x="10998426" y="3557332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8BD552-9B03-5326-9279-441C4BCEEB0A}"/>
              </a:ext>
            </a:extLst>
          </p:cNvPr>
          <p:cNvSpPr txBox="1"/>
          <p:nvPr/>
        </p:nvSpPr>
        <p:spPr>
          <a:xfrm>
            <a:off x="6633364" y="360646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KR" dirty="0" err="1">
                <a:latin typeface="D2Coding ligature" panose="020B0609020101020101" pitchFamily="49" charset="-127"/>
                <a:ea typeface="D2Coding ligature" panose="020B0609020101020101" pitchFamily="49" charset="-127"/>
                <a:cs typeface="Pretendard Variable Medium" panose="02000003000000020004" pitchFamily="2" charset="-127"/>
              </a:rPr>
              <a:t>pivot_left</a:t>
            </a:r>
            <a:r>
              <a:rPr kumimoji="1"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Pretendard Variable Medium" panose="02000003000000020004" pitchFamily="2" charset="-127"/>
              </a:rPr>
              <a:t>(thread 0)</a:t>
            </a:r>
            <a:endParaRPr kumimoji="1" lang="ko-Kore-KR" altLang="en-US" dirty="0">
              <a:latin typeface="D2Coding ligature" panose="020B0609020101020101" pitchFamily="49" charset="-127"/>
              <a:ea typeface="D2Coding ligature" panose="020B0609020101020101" pitchFamily="49" charset="-127"/>
              <a:cs typeface="Pretendard Variable Medium" panose="02000003000000020004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AD25F85-B95B-2338-8B4B-9BADC953B07A}"/>
              </a:ext>
            </a:extLst>
          </p:cNvPr>
          <p:cNvSpPr/>
          <p:nvPr/>
        </p:nvSpPr>
        <p:spPr>
          <a:xfrm>
            <a:off x="9126354" y="4134665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5E4FF3F-B433-9666-CB30-BF7DCE11491F}"/>
              </a:ext>
            </a:extLst>
          </p:cNvPr>
          <p:cNvSpPr/>
          <p:nvPr/>
        </p:nvSpPr>
        <p:spPr>
          <a:xfrm>
            <a:off x="9594372" y="4134665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C6B333-B9F4-C038-38D2-3A7DFE6152D1}"/>
              </a:ext>
            </a:extLst>
          </p:cNvPr>
          <p:cNvSpPr/>
          <p:nvPr/>
        </p:nvSpPr>
        <p:spPr>
          <a:xfrm>
            <a:off x="10062390" y="4134665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11877C2-6686-D369-CC35-706D5E244CE2}"/>
              </a:ext>
            </a:extLst>
          </p:cNvPr>
          <p:cNvSpPr/>
          <p:nvPr/>
        </p:nvSpPr>
        <p:spPr>
          <a:xfrm>
            <a:off x="10530408" y="4134665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C6C4451-B330-42F9-3BA6-A6C71703A770}"/>
              </a:ext>
            </a:extLst>
          </p:cNvPr>
          <p:cNvSpPr/>
          <p:nvPr/>
        </p:nvSpPr>
        <p:spPr>
          <a:xfrm>
            <a:off x="10998426" y="4134665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D9AC0E-48E3-CD74-A6A5-A202E17986B4}"/>
              </a:ext>
            </a:extLst>
          </p:cNvPr>
          <p:cNvSpPr txBox="1"/>
          <p:nvPr/>
        </p:nvSpPr>
        <p:spPr>
          <a:xfrm>
            <a:off x="6517949" y="4183797"/>
            <a:ext cx="260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KR" dirty="0" err="1">
                <a:latin typeface="D2Coding ligature" panose="020B0609020101020101" pitchFamily="49" charset="-127"/>
                <a:ea typeface="D2Coding ligature" panose="020B0609020101020101" pitchFamily="49" charset="-127"/>
                <a:cs typeface="Pretendard Variable Medium" panose="02000003000000020004" pitchFamily="2" charset="-127"/>
              </a:rPr>
              <a:t>pivot_right</a:t>
            </a:r>
            <a:r>
              <a:rPr kumimoji="1" lang="en-US" altLang="ko-Kore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Pretendard Variable Medium" panose="02000003000000020004" pitchFamily="2" charset="-127"/>
              </a:rPr>
              <a:t>(thread 0)</a:t>
            </a:r>
            <a:endParaRPr kumimoji="1" lang="ko-Kore-KR" altLang="en-US" dirty="0">
              <a:latin typeface="D2Coding ligature" panose="020B0609020101020101" pitchFamily="49" charset="-127"/>
              <a:ea typeface="D2Coding ligature" panose="020B0609020101020101" pitchFamily="49" charset="-127"/>
              <a:cs typeface="Pretendard Variable Medium" panose="02000003000000020004" pitchFamily="2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FABBA5-68F8-464C-3CA1-D5F4F864B6C2}"/>
              </a:ext>
            </a:extLst>
          </p:cNvPr>
          <p:cNvSpPr/>
          <p:nvPr/>
        </p:nvSpPr>
        <p:spPr>
          <a:xfrm>
            <a:off x="9126354" y="4826167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51589D7-9EE2-1D2C-7B7B-7CC53B4B3E0F}"/>
              </a:ext>
            </a:extLst>
          </p:cNvPr>
          <p:cNvSpPr/>
          <p:nvPr/>
        </p:nvSpPr>
        <p:spPr>
          <a:xfrm>
            <a:off x="9594372" y="4826167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C04F870-57D2-5C2D-4DC8-EA01F2E222DD}"/>
              </a:ext>
            </a:extLst>
          </p:cNvPr>
          <p:cNvSpPr/>
          <p:nvPr/>
        </p:nvSpPr>
        <p:spPr>
          <a:xfrm>
            <a:off x="10062390" y="4826167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4B27C80-33E7-A9C6-6FC2-A5FE8DE295EE}"/>
              </a:ext>
            </a:extLst>
          </p:cNvPr>
          <p:cNvSpPr/>
          <p:nvPr/>
        </p:nvSpPr>
        <p:spPr>
          <a:xfrm>
            <a:off x="10530408" y="4826167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9DC95BF-2E2A-CC03-8EB9-1F2B8F5A5268}"/>
              </a:ext>
            </a:extLst>
          </p:cNvPr>
          <p:cNvSpPr/>
          <p:nvPr/>
        </p:nvSpPr>
        <p:spPr>
          <a:xfrm>
            <a:off x="10998426" y="4826167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725DAB-71D9-5B4E-7EF7-D83D9ED3EAE6}"/>
              </a:ext>
            </a:extLst>
          </p:cNvPr>
          <p:cNvSpPr txBox="1"/>
          <p:nvPr/>
        </p:nvSpPr>
        <p:spPr>
          <a:xfrm>
            <a:off x="6633364" y="487529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KR" dirty="0" err="1">
                <a:latin typeface="D2Coding ligature" panose="020B0609020101020101" pitchFamily="49" charset="-127"/>
                <a:ea typeface="D2Coding ligature" panose="020B0609020101020101" pitchFamily="49" charset="-127"/>
                <a:cs typeface="Pretendard Variable Medium" panose="02000003000000020004" pitchFamily="2" charset="-127"/>
              </a:rPr>
              <a:t>pivot_left</a:t>
            </a:r>
            <a:r>
              <a:rPr kumimoji="1"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Pretendard Variable Medium" panose="02000003000000020004" pitchFamily="2" charset="-127"/>
              </a:rPr>
              <a:t>(thread 1)</a:t>
            </a:r>
            <a:endParaRPr kumimoji="1" lang="ko-Kore-KR" altLang="en-US" dirty="0">
              <a:latin typeface="D2Coding ligature" panose="020B0609020101020101" pitchFamily="49" charset="-127"/>
              <a:ea typeface="D2Coding ligature" panose="020B0609020101020101" pitchFamily="49" charset="-127"/>
              <a:cs typeface="Pretendard Variable Medium" panose="02000003000000020004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8950DC0-5BE5-D63D-09BA-D852B7B18BA5}"/>
              </a:ext>
            </a:extLst>
          </p:cNvPr>
          <p:cNvSpPr/>
          <p:nvPr/>
        </p:nvSpPr>
        <p:spPr>
          <a:xfrm>
            <a:off x="9126354" y="5403500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39084CA-5CFC-C096-439F-724833969D42}"/>
              </a:ext>
            </a:extLst>
          </p:cNvPr>
          <p:cNvSpPr/>
          <p:nvPr/>
        </p:nvSpPr>
        <p:spPr>
          <a:xfrm>
            <a:off x="9594372" y="5403500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4CA7DC1-42E4-72CE-E67D-7004A4057B94}"/>
              </a:ext>
            </a:extLst>
          </p:cNvPr>
          <p:cNvSpPr/>
          <p:nvPr/>
        </p:nvSpPr>
        <p:spPr>
          <a:xfrm>
            <a:off x="10062390" y="5403500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FD07C00-2BC1-3293-2783-ABC4181A8F07}"/>
              </a:ext>
            </a:extLst>
          </p:cNvPr>
          <p:cNvSpPr/>
          <p:nvPr/>
        </p:nvSpPr>
        <p:spPr>
          <a:xfrm>
            <a:off x="10530408" y="5403500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BE910C5-6EEF-ACC3-7EBC-8529F8E35A64}"/>
              </a:ext>
            </a:extLst>
          </p:cNvPr>
          <p:cNvSpPr/>
          <p:nvPr/>
        </p:nvSpPr>
        <p:spPr>
          <a:xfrm>
            <a:off x="10998426" y="5403500"/>
            <a:ext cx="468018" cy="468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8D9751-7671-D77E-4960-CA8DD545BA03}"/>
              </a:ext>
            </a:extLst>
          </p:cNvPr>
          <p:cNvSpPr txBox="1"/>
          <p:nvPr/>
        </p:nvSpPr>
        <p:spPr>
          <a:xfrm>
            <a:off x="6517949" y="5452632"/>
            <a:ext cx="260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KR" dirty="0" err="1">
                <a:latin typeface="D2Coding ligature" panose="020B0609020101020101" pitchFamily="49" charset="-127"/>
                <a:ea typeface="D2Coding ligature" panose="020B0609020101020101" pitchFamily="49" charset="-127"/>
                <a:cs typeface="Pretendard Variable Medium" panose="02000003000000020004" pitchFamily="2" charset="-127"/>
              </a:rPr>
              <a:t>pivot_right</a:t>
            </a:r>
            <a:r>
              <a:rPr kumimoji="1" lang="en-US" altLang="ko-Kore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Pretendard Variable Medium" panose="02000003000000020004" pitchFamily="2" charset="-127"/>
              </a:rPr>
              <a:t>(thread 1)</a:t>
            </a:r>
            <a:endParaRPr kumimoji="1" lang="ko-Kore-KR" altLang="en-US" dirty="0">
              <a:latin typeface="D2Coding ligature" panose="020B0609020101020101" pitchFamily="49" charset="-127"/>
              <a:ea typeface="D2Coding ligature" panose="020B0609020101020101" pitchFamily="49" charset="-127"/>
              <a:cs typeface="Pretendard Variable Medium" panose="02000003000000020004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82DF3EF-AB84-4885-1CE1-B096AD631EA6}"/>
              </a:ext>
            </a:extLst>
          </p:cNvPr>
          <p:cNvSpPr txBox="1"/>
          <p:nvPr/>
        </p:nvSpPr>
        <p:spPr>
          <a:xfrm>
            <a:off x="8976857" y="6010636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</a:t>
            </a:r>
          </a:p>
          <a:p>
            <a:pPr algn="ctr"/>
            <a:r>
              <a:rPr kumimoji="1" lang="en-US" altLang="ko-Kore-KR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</a:t>
            </a:r>
          </a:p>
          <a:p>
            <a:pPr algn="ctr"/>
            <a:endParaRPr kumimoji="1" lang="ko-Kore-KR" altLang="en-US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3108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A2E2D8-680C-BAD4-CD17-C6C2C4F95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en" altLang="ko-Kore-KR" dirty="0"/>
              <a:t>23-1 MP Middle Project / Spectral Clustering / Team </a:t>
            </a:r>
            <a:r>
              <a:rPr kumimoji="1" lang="ko-KR" altLang="en-US" dirty="0"/>
              <a:t>닌텐도 </a:t>
            </a:r>
            <a:r>
              <a:rPr kumimoji="1" lang="en" altLang="ko-Kore-KR" dirty="0"/>
              <a:t>DS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B3430-B630-A396-71B7-019B29119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200449-66E3-5F4C-AC68-951D292C6823}" type="slidenum">
              <a:rPr kumimoji="1" lang="ko-Kore-KR" altLang="en-US" smtClean="0"/>
              <a:pPr/>
              <a:t>14</a:t>
            </a:fld>
            <a:r>
              <a:rPr kumimoji="1" lang="en-US" altLang="ko-Kore-KR" dirty="0"/>
              <a:t>/10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54469-1D54-3DF2-5C01-B184C261DC8C}"/>
              </a:ext>
            </a:extLst>
          </p:cNvPr>
          <p:cNvSpPr txBox="1"/>
          <p:nvPr/>
        </p:nvSpPr>
        <p:spPr>
          <a:xfrm>
            <a:off x="3628033" y="199731"/>
            <a:ext cx="4935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bg2">
                    <a:lumMod val="2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Step 1. Generate Affinity Matrix</a:t>
            </a:r>
          </a:p>
          <a:p>
            <a:pPr algn="ctr"/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Parallel V1</a:t>
            </a:r>
            <a:r>
              <a:rPr kumimoji="1" lang="ko-KR" altLang="en-US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 결과 </a:t>
            </a: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(5</a:t>
            </a:r>
            <a:r>
              <a:rPr kumimoji="1" lang="ko-KR" altLang="en-US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회 측정 평균</a:t>
            </a: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)</a:t>
            </a:r>
            <a:endParaRPr kumimoji="1" lang="ko-Kore-KR" altLang="en-US" sz="2000" dirty="0">
              <a:solidFill>
                <a:schemeClr val="bg2">
                  <a:lumMod val="25000"/>
                </a:schemeClr>
              </a:solidFill>
              <a:latin typeface="SB AggroOTF Light" panose="02020503020101020101" pitchFamily="18" charset="-127"/>
              <a:ea typeface="SB AggroOTF Light" panose="02020503020101020101" pitchFamily="18" charset="-127"/>
            </a:endParaRP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BB6679E7-59A9-BDFF-6D80-8EE825D7FA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7481528"/>
              </p:ext>
            </p:extLst>
          </p:nvPr>
        </p:nvGraphicFramePr>
        <p:xfrm>
          <a:off x="2033504" y="1211046"/>
          <a:ext cx="8124992" cy="4932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C8B7632-ED54-AA0F-FBC0-34539BE5E26C}"/>
              </a:ext>
            </a:extLst>
          </p:cNvPr>
          <p:cNvCxnSpPr>
            <a:cxnSpLocks/>
          </p:cNvCxnSpPr>
          <p:nvPr/>
        </p:nvCxnSpPr>
        <p:spPr>
          <a:xfrm>
            <a:off x="3283527" y="2417881"/>
            <a:ext cx="5921200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04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808FBF-1C43-9211-A641-16106EF5B248}"/>
              </a:ext>
            </a:extLst>
          </p:cNvPr>
          <p:cNvSpPr txBox="1"/>
          <p:nvPr/>
        </p:nvSpPr>
        <p:spPr>
          <a:xfrm>
            <a:off x="5300753" y="199731"/>
            <a:ext cx="1590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bg2">
                    <a:lumMod val="2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Contents</a:t>
            </a:r>
            <a:endParaRPr kumimoji="1" lang="ko-Kore-KR" altLang="en-US" sz="2000" dirty="0">
              <a:solidFill>
                <a:schemeClr val="bg2">
                  <a:lumMod val="25000"/>
                </a:schemeClr>
              </a:solidFill>
              <a:latin typeface="SB AggroOTF Medium" panose="02020503020101020101" pitchFamily="18" charset="-127"/>
              <a:ea typeface="SB AggroOTF Medium" panose="02020503020101020101" pitchFamily="18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8733F-3FB7-8DC8-EE9C-77320B11E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D6C3B-D15A-237E-5D86-BD93F9A2B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4145"/>
            <a:ext cx="2743200" cy="365125"/>
          </a:xfrm>
        </p:spPr>
        <p:txBody>
          <a:bodyPr/>
          <a:lstStyle/>
          <a:p>
            <a:fld id="{9D200449-66E3-5F4C-AC68-951D292C6823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028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EE3F09-0DA4-9508-2D8E-14A0337F3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AB66BD-2F31-9570-EC99-F375B69D1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4145"/>
            <a:ext cx="2743200" cy="365125"/>
          </a:xfrm>
        </p:spPr>
        <p:txBody>
          <a:bodyPr/>
          <a:lstStyle/>
          <a:p>
            <a:fld id="{9D200449-66E3-5F4C-AC68-951D292C6823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E7078-361B-E037-76D1-CA42B6E1A9B3}"/>
              </a:ext>
            </a:extLst>
          </p:cNvPr>
          <p:cNvSpPr txBox="1"/>
          <p:nvPr/>
        </p:nvSpPr>
        <p:spPr>
          <a:xfrm>
            <a:off x="4520093" y="199731"/>
            <a:ext cx="3151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bg2">
                    <a:lumMod val="2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Spectral Clustering</a:t>
            </a:r>
            <a:endParaRPr kumimoji="1" lang="ko-Kore-KR" altLang="en-US" sz="2000" dirty="0">
              <a:solidFill>
                <a:schemeClr val="bg2">
                  <a:lumMod val="25000"/>
                </a:schemeClr>
              </a:solidFill>
              <a:latin typeface="SB AggroOTF Medium" panose="02020503020101020101" pitchFamily="18" charset="-127"/>
              <a:ea typeface="SB AggroOTF Medium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6E7A7-3B5E-AF37-E711-012DAE927DC7}"/>
              </a:ext>
            </a:extLst>
          </p:cNvPr>
          <p:cNvSpPr txBox="1"/>
          <p:nvPr/>
        </p:nvSpPr>
        <p:spPr>
          <a:xfrm>
            <a:off x="3320250" y="4651900"/>
            <a:ext cx="5551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그래프 기반 클러스터링의 한 종류</a:t>
            </a:r>
            <a:endParaRPr kumimoji="1" lang="en-US" altLang="ko-KR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algn="ctr"/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그래프 상에서 서로 연결된 데이터끼리 클러스터를 구성한다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</a:t>
            </a:r>
            <a:endParaRPr kumimoji="1" lang="ko-Kore-KR" altLang="en-US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768705E-66E8-A462-6A94-8E32780918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5"/>
          <a:stretch/>
        </p:blipFill>
        <p:spPr>
          <a:xfrm>
            <a:off x="3459096" y="1559769"/>
            <a:ext cx="5273808" cy="274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92BCE7-07F4-5FC6-E348-44097F75A20B}"/>
              </a:ext>
            </a:extLst>
          </p:cNvPr>
          <p:cNvSpPr txBox="1"/>
          <p:nvPr/>
        </p:nvSpPr>
        <p:spPr>
          <a:xfrm>
            <a:off x="4293263" y="4041248"/>
            <a:ext cx="36054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그림</a:t>
            </a:r>
            <a:r>
              <a:rPr kumimoji="1"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출처</a:t>
            </a:r>
            <a:r>
              <a:rPr kumimoji="1"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</a:t>
            </a:r>
            <a:r>
              <a:rPr kumimoji="1"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kumimoji="1" lang="en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https://</a:t>
            </a:r>
            <a:r>
              <a:rPr kumimoji="1" lang="en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gjkoplik.github.io</a:t>
            </a:r>
            <a:r>
              <a:rPr kumimoji="1" lang="en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</a:t>
            </a:r>
            <a:r>
              <a:rPr kumimoji="1" lang="en" altLang="ko-KR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spectral_clustering</a:t>
            </a:r>
            <a:r>
              <a:rPr kumimoji="1" lang="en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</a:t>
            </a:r>
            <a:endParaRPr kumimoji="1" lang="ko-Kore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23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EE3F09-0DA4-9508-2D8E-14A0337F3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AB66BD-2F31-9570-EC99-F375B69D1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4145"/>
            <a:ext cx="2743200" cy="365125"/>
          </a:xfrm>
        </p:spPr>
        <p:txBody>
          <a:bodyPr/>
          <a:lstStyle/>
          <a:p>
            <a:fld id="{9D200449-66E3-5F4C-AC68-951D292C6823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E7078-361B-E037-76D1-CA42B6E1A9B3}"/>
              </a:ext>
            </a:extLst>
          </p:cNvPr>
          <p:cNvSpPr txBox="1"/>
          <p:nvPr/>
        </p:nvSpPr>
        <p:spPr>
          <a:xfrm>
            <a:off x="4520093" y="199731"/>
            <a:ext cx="3151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bg2">
                    <a:lumMod val="2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Spectral Clustering</a:t>
            </a:r>
          </a:p>
          <a:p>
            <a:pPr algn="ctr"/>
            <a:r>
              <a:rPr kumimoji="1" lang="ko-KR" altLang="en-US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동작 설명</a:t>
            </a:r>
            <a:endParaRPr kumimoji="1" lang="ko-Kore-KR" altLang="en-US" sz="2000" dirty="0">
              <a:solidFill>
                <a:schemeClr val="bg2">
                  <a:lumMod val="25000"/>
                </a:schemeClr>
              </a:solidFill>
              <a:latin typeface="SB AggroOTF Light" panose="02020503020101020101" pitchFamily="18" charset="-127"/>
              <a:ea typeface="SB AggroOTF Light" panose="02020503020101020101" pitchFamily="18" charset="-127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F6DF0419-8351-FF59-CC55-1D0DB0F951BF}"/>
              </a:ext>
            </a:extLst>
          </p:cNvPr>
          <p:cNvSpPr/>
          <p:nvPr/>
        </p:nvSpPr>
        <p:spPr>
          <a:xfrm>
            <a:off x="1745397" y="2559308"/>
            <a:ext cx="2095500" cy="1739384"/>
          </a:xfrm>
          <a:prstGeom prst="roundRect">
            <a:avLst>
              <a:gd name="adj" fmla="val 1097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accent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</a:p>
          <a:p>
            <a:pPr algn="ctr"/>
            <a:endParaRPr kumimoji="1" lang="en-US" altLang="ko-Kore-KR" dirty="0">
              <a:solidFill>
                <a:schemeClr val="accent2">
                  <a:lumMod val="50000"/>
                </a:schemeClr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algn="ctr"/>
            <a:r>
              <a:rPr kumimoji="1" lang="en-US" altLang="ko-Kore-KR" dirty="0">
                <a:solidFill>
                  <a:schemeClr val="accent2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Affinity Matrix</a:t>
            </a:r>
            <a:br>
              <a:rPr kumimoji="1" lang="en-US" altLang="ko-Kore-KR" dirty="0">
                <a:solidFill>
                  <a:schemeClr val="accent2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</a:br>
            <a:r>
              <a:rPr kumimoji="1" lang="ko-Kore-KR" altLang="en-US" dirty="0">
                <a:solidFill>
                  <a:schemeClr val="accent2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생성</a:t>
            </a:r>
          </a:p>
        </p:txBody>
      </p:sp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8CCBA2BE-FA5E-B929-AD10-CD53E847216E}"/>
              </a:ext>
            </a:extLst>
          </p:cNvPr>
          <p:cNvSpPr/>
          <p:nvPr/>
        </p:nvSpPr>
        <p:spPr>
          <a:xfrm>
            <a:off x="4092812" y="3186684"/>
            <a:ext cx="703523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B40F96FF-DFF8-46EF-2B44-FD3059C72308}"/>
              </a:ext>
            </a:extLst>
          </p:cNvPr>
          <p:cNvSpPr/>
          <p:nvPr/>
        </p:nvSpPr>
        <p:spPr>
          <a:xfrm>
            <a:off x="5048250" y="2559308"/>
            <a:ext cx="2095500" cy="1739384"/>
          </a:xfrm>
          <a:prstGeom prst="roundRect">
            <a:avLst>
              <a:gd name="adj" fmla="val 1097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accent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</a:p>
          <a:p>
            <a:pPr algn="ctr"/>
            <a:endParaRPr kumimoji="1" lang="en-US" altLang="ko-KR" dirty="0">
              <a:solidFill>
                <a:schemeClr val="accent2">
                  <a:lumMod val="50000"/>
                </a:schemeClr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algn="ctr"/>
            <a:r>
              <a:rPr kumimoji="1" lang="ko-KR" altLang="en-US" dirty="0">
                <a:solidFill>
                  <a:schemeClr val="accent2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그래프 분리</a:t>
            </a:r>
            <a:r>
              <a:rPr kumimoji="1" lang="en-US" altLang="ko-KR" dirty="0">
                <a:solidFill>
                  <a:schemeClr val="accent2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(Cut)</a:t>
            </a:r>
            <a:endParaRPr kumimoji="1" lang="ko-Kore-KR" altLang="en-US" dirty="0">
              <a:solidFill>
                <a:schemeClr val="accent2">
                  <a:lumMod val="50000"/>
                </a:schemeClr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E3504CD0-5E06-6DB1-26CD-A1212C072D98}"/>
              </a:ext>
            </a:extLst>
          </p:cNvPr>
          <p:cNvSpPr/>
          <p:nvPr/>
        </p:nvSpPr>
        <p:spPr>
          <a:xfrm>
            <a:off x="8351104" y="2559308"/>
            <a:ext cx="2095500" cy="1739384"/>
          </a:xfrm>
          <a:prstGeom prst="roundRect">
            <a:avLst>
              <a:gd name="adj" fmla="val 1097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accent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endParaRPr kumimoji="1" lang="en-US" altLang="ko-Kore-KR" b="1" dirty="0">
              <a:solidFill>
                <a:schemeClr val="accent2">
                  <a:lumMod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endParaRPr kumimoji="1" lang="en-US" altLang="ko-Kore-KR" dirty="0">
              <a:solidFill>
                <a:schemeClr val="accent2">
                  <a:lumMod val="50000"/>
                </a:schemeClr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algn="ctr"/>
            <a:r>
              <a:rPr kumimoji="1" lang="ko-Kore-KR" altLang="en-US" dirty="0">
                <a:solidFill>
                  <a:schemeClr val="accent2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클러스터</a:t>
            </a:r>
            <a:r>
              <a:rPr kumimoji="1" lang="ko-KR" altLang="en-US" dirty="0">
                <a:solidFill>
                  <a:schemeClr val="accent2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생성</a:t>
            </a:r>
            <a:endParaRPr kumimoji="1" lang="ko-Kore-KR" altLang="en-US" dirty="0">
              <a:solidFill>
                <a:schemeClr val="accent2">
                  <a:lumMod val="50000"/>
                </a:schemeClr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BFE112DE-7DA3-0D77-0DC0-B9794E506639}"/>
              </a:ext>
            </a:extLst>
          </p:cNvPr>
          <p:cNvSpPr/>
          <p:nvPr/>
        </p:nvSpPr>
        <p:spPr>
          <a:xfrm>
            <a:off x="7395665" y="3186684"/>
            <a:ext cx="703523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80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A2E2D8-680C-BAD4-CD17-C6C2C4F95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B3430-B630-A396-71B7-019B29119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200449-66E3-5F4C-AC68-951D292C6823}" type="slidenum">
              <a:rPr kumimoji="1" lang="ko-Kore-KR" altLang="en-US" smtClean="0"/>
              <a:pPr/>
              <a:t>5</a:t>
            </a:fld>
            <a:r>
              <a:rPr kumimoji="1" lang="en-US" altLang="ko-Kore-KR" dirty="0"/>
              <a:t>/10</a:t>
            </a:r>
            <a:endParaRPr kumimoji="1" lang="ko-Kore-KR" altLang="en-US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CA83386-4F9C-DA47-A959-0EAD6C8527DD}"/>
              </a:ext>
            </a:extLst>
          </p:cNvPr>
          <p:cNvGrpSpPr/>
          <p:nvPr/>
        </p:nvGrpSpPr>
        <p:grpSpPr>
          <a:xfrm>
            <a:off x="2628260" y="1396962"/>
            <a:ext cx="6935480" cy="1939920"/>
            <a:chOff x="1628520" y="1218060"/>
            <a:chExt cx="6935480" cy="1939920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AF39178-F3C8-7A4E-5F8B-64D22A763E4B}"/>
                </a:ext>
              </a:extLst>
            </p:cNvPr>
            <p:cNvGrpSpPr/>
            <p:nvPr/>
          </p:nvGrpSpPr>
          <p:grpSpPr>
            <a:xfrm>
              <a:off x="1628520" y="1218060"/>
              <a:ext cx="1944013" cy="1939920"/>
              <a:chOff x="1735200" y="776100"/>
              <a:chExt cx="1944013" cy="193992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0AA4AAB-7696-EF26-2F68-7E8747CB70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89760" y="1181100"/>
                <a:ext cx="270000" cy="27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D6A1ADDD-E3D3-D5B3-5102-2FC0F191F8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35200" y="2232660"/>
                <a:ext cx="270000" cy="27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2C492E2-6445-A5E4-376F-3AB0D92C97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09213" y="1451100"/>
                <a:ext cx="270000" cy="27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8ED029B9-F658-0ABE-AC9A-65F71E1EA4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2720" y="2446020"/>
                <a:ext cx="270000" cy="27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41632A8E-69EB-9AC8-4DD5-DC037A463F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08179" y="776100"/>
                <a:ext cx="270000" cy="27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3" name="직선 연결선[R] 12">
                <a:extLst>
                  <a:ext uri="{FF2B5EF4-FFF2-40B4-BE49-F238E27FC236}">
                    <a16:creationId xmlns:a16="http://schemas.microsoft.com/office/drawing/2014/main" id="{4FF2CDBE-AA59-4BA9-5168-EB60FAF7EBA8}"/>
                  </a:ext>
                </a:extLst>
              </p:cNvPr>
              <p:cNvCxnSpPr>
                <a:cxnSpLocks/>
                <a:stCxn id="7" idx="6"/>
                <a:endCxn id="9" idx="2"/>
              </p:cNvCxnSpPr>
              <p:nvPr/>
            </p:nvCxnSpPr>
            <p:spPr>
              <a:xfrm>
                <a:off x="2159760" y="1316100"/>
                <a:ext cx="1249453" cy="27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[R] 15">
                <a:extLst>
                  <a:ext uri="{FF2B5EF4-FFF2-40B4-BE49-F238E27FC236}">
                    <a16:creationId xmlns:a16="http://schemas.microsoft.com/office/drawing/2014/main" id="{B712D9A7-BA4C-C867-8FCB-470FAEED811B}"/>
                  </a:ext>
                </a:extLst>
              </p:cNvPr>
              <p:cNvCxnSpPr>
                <a:cxnSpLocks/>
                <a:stCxn id="7" idx="4"/>
                <a:endCxn id="8" idx="0"/>
              </p:cNvCxnSpPr>
              <p:nvPr/>
            </p:nvCxnSpPr>
            <p:spPr>
              <a:xfrm flipH="1">
                <a:off x="1870200" y="1451100"/>
                <a:ext cx="154560" cy="7815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[R] 18">
                <a:extLst>
                  <a:ext uri="{FF2B5EF4-FFF2-40B4-BE49-F238E27FC236}">
                    <a16:creationId xmlns:a16="http://schemas.microsoft.com/office/drawing/2014/main" id="{9074249D-9EF8-3215-C58C-9DF70F9EAFF6}"/>
                  </a:ext>
                </a:extLst>
              </p:cNvPr>
              <p:cNvCxnSpPr>
                <a:cxnSpLocks/>
                <a:stCxn id="10" idx="2"/>
                <a:endCxn id="8" idx="6"/>
              </p:cNvCxnSpPr>
              <p:nvPr/>
            </p:nvCxnSpPr>
            <p:spPr>
              <a:xfrm flipH="1" flipV="1">
                <a:off x="2005200" y="2367660"/>
                <a:ext cx="707520" cy="2133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[R] 21">
                <a:extLst>
                  <a:ext uri="{FF2B5EF4-FFF2-40B4-BE49-F238E27FC236}">
                    <a16:creationId xmlns:a16="http://schemas.microsoft.com/office/drawing/2014/main" id="{35C87D2B-21CD-14D6-B32C-2B0E054B919E}"/>
                  </a:ext>
                </a:extLst>
              </p:cNvPr>
              <p:cNvCxnSpPr>
                <a:cxnSpLocks/>
                <a:stCxn id="9" idx="3"/>
                <a:endCxn id="10" idx="7"/>
              </p:cNvCxnSpPr>
              <p:nvPr/>
            </p:nvCxnSpPr>
            <p:spPr>
              <a:xfrm flipH="1">
                <a:off x="2943179" y="1681559"/>
                <a:ext cx="505575" cy="8040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[R] 24">
                <a:extLst>
                  <a:ext uri="{FF2B5EF4-FFF2-40B4-BE49-F238E27FC236}">
                    <a16:creationId xmlns:a16="http://schemas.microsoft.com/office/drawing/2014/main" id="{FD091788-C256-014B-E748-8801B61078E3}"/>
                  </a:ext>
                </a:extLst>
              </p:cNvPr>
              <p:cNvCxnSpPr>
                <a:cxnSpLocks/>
                <a:stCxn id="9" idx="1"/>
                <a:endCxn id="11" idx="5"/>
              </p:cNvCxnSpPr>
              <p:nvPr/>
            </p:nvCxnSpPr>
            <p:spPr>
              <a:xfrm flipH="1" flipV="1">
                <a:off x="3038638" y="1006559"/>
                <a:ext cx="410116" cy="484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[R] 28">
                <a:extLst>
                  <a:ext uri="{FF2B5EF4-FFF2-40B4-BE49-F238E27FC236}">
                    <a16:creationId xmlns:a16="http://schemas.microsoft.com/office/drawing/2014/main" id="{9A1E16CF-C068-B627-7666-E7CAE8A0A353}"/>
                  </a:ext>
                </a:extLst>
              </p:cNvPr>
              <p:cNvCxnSpPr>
                <a:cxnSpLocks/>
                <a:stCxn id="11" idx="2"/>
                <a:endCxn id="7" idx="7"/>
              </p:cNvCxnSpPr>
              <p:nvPr/>
            </p:nvCxnSpPr>
            <p:spPr>
              <a:xfrm flipH="1">
                <a:off x="2120219" y="911100"/>
                <a:ext cx="687960" cy="3095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[R] 31">
                <a:extLst>
                  <a:ext uri="{FF2B5EF4-FFF2-40B4-BE49-F238E27FC236}">
                    <a16:creationId xmlns:a16="http://schemas.microsoft.com/office/drawing/2014/main" id="{AE0E181B-495E-D031-CB76-FF40E5D9ECB7}"/>
                  </a:ext>
                </a:extLst>
              </p:cNvPr>
              <p:cNvCxnSpPr>
                <a:cxnSpLocks/>
                <a:stCxn id="11" idx="3"/>
                <a:endCxn id="8" idx="7"/>
              </p:cNvCxnSpPr>
              <p:nvPr/>
            </p:nvCxnSpPr>
            <p:spPr>
              <a:xfrm flipH="1">
                <a:off x="1965659" y="1006559"/>
                <a:ext cx="882061" cy="12656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[R] 40">
                <a:extLst>
                  <a:ext uri="{FF2B5EF4-FFF2-40B4-BE49-F238E27FC236}">
                    <a16:creationId xmlns:a16="http://schemas.microsoft.com/office/drawing/2014/main" id="{F61DCB0A-1448-0AFC-2D1A-B077B24C5F3C}"/>
                  </a:ext>
                </a:extLst>
              </p:cNvPr>
              <p:cNvCxnSpPr>
                <a:cxnSpLocks/>
                <a:stCxn id="11" idx="4"/>
                <a:endCxn id="10" idx="0"/>
              </p:cNvCxnSpPr>
              <p:nvPr/>
            </p:nvCxnSpPr>
            <p:spPr>
              <a:xfrm flipH="1">
                <a:off x="2847720" y="1046100"/>
                <a:ext cx="95459" cy="13999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[R] 43">
                <a:extLst>
                  <a:ext uri="{FF2B5EF4-FFF2-40B4-BE49-F238E27FC236}">
                    <a16:creationId xmlns:a16="http://schemas.microsoft.com/office/drawing/2014/main" id="{B06D9027-6A70-126A-6A96-8AD07B1CE17D}"/>
                  </a:ext>
                </a:extLst>
              </p:cNvPr>
              <p:cNvCxnSpPr>
                <a:cxnSpLocks/>
                <a:stCxn id="7" idx="5"/>
                <a:endCxn id="10" idx="1"/>
              </p:cNvCxnSpPr>
              <p:nvPr/>
            </p:nvCxnSpPr>
            <p:spPr>
              <a:xfrm>
                <a:off x="2120219" y="1411559"/>
                <a:ext cx="632042" cy="10740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[R] 46">
                <a:extLst>
                  <a:ext uri="{FF2B5EF4-FFF2-40B4-BE49-F238E27FC236}">
                    <a16:creationId xmlns:a16="http://schemas.microsoft.com/office/drawing/2014/main" id="{00AE2BB5-7801-26A5-6033-3792850AC0EF}"/>
                  </a:ext>
                </a:extLst>
              </p:cNvPr>
              <p:cNvCxnSpPr>
                <a:cxnSpLocks/>
                <a:stCxn id="8" idx="7"/>
                <a:endCxn id="9" idx="3"/>
              </p:cNvCxnSpPr>
              <p:nvPr/>
            </p:nvCxnSpPr>
            <p:spPr>
              <a:xfrm flipV="1">
                <a:off x="1965659" y="1681559"/>
                <a:ext cx="1483095" cy="5906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오른쪽 화살표[R] 54">
              <a:extLst>
                <a:ext uri="{FF2B5EF4-FFF2-40B4-BE49-F238E27FC236}">
                  <a16:creationId xmlns:a16="http://schemas.microsoft.com/office/drawing/2014/main" id="{CB51930B-6298-E7B8-38F8-4A0AB6BEEC57}"/>
                </a:ext>
              </a:extLst>
            </p:cNvPr>
            <p:cNvSpPr/>
            <p:nvPr/>
          </p:nvSpPr>
          <p:spPr>
            <a:xfrm>
              <a:off x="4101735" y="1945704"/>
              <a:ext cx="978408" cy="484632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E137BF23-4812-36F5-E743-B80C308A56AE}"/>
                </a:ext>
              </a:extLst>
            </p:cNvPr>
            <p:cNvGrpSpPr/>
            <p:nvPr/>
          </p:nvGrpSpPr>
          <p:grpSpPr>
            <a:xfrm>
              <a:off x="5609345" y="1433459"/>
              <a:ext cx="2954655" cy="1509123"/>
              <a:chOff x="5957374" y="1353060"/>
              <a:chExt cx="2954655" cy="1509123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58D5FD4-C0A6-305E-04E6-47C4968AC4D4}"/>
                  </a:ext>
                </a:extLst>
              </p:cNvPr>
              <p:cNvSpPr txBox="1"/>
              <p:nvPr/>
            </p:nvSpPr>
            <p:spPr>
              <a:xfrm>
                <a:off x="5957374" y="1384855"/>
                <a:ext cx="295465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>
                    <a:latin typeface="D2Coding ligature" panose="020B0609020101020101" pitchFamily="49" charset="-127"/>
                    <a:ea typeface="D2Coding ligature" panose="020B0609020101020101" pitchFamily="49" charset="-127"/>
                  </a:rPr>
                  <a:t>1.00 0.74 0.73 0.69 0.72</a:t>
                </a:r>
              </a:p>
              <a:p>
                <a:r>
                  <a:rPr kumimoji="1" lang="en-US" altLang="ko-Kore-KR" dirty="0">
                    <a:latin typeface="D2Coding ligature" panose="020B0609020101020101" pitchFamily="49" charset="-127"/>
                    <a:ea typeface="D2Coding ligature" panose="020B0609020101020101" pitchFamily="49" charset="-127"/>
                  </a:rPr>
                  <a:t>0.74 1.00 0.87 0.66 0.79</a:t>
                </a:r>
              </a:p>
              <a:p>
                <a:r>
                  <a:rPr kumimoji="1" lang="en-US" altLang="ko-Kore-KR" dirty="0">
                    <a:latin typeface="D2Coding ligature" panose="020B0609020101020101" pitchFamily="49" charset="-127"/>
                    <a:ea typeface="D2Coding ligature" panose="020B0609020101020101" pitchFamily="49" charset="-127"/>
                  </a:rPr>
                  <a:t>0.73 0.87 1.00 0.59 0.84</a:t>
                </a:r>
              </a:p>
              <a:p>
                <a:r>
                  <a:rPr kumimoji="1" lang="en-US" altLang="ko-Kore-KR" dirty="0">
                    <a:latin typeface="D2Coding ligature" panose="020B0609020101020101" pitchFamily="49" charset="-127"/>
                    <a:ea typeface="D2Coding ligature" panose="020B0609020101020101" pitchFamily="49" charset="-127"/>
                  </a:rPr>
                  <a:t>0.69 0.66 0.59 1.00 0.64</a:t>
                </a:r>
              </a:p>
              <a:p>
                <a:r>
                  <a:rPr kumimoji="1" lang="en-US" altLang="ko-Kore-KR" dirty="0">
                    <a:latin typeface="D2Coding ligature" panose="020B0609020101020101" pitchFamily="49" charset="-127"/>
                    <a:ea typeface="D2Coding ligature" panose="020B0609020101020101" pitchFamily="49" charset="-127"/>
                  </a:rPr>
                  <a:t>0.72 0.79 0.84 0.64 1.00</a:t>
                </a:r>
                <a:endParaRPr kumimoji="1" lang="ko-Kore-KR" altLang="en-US" dirty="0">
                  <a:latin typeface="D2Coding ligature" panose="020B0609020101020101" pitchFamily="49" charset="-127"/>
                  <a:ea typeface="D2Coding ligature" panose="020B0609020101020101" pitchFamily="49" charset="-127"/>
                </a:endParaRPr>
              </a:p>
            </p:txBody>
          </p:sp>
          <p:sp>
            <p:nvSpPr>
              <p:cNvPr id="58" name="양쪽 대괄호 57">
                <a:extLst>
                  <a:ext uri="{FF2B5EF4-FFF2-40B4-BE49-F238E27FC236}">
                    <a16:creationId xmlns:a16="http://schemas.microsoft.com/office/drawing/2014/main" id="{F2BB4807-21D4-125B-D5C4-40C5C1E7E2AE}"/>
                  </a:ext>
                </a:extLst>
              </p:cNvPr>
              <p:cNvSpPr/>
              <p:nvPr/>
            </p:nvSpPr>
            <p:spPr>
              <a:xfrm>
                <a:off x="5957374" y="1353060"/>
                <a:ext cx="2954655" cy="1509123"/>
              </a:xfrm>
              <a:prstGeom prst="bracketPair">
                <a:avLst>
                  <a:gd name="adj" fmla="val 591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6259A98A-E277-95F4-98EF-1B8248BF25F9}"/>
              </a:ext>
            </a:extLst>
          </p:cNvPr>
          <p:cNvSpPr/>
          <p:nvPr/>
        </p:nvSpPr>
        <p:spPr>
          <a:xfrm>
            <a:off x="1722120" y="3791820"/>
            <a:ext cx="8747760" cy="861060"/>
          </a:xfrm>
          <a:prstGeom prst="roundRect">
            <a:avLst>
              <a:gd name="adj" fmla="val 1214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accent2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인접</a:t>
            </a:r>
            <a:r>
              <a:rPr kumimoji="1" lang="ko-KR" altLang="en-US" dirty="0">
                <a:solidFill>
                  <a:schemeClr val="accent2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행렬 간 가중치를 적용한 행렬</a:t>
            </a:r>
            <a:endParaRPr kumimoji="1" lang="ko-Kore-KR" altLang="en-US" dirty="0">
              <a:solidFill>
                <a:schemeClr val="accent2">
                  <a:lumMod val="50000"/>
                </a:schemeClr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FE01966-7CE0-1DC6-9022-DD4F71FE4E98}"/>
              </a:ext>
            </a:extLst>
          </p:cNvPr>
          <p:cNvGrpSpPr/>
          <p:nvPr/>
        </p:nvGrpSpPr>
        <p:grpSpPr>
          <a:xfrm>
            <a:off x="3394780" y="5040059"/>
            <a:ext cx="5402440" cy="618696"/>
            <a:chOff x="2889458" y="4849404"/>
            <a:chExt cx="5402440" cy="61869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3875DB4-9E5F-157B-FDCB-F8ED5F0B3E38}"/>
                    </a:ext>
                  </a:extLst>
                </p:cNvPr>
                <p:cNvSpPr txBox="1"/>
                <p:nvPr/>
              </p:nvSpPr>
              <p:spPr>
                <a:xfrm>
                  <a:off x="4922329" y="4849404"/>
                  <a:ext cx="1512529" cy="6186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ko-Kore-KR" b="0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ko-Kore-KR" b="0" i="0" smtClean="0">
                                <a:latin typeface="Cambria Math" panose="02040503050406030204" pitchFamily="18" charset="0"/>
                              </a:rPr>
                              <m:t>ij</m:t>
                            </m:r>
                          </m:sub>
                        </m:sSub>
                        <m: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ko-Kore-KR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ko-Kore-KR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kumimoji="1" lang="en-US" altLang="ko-Kore-K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ko-Kore-KR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1" lang="en-US" altLang="ko-Kore-KR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kumimoji="1" lang="en-US" altLang="ko-Kore-KR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ko-Kore-KR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kumimoji="1" lang="en-US" altLang="ko-Kore-KR" b="0" i="0" smtClean="0"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kumimoji="1" lang="en-US" altLang="ko-Kore-KR" b="0" i="0" smtClean="0"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ko-Kore-KR" b="0" i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ko-Kore-KR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kumimoji="1" lang="en-US" altLang="ko-Kore-KR" b="0" i="0" smtClean="0"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kumimoji="1" lang="en-US" altLang="ko-Kore-KR" b="0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kumimoji="1" lang="en-US" altLang="ko-KR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kumimoji="1" lang="en-US" altLang="ko-KR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ko-KR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ko-KR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ko-KR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ko-KR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</m:oMath>
                    </m:oMathPara>
                  </a14:m>
                  <a:endParaRPr kumimoji="1" lang="ko-Kore-KR" altLang="en-US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endParaRPr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3875DB4-9E5F-157B-FDCB-F8ED5F0B3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329" y="4849404"/>
                  <a:ext cx="1512529" cy="618696"/>
                </a:xfrm>
                <a:prstGeom prst="rect">
                  <a:avLst/>
                </a:prstGeom>
                <a:blipFill>
                  <a:blip r:embed="rId2"/>
                  <a:stretch>
                    <a:fillRect l="-1667" b="-12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7C07DF3-315C-A42E-FA59-A1889E60D5A3}"/>
                </a:ext>
              </a:extLst>
            </p:cNvPr>
            <p:cNvSpPr txBox="1"/>
            <p:nvPr/>
          </p:nvSpPr>
          <p:spPr>
            <a:xfrm>
              <a:off x="2889458" y="5063916"/>
              <a:ext cx="5402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Gaussian Kernel                                    </a:t>
              </a:r>
              <a:r>
                <a:rPr kumimoji="1" lang="ko-KR" altLang="en-US" dirty="0"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을 가중치로 사용</a:t>
              </a:r>
              <a:endParaRPr kumimoji="1" lang="ko-Kore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EB9DF0-25C3-55E4-6AB6-CD1D6083D0A6}"/>
              </a:ext>
            </a:extLst>
          </p:cNvPr>
          <p:cNvSpPr txBox="1"/>
          <p:nvPr/>
        </p:nvSpPr>
        <p:spPr>
          <a:xfrm>
            <a:off x="4109725" y="199731"/>
            <a:ext cx="3972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bg2">
                    <a:lumMod val="2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Spectral Clustering</a:t>
            </a:r>
          </a:p>
          <a:p>
            <a:pPr algn="ctr"/>
            <a:r>
              <a:rPr kumimoji="1" lang="ko-KR" altLang="en-US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동작 설명 </a:t>
            </a: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–</a:t>
            </a:r>
            <a:r>
              <a:rPr kumimoji="1" lang="ko-KR" altLang="en-US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 </a:t>
            </a: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Affinity Matrix </a:t>
            </a:r>
            <a:r>
              <a:rPr kumimoji="1" lang="ko-KR" altLang="en-US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생성</a:t>
            </a:r>
            <a:endParaRPr kumimoji="1" lang="ko-Kore-KR" altLang="en-US" sz="2000" dirty="0">
              <a:solidFill>
                <a:schemeClr val="bg2">
                  <a:lumMod val="25000"/>
                </a:schemeClr>
              </a:solidFill>
              <a:latin typeface="SB AggroOTF Light" panose="02020503020101020101" pitchFamily="18" charset="-127"/>
              <a:ea typeface="SB AggroOTF Light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9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A2E2D8-680C-BAD4-CD17-C6C2C4F95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B3430-B630-A396-71B7-019B29119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200449-66E3-5F4C-AC68-951D292C6823}" type="slidenum">
              <a:rPr kumimoji="1" lang="ko-Kore-KR" altLang="en-US" smtClean="0"/>
              <a:pPr/>
              <a:t>6</a:t>
            </a:fld>
            <a:r>
              <a:rPr kumimoji="1" lang="en-US" altLang="ko-Kore-KR" dirty="0"/>
              <a:t>/10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EB9DF0-25C3-55E4-6AB6-CD1D6083D0A6}"/>
              </a:ext>
            </a:extLst>
          </p:cNvPr>
          <p:cNvSpPr txBox="1"/>
          <p:nvPr/>
        </p:nvSpPr>
        <p:spPr>
          <a:xfrm>
            <a:off x="4399066" y="199731"/>
            <a:ext cx="3393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bg2">
                    <a:lumMod val="2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Spectral Clustering</a:t>
            </a:r>
          </a:p>
          <a:p>
            <a:pPr algn="ctr"/>
            <a:r>
              <a:rPr kumimoji="1" lang="ko-KR" altLang="en-US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동작 설명 </a:t>
            </a: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–</a:t>
            </a:r>
            <a:r>
              <a:rPr kumimoji="1" lang="ko-KR" altLang="en-US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 그래프 분리</a:t>
            </a: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(Cut)</a:t>
            </a:r>
            <a:endParaRPr kumimoji="1" lang="ko-Kore-KR" altLang="en-US" sz="2000" dirty="0">
              <a:solidFill>
                <a:schemeClr val="bg2">
                  <a:lumMod val="25000"/>
                </a:schemeClr>
              </a:solidFill>
              <a:latin typeface="SB AggroOTF Light" panose="02020503020101020101" pitchFamily="18" charset="-127"/>
              <a:ea typeface="SB AggroOTF Light" panose="020205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4C19F9-820E-C080-8BA7-FF39A15DFC7E}"/>
                  </a:ext>
                </a:extLst>
              </p:cNvPr>
              <p:cNvSpPr txBox="1"/>
              <p:nvPr/>
            </p:nvSpPr>
            <p:spPr>
              <a:xfrm>
                <a:off x="4952963" y="2282157"/>
                <a:ext cx="2286074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𝐶𝑢𝑡</m:t>
                      </m:r>
                      <m:d>
                        <m:d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ore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ore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4C19F9-820E-C080-8BA7-FF39A15DF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963" y="2282157"/>
                <a:ext cx="2286074" cy="703526"/>
              </a:xfrm>
              <a:prstGeom prst="rect">
                <a:avLst/>
              </a:prstGeom>
              <a:blipFill>
                <a:blip r:embed="rId2"/>
                <a:stretch>
                  <a:fillRect l="-1648" t="-136842" r="-1099" b="-18245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0FF037-5D1A-3889-11F2-F35BDD014F34}"/>
                  </a:ext>
                </a:extLst>
              </p:cNvPr>
              <p:cNvSpPr txBox="1"/>
              <p:nvPr/>
            </p:nvSpPr>
            <p:spPr>
              <a:xfrm>
                <a:off x="3349680" y="1572305"/>
                <a:ext cx="5492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kumimoji="1" lang="ko-Kore-KR" altLang="en-US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와</a:t>
                </a:r>
                <a:r>
                  <a:rPr kumimoji="1" lang="ko-KR" altLang="en-US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kumimoji="1" lang="ko-Kore-KR" altLang="en-US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를</a:t>
                </a:r>
                <a:r>
                  <a:rPr kumimoji="1" lang="ko-KR" altLang="en-US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연결하는 </a:t>
                </a:r>
                <a:r>
                  <a:rPr kumimoji="1" lang="ko-KR" altLang="en-US" dirty="0" err="1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엣지들의</a:t>
                </a:r>
                <a:r>
                  <a:rPr kumimoji="1" lang="ko-KR" altLang="en-US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가중치의 합을 </a:t>
                </a:r>
                <a:r>
                  <a:rPr kumimoji="1" lang="en-US" altLang="ko-KR" b="1" dirty="0">
                    <a:solidFill>
                      <a:schemeClr val="accent1">
                        <a:lumMod val="7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Cut</a:t>
                </a:r>
                <a:r>
                  <a:rPr kumimoji="1" lang="ko-KR" altLang="en-US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이라고 한다</a:t>
                </a:r>
                <a:r>
                  <a:rPr kumimoji="1" lang="en-US" altLang="ko-KR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.</a:t>
                </a:r>
                <a:endParaRPr kumimoji="1" lang="ko-Kore-KR" altLang="en-US" dirty="0"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0FF037-5D1A-3889-11F2-F35BDD014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680" y="1572305"/>
                <a:ext cx="5492657" cy="369332"/>
              </a:xfrm>
              <a:prstGeom prst="rect">
                <a:avLst/>
              </a:prstGeom>
              <a:blipFill>
                <a:blip r:embed="rId3"/>
                <a:stretch>
                  <a:fillRect t="-6452" r="-230" b="-1935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5215BA-EB57-2AA3-A214-D73A13381A2C}"/>
                  </a:ext>
                </a:extLst>
              </p:cNvPr>
              <p:cNvSpPr txBox="1"/>
              <p:nvPr/>
            </p:nvSpPr>
            <p:spPr>
              <a:xfrm>
                <a:off x="1380582" y="4125482"/>
                <a:ext cx="9430851" cy="1051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ore-KR" altLang="en-US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데이터를</a:t>
                </a:r>
                <a:r>
                  <a:rPr kumimoji="1" lang="ko-KR" altLang="en-US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</a:t>
                </a:r>
                <a:r>
                  <a:rPr kumimoji="1" lang="en-US" altLang="ko-KR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2</a:t>
                </a:r>
                <a:r>
                  <a:rPr kumimoji="1" lang="ko-KR" altLang="en-US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개의 클러스터로 </a:t>
                </a:r>
                <a:r>
                  <a:rPr kumimoji="1" lang="ko-KR" altLang="en-US" dirty="0" err="1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클러스터링할</a:t>
                </a:r>
                <a:r>
                  <a:rPr kumimoji="1" lang="ko-KR" altLang="en-US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경우</a:t>
                </a:r>
                <a:r>
                  <a:rPr kumimoji="1" lang="en-US" altLang="ko-Kore-KR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Cut</m:t>
                    </m:r>
                    <m:d>
                      <m:dPr>
                        <m:ctrlPr>
                          <a:rPr kumimoji="1" lang="en-US" altLang="ko-Kore-KR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kumimoji="1" lang="en-US" altLang="ko-Kore-KR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ko-Kore-KR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ko-Kore-KR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ko-KR" altLang="en-US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가 가장 최소가 될 때 가장 잘 나누었다고 판단</a:t>
                </a:r>
                <a:endParaRPr kumimoji="1" lang="en-US" altLang="ko-KR" dirty="0"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endParaRPr>
              </a:p>
              <a:p>
                <a:pPr algn="ctr"/>
                <a:endParaRPr kumimoji="1" lang="en-US" altLang="ko-KR" dirty="0"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endParaRPr>
              </a:p>
              <a:p>
                <a:pPr algn="ctr"/>
                <a:r>
                  <a:rPr kumimoji="1" lang="en-US" altLang="ko-KR" sz="2400" b="1" dirty="0">
                    <a:solidFill>
                      <a:schemeClr val="accent2">
                        <a:lumMod val="7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Minimum</a:t>
                </a:r>
                <a:r>
                  <a:rPr kumimoji="1" lang="ko-KR" altLang="en-US" sz="2400" b="1" dirty="0">
                    <a:solidFill>
                      <a:schemeClr val="accent2">
                        <a:lumMod val="7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</a:t>
                </a:r>
                <a:r>
                  <a:rPr kumimoji="1" lang="en-US" altLang="ko-KR" sz="2400" b="1" dirty="0">
                    <a:solidFill>
                      <a:schemeClr val="accent2">
                        <a:lumMod val="7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Cut</a:t>
                </a:r>
                <a:r>
                  <a:rPr kumimoji="1" lang="ko-KR" altLang="en-US" sz="2000" b="1" dirty="0">
                    <a:solidFill>
                      <a:schemeClr val="accent2">
                        <a:lumMod val="7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</a:t>
                </a:r>
                <a:endParaRPr kumimoji="1" lang="ko-Kore-KR" altLang="en-US" sz="2000" b="1" dirty="0">
                  <a:solidFill>
                    <a:schemeClr val="accent2">
                      <a:lumMod val="7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5215BA-EB57-2AA3-A214-D73A13381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582" y="4125482"/>
                <a:ext cx="9430851" cy="1051313"/>
              </a:xfrm>
              <a:prstGeom prst="rect">
                <a:avLst/>
              </a:prstGeom>
              <a:blipFill>
                <a:blip r:embed="rId4"/>
                <a:stretch>
                  <a:fillRect b="-1309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E3D2CDC9-C5CF-35F5-96C4-AE1FD4473E15}"/>
              </a:ext>
            </a:extLst>
          </p:cNvPr>
          <p:cNvSpPr/>
          <p:nvPr/>
        </p:nvSpPr>
        <p:spPr>
          <a:xfrm rot="5400000">
            <a:off x="5744238" y="3392025"/>
            <a:ext cx="703523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216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A2E2D8-680C-BAD4-CD17-C6C2C4F95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B3430-B630-A396-71B7-019B29119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200449-66E3-5F4C-AC68-951D292C6823}" type="slidenum">
              <a:rPr kumimoji="1" lang="ko-Kore-KR" altLang="en-US" smtClean="0"/>
              <a:pPr/>
              <a:t>7</a:t>
            </a:fld>
            <a:r>
              <a:rPr kumimoji="1" lang="en-US" altLang="ko-Kore-KR" dirty="0"/>
              <a:t>/10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EB9DF0-25C3-55E4-6AB6-CD1D6083D0A6}"/>
              </a:ext>
            </a:extLst>
          </p:cNvPr>
          <p:cNvSpPr txBox="1"/>
          <p:nvPr/>
        </p:nvSpPr>
        <p:spPr>
          <a:xfrm>
            <a:off x="4399066" y="199731"/>
            <a:ext cx="3393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bg2">
                    <a:lumMod val="2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Spectral Clustering</a:t>
            </a:r>
          </a:p>
          <a:p>
            <a:pPr algn="ctr"/>
            <a:r>
              <a:rPr kumimoji="1" lang="ko-KR" altLang="en-US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동작 설명 </a:t>
            </a: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–</a:t>
            </a:r>
            <a:r>
              <a:rPr kumimoji="1" lang="ko-KR" altLang="en-US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 그래프 분리</a:t>
            </a: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(Cut)</a:t>
            </a:r>
            <a:endParaRPr kumimoji="1" lang="ko-Kore-KR" altLang="en-US" sz="2000" dirty="0">
              <a:solidFill>
                <a:schemeClr val="bg2">
                  <a:lumMod val="25000"/>
                </a:schemeClr>
              </a:solidFill>
              <a:latin typeface="SB AggroOTF Light" panose="02020503020101020101" pitchFamily="18" charset="-127"/>
              <a:ea typeface="SB AggroOTF Light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0FF037-5D1A-3889-11F2-F35BDD014F34}"/>
              </a:ext>
            </a:extLst>
          </p:cNvPr>
          <p:cNvSpPr txBox="1"/>
          <p:nvPr/>
        </p:nvSpPr>
        <p:spPr>
          <a:xfrm>
            <a:off x="2243040" y="1572305"/>
            <a:ext cx="770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accent2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Minimum</a:t>
            </a:r>
            <a:r>
              <a:rPr kumimoji="1" lang="ko-KR" altLang="en-US" b="1" dirty="0">
                <a:solidFill>
                  <a:schemeClr val="accent2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b="1" dirty="0">
                <a:solidFill>
                  <a:schemeClr val="accent2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Cut</a:t>
            </a:r>
            <a:r>
              <a:rPr kumimoji="1" lang="ko-KR" altLang="en-US" dirty="0">
                <a:solidFill>
                  <a:schemeClr val="accent2">
                    <a:lumMod val="75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은 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Spectral </a:t>
            </a:r>
            <a:r>
              <a:rPr kumimoji="1" lang="en-US" altLang="ko-KR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Clustring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을 쉽게 해결할 수 있는 방법 중 하나이지만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</a:t>
            </a:r>
            <a:endParaRPr kumimoji="1" lang="ko-Kore-KR" altLang="en-US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8B5EC-09D1-7529-2F33-2A4E7A5D4775}"/>
              </a:ext>
            </a:extLst>
          </p:cNvPr>
          <p:cNvSpPr txBox="1"/>
          <p:nvPr/>
        </p:nvSpPr>
        <p:spPr>
          <a:xfrm>
            <a:off x="3294591" y="4604837"/>
            <a:ext cx="5602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그림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출처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kumimoji="1" lang="en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http://</a:t>
            </a:r>
            <a:r>
              <a:rPr kumimoji="1" lang="en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snap.stanford.edu</a:t>
            </a:r>
            <a:r>
              <a:rPr kumimoji="1" lang="en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/class/cs224w-2019/slides/05-spectral.pdf</a:t>
            </a:r>
            <a:endParaRPr kumimoji="1" lang="ko-Kore-KR" altLang="en-US" dirty="0">
              <a:solidFill>
                <a:schemeClr val="tx1">
                  <a:lumMod val="50000"/>
                  <a:lumOff val="50000"/>
                </a:schemeClr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9" name="그림 8" descr="차트이(가) 표시된 사진&#10;&#10;자동 생성된 설명">
            <a:extLst>
              <a:ext uri="{FF2B5EF4-FFF2-40B4-BE49-F238E27FC236}">
                <a16:creationId xmlns:a16="http://schemas.microsoft.com/office/drawing/2014/main" id="{1209516B-5D63-3AC4-C445-0E3857ED0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923" y="2253164"/>
            <a:ext cx="6234153" cy="23516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F5DB36-37FE-9D47-5240-9479D59F4F78}"/>
              </a:ext>
            </a:extLst>
          </p:cNvPr>
          <p:cNvSpPr txBox="1"/>
          <p:nvPr/>
        </p:nvSpPr>
        <p:spPr>
          <a:xfrm>
            <a:off x="4739701" y="5101029"/>
            <a:ext cx="271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위와 같은 결과를 낼 수 있다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</a:t>
            </a:r>
            <a:endParaRPr kumimoji="1" lang="ko-Kore-KR" altLang="en-US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690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A2E2D8-680C-BAD4-CD17-C6C2C4F95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B3430-B630-A396-71B7-019B29119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200449-66E3-5F4C-AC68-951D292C6823}" type="slidenum">
              <a:rPr kumimoji="1" lang="ko-Kore-KR" altLang="en-US" smtClean="0"/>
              <a:pPr/>
              <a:t>8</a:t>
            </a:fld>
            <a:r>
              <a:rPr kumimoji="1" lang="en-US" altLang="ko-Kore-KR" dirty="0"/>
              <a:t>/10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EB9DF0-25C3-55E4-6AB6-CD1D6083D0A6}"/>
              </a:ext>
            </a:extLst>
          </p:cNvPr>
          <p:cNvSpPr txBox="1"/>
          <p:nvPr/>
        </p:nvSpPr>
        <p:spPr>
          <a:xfrm>
            <a:off x="4399066" y="199731"/>
            <a:ext cx="3393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bg2">
                    <a:lumMod val="2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Spectral Clustering</a:t>
            </a:r>
          </a:p>
          <a:p>
            <a:pPr algn="ctr"/>
            <a:r>
              <a:rPr kumimoji="1" lang="ko-KR" altLang="en-US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동작 설명 </a:t>
            </a: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–</a:t>
            </a:r>
            <a:r>
              <a:rPr kumimoji="1" lang="ko-KR" altLang="en-US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 그래프 분리</a:t>
            </a: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(Cut)</a:t>
            </a:r>
            <a:endParaRPr kumimoji="1" lang="ko-Kore-KR" altLang="en-US" sz="2000" dirty="0">
              <a:solidFill>
                <a:schemeClr val="bg2">
                  <a:lumMod val="25000"/>
                </a:schemeClr>
              </a:solidFill>
              <a:latin typeface="SB AggroOTF Light" panose="02020503020101020101" pitchFamily="18" charset="-127"/>
              <a:ea typeface="SB AggroOTF Light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0FF037-5D1A-3889-11F2-F35BDD014F34}"/>
              </a:ext>
            </a:extLst>
          </p:cNvPr>
          <p:cNvSpPr txBox="1"/>
          <p:nvPr/>
        </p:nvSpPr>
        <p:spPr>
          <a:xfrm>
            <a:off x="2244649" y="1572305"/>
            <a:ext cx="770275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이런 예외를 해결하기 위해 두 클러스터의 크기를 비슷하게 유지하도록 조건을 추가한</a:t>
            </a:r>
            <a:endParaRPr kumimoji="1" lang="en-US" altLang="ko-KR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algn="ctr"/>
            <a:r>
              <a:rPr kumimoji="1" lang="en-US" altLang="ko-KR" sz="2000" b="1" dirty="0">
                <a:solidFill>
                  <a:schemeClr val="accent3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Ratio Cut</a:t>
            </a:r>
            <a:r>
              <a:rPr kumimoji="1" lang="ko-KR" altLang="en-US" sz="2000" dirty="0">
                <a:solidFill>
                  <a:schemeClr val="accent3">
                    <a:lumMod val="75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방법을 사용한다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FD7BFA-1E72-DD26-E768-813FC4239C3E}"/>
                  </a:ext>
                </a:extLst>
              </p:cNvPr>
              <p:cNvSpPr txBox="1"/>
              <p:nvPr/>
            </p:nvSpPr>
            <p:spPr>
              <a:xfrm>
                <a:off x="4167523" y="2733422"/>
                <a:ext cx="3856953" cy="426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i="1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𝑎𝑡𝑖𝑜𝐶𝑢𝑡</m:t>
                    </m:r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𝐶𝑢𝑡</m:t>
                    </m:r>
                    <m:d>
                      <m:d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kumimoji="1" lang="en-US" altLang="ko-Kore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ore-KR" dirty="0"/>
                  <a:t> 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FD7BFA-1E72-DD26-E768-813FC4239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523" y="2733422"/>
                <a:ext cx="3856953" cy="426527"/>
              </a:xfrm>
              <a:prstGeom prst="rect">
                <a:avLst/>
              </a:prstGeom>
              <a:blipFill>
                <a:blip r:embed="rId2"/>
                <a:stretch>
                  <a:fillRect l="-1974" t="-2941" r="-658" b="-1764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DE0DB69-0A6F-DA44-3846-A560F561937B}"/>
              </a:ext>
            </a:extLst>
          </p:cNvPr>
          <p:cNvSpPr txBox="1"/>
          <p:nvPr/>
        </p:nvSpPr>
        <p:spPr>
          <a:xfrm>
            <a:off x="4823863" y="3776342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이 방법은 </a:t>
            </a:r>
            <a:r>
              <a:rPr kumimoji="1" lang="en-US" altLang="ko-KR" b="1" dirty="0">
                <a:solidFill>
                  <a:schemeClr val="accent4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NP-Hard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이다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ABBC9-CD92-4416-D898-31A9FE14061B}"/>
                  </a:ext>
                </a:extLst>
              </p:cNvPr>
              <p:cNvSpPr txBox="1"/>
              <p:nvPr/>
            </p:nvSpPr>
            <p:spPr>
              <a:xfrm>
                <a:off x="600997" y="5536619"/>
                <a:ext cx="6098458" cy="375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ko-KR" altLang="en-US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따라서 </a:t>
                </a:r>
                <a:r>
                  <a:rPr kumimoji="1" lang="en-US" altLang="ko-KR" b="1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Laplacian Matrix</a:t>
                </a:r>
                <a:r>
                  <a:rPr kumimoji="1" lang="ko-KR" altLang="en-US" dirty="0" err="1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를</a:t>
                </a:r>
                <a:r>
                  <a:rPr kumimoji="1" lang="ko-KR" altLang="en-US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이용하여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p>
                    </m:sSup>
                  </m:oMath>
                </a14:m>
                <a:r>
                  <a:rPr kumimoji="1" lang="ko-KR" altLang="en-US" dirty="0" err="1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를</a:t>
                </a:r>
                <a:r>
                  <a:rPr kumimoji="1" lang="ko-KR" altLang="en-US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 구분한다</a:t>
                </a:r>
                <a:r>
                  <a:rPr kumimoji="1" lang="en-US" altLang="ko-KR" dirty="0">
                    <a:latin typeface="Pretendard Medium" panose="02000503000000020004" pitchFamily="2" charset="-127"/>
                    <a:ea typeface="Pretendard Medium" panose="02000503000000020004" pitchFamily="2" charset="-127"/>
                    <a:cs typeface="Pretendard Medium" panose="02000503000000020004" pitchFamily="2" charset="-127"/>
                  </a:rPr>
                  <a:t>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ABBC9-CD92-4416-D898-31A9FE140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97" y="5536619"/>
                <a:ext cx="6098458" cy="375872"/>
              </a:xfrm>
              <a:prstGeom prst="rect">
                <a:avLst/>
              </a:prstGeom>
              <a:blipFill>
                <a:blip r:embed="rId3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78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A2E2D8-680C-BAD4-CD17-C6C2C4F95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en" altLang="ko-Kore-KR"/>
              <a:t>23-1 MP Middle Project / Spectral Clustering / Team </a:t>
            </a:r>
            <a:r>
              <a:rPr kumimoji="1" lang="ko-KR" altLang="en-US"/>
              <a:t>닌텐도 </a:t>
            </a:r>
            <a:r>
              <a:rPr kumimoji="1" lang="en" altLang="ko-Kore-KR"/>
              <a:t>DS</a:t>
            </a:r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B3430-B630-A396-71B7-019B29119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200449-66E3-5F4C-AC68-951D292C6823}" type="slidenum">
              <a:rPr kumimoji="1" lang="ko-Kore-KR" altLang="en-US" smtClean="0"/>
              <a:pPr/>
              <a:t>9</a:t>
            </a:fld>
            <a:r>
              <a:rPr kumimoji="1" lang="en-US" altLang="ko-Kore-KR" dirty="0"/>
              <a:t>/10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EB9DF0-25C3-55E4-6AB6-CD1D6083D0A6}"/>
              </a:ext>
            </a:extLst>
          </p:cNvPr>
          <p:cNvSpPr txBox="1"/>
          <p:nvPr/>
        </p:nvSpPr>
        <p:spPr>
          <a:xfrm>
            <a:off x="4399066" y="199731"/>
            <a:ext cx="3393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bg2">
                    <a:lumMod val="2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Spectral Clustering</a:t>
            </a:r>
          </a:p>
          <a:p>
            <a:pPr algn="ctr"/>
            <a:r>
              <a:rPr kumimoji="1" lang="ko-KR" altLang="en-US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동작 설명 </a:t>
            </a: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–</a:t>
            </a:r>
            <a:r>
              <a:rPr kumimoji="1" lang="ko-KR" altLang="en-US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 그래프 분리</a:t>
            </a:r>
            <a:r>
              <a:rPr kumimoji="1" lang="en-US" altLang="ko-KR" sz="2000" dirty="0">
                <a:solidFill>
                  <a:schemeClr val="bg2">
                    <a:lumMod val="25000"/>
                  </a:schemeClr>
                </a:solidFill>
                <a:latin typeface="SB AggroOTF Light" panose="02020503020101020101" pitchFamily="18" charset="-127"/>
                <a:ea typeface="SB AggroOTF Light" panose="02020503020101020101" pitchFamily="18" charset="-127"/>
              </a:rPr>
              <a:t>(Cut)</a:t>
            </a:r>
            <a:endParaRPr kumimoji="1" lang="ko-Kore-KR" altLang="en-US" sz="2000" dirty="0">
              <a:solidFill>
                <a:schemeClr val="bg2">
                  <a:lumMod val="25000"/>
                </a:schemeClr>
              </a:solidFill>
              <a:latin typeface="SB AggroOTF Light" panose="02020503020101020101" pitchFamily="18" charset="-127"/>
              <a:ea typeface="SB AggroOTF Light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4ABBC9-CD92-4416-D898-31A9FE14061B}"/>
              </a:ext>
            </a:extLst>
          </p:cNvPr>
          <p:cNvSpPr txBox="1"/>
          <p:nvPr/>
        </p:nvSpPr>
        <p:spPr>
          <a:xfrm>
            <a:off x="2796663" y="2782669"/>
            <a:ext cx="659867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accent4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NP-Hard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인 </a:t>
            </a:r>
            <a:r>
              <a:rPr kumimoji="1" lang="en-US" altLang="ko-KR" b="1" dirty="0">
                <a:solidFill>
                  <a:schemeClr val="accent3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Ratio Cut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대신</a:t>
            </a:r>
            <a:endParaRPr kumimoji="1" lang="en-US" altLang="ko-KR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algn="ctr"/>
            <a:r>
              <a:rPr kumimoji="1" lang="en-US" altLang="ko-KR" b="1" dirty="0">
                <a:solidFill>
                  <a:schemeClr val="accent6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Laplacian Matrix</a:t>
            </a:r>
            <a:r>
              <a:rPr kumimoji="1" lang="ko-KR" altLang="en-US" b="1" dirty="0">
                <a:solidFill>
                  <a:schemeClr val="accent6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고유벡터</a:t>
            </a:r>
            <a:r>
              <a:rPr kumimoji="1" lang="en-US" altLang="ko-KR" b="1" dirty="0">
                <a:solidFill>
                  <a:schemeClr val="accent6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(Eigenvector)</a:t>
            </a:r>
            <a:r>
              <a:rPr kumimoji="1" lang="ko-KR" altLang="en-US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를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이용하여 문제를 해결</a:t>
            </a:r>
            <a:b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</a:br>
            <a:endParaRPr kumimoji="1" lang="en-US" altLang="ko-KR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algn="ctr"/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(</a:t>
            </a:r>
            <a:r>
              <a:rPr kumimoji="1"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증명 생략</a:t>
            </a:r>
            <a:r>
              <a:rPr kumimoji="1"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)</a:t>
            </a:r>
            <a:endParaRPr kumimoji="1"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65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rgbClr val="1A1A1A"/>
      </a:dk1>
      <a:lt1>
        <a:srgbClr val="FFFFFF"/>
      </a:lt1>
      <a:dk2>
        <a:srgbClr val="44546A"/>
      </a:dk2>
      <a:lt2>
        <a:srgbClr val="EEEEEE"/>
      </a:lt2>
      <a:accent1>
        <a:srgbClr val="C786AD"/>
      </a:accent1>
      <a:accent2>
        <a:srgbClr val="A34E89"/>
      </a:accent2>
      <a:accent3>
        <a:srgbClr val="8675BD"/>
      </a:accent3>
      <a:accent4>
        <a:srgbClr val="D7A3A9"/>
      </a:accent4>
      <a:accent5>
        <a:srgbClr val="E3C2D7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799</Words>
  <Application>Microsoft Macintosh PowerPoint</Application>
  <PresentationFormat>와이드스크린</PresentationFormat>
  <Paragraphs>159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8" baseType="lpstr">
      <vt:lpstr>D2Coding ligature</vt:lpstr>
      <vt:lpstr>Pretendard</vt:lpstr>
      <vt:lpstr>Pretendard Light</vt:lpstr>
      <vt:lpstr>Pretendard Medium</vt:lpstr>
      <vt:lpstr>Pretendard Variable Light</vt:lpstr>
      <vt:lpstr>Pretendard Variable Medium</vt:lpstr>
      <vt:lpstr>SB AggroOTF Bold</vt:lpstr>
      <vt:lpstr>SB AggroOTF Light</vt:lpstr>
      <vt:lpstr>SB AggroOTF Medium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양승민</dc:creator>
  <cp:lastModifiedBy>양승민</cp:lastModifiedBy>
  <cp:revision>13</cp:revision>
  <dcterms:created xsi:type="dcterms:W3CDTF">2023-04-18T15:44:24Z</dcterms:created>
  <dcterms:modified xsi:type="dcterms:W3CDTF">2023-04-19T14:59:29Z</dcterms:modified>
</cp:coreProperties>
</file>