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/>
    <p:restoredTop sz="94694"/>
  </p:normalViewPr>
  <p:slideViewPr>
    <p:cSldViewPr snapToGrid="0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eungmin/Koreatech/openmp/MP-Middle-Project/MP_Middle_Project/MP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v>Ratio</c:v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'Affinity Matrix V1'!$H$11:$H$17</c:f>
              <c:numCache>
                <c:formatCode>0.000\ "x"</c:formatCode>
                <c:ptCount val="7"/>
                <c:pt idx="0">
                  <c:v>2.113022113022113E-2</c:v>
                </c:pt>
                <c:pt idx="1">
                  <c:v>0.31404794927679808</c:v>
                </c:pt>
                <c:pt idx="2">
                  <c:v>0.99628390932738764</c:v>
                </c:pt>
                <c:pt idx="3">
                  <c:v>4.7038767853616799</c:v>
                </c:pt>
                <c:pt idx="4">
                  <c:v>9.3652970753622338</c:v>
                </c:pt>
                <c:pt idx="5">
                  <c:v>7.2676144246666574</c:v>
                </c:pt>
                <c:pt idx="6">
                  <c:v>6.5903572376078321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8-3A43-BAE3-B2D81486A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243488"/>
        <c:axId val="1021257376"/>
      </c:barChart>
      <c:lineChart>
        <c:grouping val="standard"/>
        <c:varyColors val="0"/>
        <c:ser>
          <c:idx val="0"/>
          <c:order val="0"/>
          <c:tx>
            <c:v>M1 Pro Serial V1</c:v>
          </c:tx>
          <c:spPr>
            <a:ln w="22225" cap="rnd">
              <a:solidFill>
                <a:schemeClr val="accent1">
                  <a:lumMod val="60000"/>
                  <a:lumOff val="40000"/>
                  <a:alpha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'Affinity Matrix V1'!$A$11:$A$17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'Affinity Matrix V1'!$G$2:$G$8</c:f>
              <c:numCache>
                <c:formatCode>0.000\ "ms"</c:formatCode>
                <c:ptCount val="7"/>
                <c:pt idx="0">
                  <c:v>1.72E-2</c:v>
                </c:pt>
                <c:pt idx="1">
                  <c:v>0.317</c:v>
                </c:pt>
                <c:pt idx="2">
                  <c:v>1.0724</c:v>
                </c:pt>
                <c:pt idx="3">
                  <c:v>14.293199999999999</c:v>
                </c:pt>
                <c:pt idx="4">
                  <c:v>62.955399999999997</c:v>
                </c:pt>
                <c:pt idx="5">
                  <c:v>1180.7009999999998</c:v>
                </c:pt>
                <c:pt idx="6">
                  <c:v>4928.4483999999993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68-3A43-BAE3-B2D81486A426}"/>
            </c:ext>
          </c:extLst>
        </c:ser>
        <c:ser>
          <c:idx val="1"/>
          <c:order val="1"/>
          <c:tx>
            <c:v>M1 Pro Parallel V1</c:v>
          </c:tx>
          <c:spPr>
            <a:ln w="22225" cap="rnd">
              <a:solidFill>
                <a:schemeClr val="accent1">
                  <a:lumMod val="75000"/>
                  <a:alpha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'Affinity Matrix V1'!$A$11:$A$17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'Affinity Matrix V1'!$G$11:$G$17</c:f>
              <c:numCache>
                <c:formatCode>0.000\ "ms"</c:formatCode>
                <c:ptCount val="7"/>
                <c:pt idx="0">
                  <c:v>0.81400000000000006</c:v>
                </c:pt>
                <c:pt idx="1">
                  <c:v>1.0094000000000001</c:v>
                </c:pt>
                <c:pt idx="2">
                  <c:v>1.0764</c:v>
                </c:pt>
                <c:pt idx="3">
                  <c:v>3.0385999999999997</c:v>
                </c:pt>
                <c:pt idx="4">
                  <c:v>6.7221999999999991</c:v>
                </c:pt>
                <c:pt idx="5">
                  <c:v>162.46059999999997</c:v>
                </c:pt>
                <c:pt idx="6">
                  <c:v>747.82719999999995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68-3A43-BAE3-B2D81486A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87791"/>
        <c:axId val="297553215"/>
      </c:lineChart>
      <c:catAx>
        <c:axId val="90287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B AggroOTF Light" panose="02020503020101020101" pitchFamily="18" charset="-127"/>
                    <a:ea typeface="SB AggroOTF Light" panose="02020503020101020101" pitchFamily="18" charset="-127"/>
                    <a:cs typeface="Pretendard Variable Medium" panose="02000003000000020004" pitchFamily="2" charset="-127"/>
                  </a:defRPr>
                </a:pPr>
                <a:r>
                  <a:rPr 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2</a:t>
                </a:r>
                <a:r>
                  <a:rPr 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차원 데이터 수</a:t>
                </a:r>
                <a:r>
                  <a:rPr lang="en-US" alt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(</a:t>
                </a:r>
                <a:r>
                  <a:rPr lang="ko-KR" alt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개</a:t>
                </a:r>
                <a:r>
                  <a:rPr lang="en-US" alt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)</a:t>
                </a:r>
                <a:endParaRPr lang="ko-KR" b="0" i="0">
                  <a:latin typeface="SB AggroOTF Light" panose="02020503020101020101" pitchFamily="18" charset="-127"/>
                  <a:ea typeface="SB AggroOTF Light" panose="02020503020101020101" pitchFamily="18" charset="-127"/>
                </a:endParaRPr>
              </a:p>
            </c:rich>
          </c:tx>
          <c:layout>
            <c:manualLayout>
              <c:xMode val="edge"/>
              <c:yMode val="edge"/>
              <c:x val="0.45753755819082653"/>
              <c:y val="0.92792052190695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B AggroOTF Light" panose="02020503020101020101" pitchFamily="18" charset="-127"/>
                  <a:ea typeface="SB AggroOTF Light" panose="02020503020101020101" pitchFamily="18" charset="-127"/>
                  <a:cs typeface="Pretendard Variable Medium" panose="02000003000000020004" pitchFamily="2" charset="-127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pPr>
            <a:endParaRPr lang="ko-Kore-KR"/>
          </a:p>
        </c:txPr>
        <c:crossAx val="297553215"/>
        <c:crosses val="autoZero"/>
        <c:auto val="1"/>
        <c:lblAlgn val="ctr"/>
        <c:lblOffset val="100"/>
        <c:noMultiLvlLbl val="0"/>
      </c:catAx>
      <c:valAx>
        <c:axId val="297553215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B AggroOTF Light" panose="02020503020101020101" pitchFamily="18" charset="-127"/>
                    <a:ea typeface="SB AggroOTF Light" panose="02020503020101020101" pitchFamily="18" charset="-127"/>
                    <a:cs typeface="Pretendard Variable Medium" panose="02000003000000020004" pitchFamily="2" charset="-127"/>
                  </a:defRPr>
                </a:pPr>
                <a:r>
                  <a:rPr lang="ko-KR" alt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소요 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B AggroOTF Light" panose="02020503020101020101" pitchFamily="18" charset="-127"/>
                  <a:ea typeface="SB AggroOTF Light" panose="02020503020101020101" pitchFamily="18" charset="-127"/>
                  <a:cs typeface="Pretendard Variable Medium" panose="02000003000000020004" pitchFamily="2" charset="-127"/>
                </a:defRPr>
              </a:pPr>
              <a:endParaRPr lang="ko-Kore-KR"/>
            </a:p>
          </c:txPr>
        </c:title>
        <c:numFmt formatCode="0.000\ &quot;ms&quot;" sourceLinked="1"/>
        <c:majorTickMark val="in"/>
        <c:minorTickMark val="none"/>
        <c:tickLblPos val="nextTo"/>
        <c:spPr>
          <a:noFill/>
          <a:ln>
            <a:solidFill>
              <a:schemeClr val="accent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pPr>
            <a:endParaRPr lang="ko-Kore-KR"/>
          </a:p>
        </c:txPr>
        <c:crossAx val="90287791"/>
        <c:crosses val="autoZero"/>
        <c:crossBetween val="between"/>
      </c:valAx>
      <c:valAx>
        <c:axId val="1021257376"/>
        <c:scaling>
          <c:orientation val="minMax"/>
        </c:scaling>
        <c:delete val="0"/>
        <c:axPos val="r"/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B AggroOTF Light" panose="02020503020101020101" pitchFamily="18" charset="-127"/>
                    <a:ea typeface="SB AggroOTF Light" panose="02020503020101020101" pitchFamily="18" charset="-127"/>
                    <a:cs typeface="Pretendard Variable Medium" panose="02000003000000020004" pitchFamily="2" charset="-127"/>
                  </a:defRPr>
                </a:pPr>
                <a:r>
                  <a:rPr lang="en-US" alt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MP</a:t>
                </a:r>
                <a:r>
                  <a:rPr lang="en-US" altLang="ko-KR" b="0" i="0" baseline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 Ratio</a:t>
                </a:r>
                <a:endParaRPr lang="ko-KR" altLang="en-US" b="0" i="0">
                  <a:latin typeface="SB AggroOTF Light" panose="02020503020101020101" pitchFamily="18" charset="-127"/>
                  <a:ea typeface="SB AggroOTF Light" panose="02020503020101020101" pitchFamily="18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B AggroOTF Light" panose="02020503020101020101" pitchFamily="18" charset="-127"/>
                  <a:ea typeface="SB AggroOTF Light" panose="02020503020101020101" pitchFamily="18" charset="-127"/>
                  <a:cs typeface="Pretendard Variable Medium" panose="02000003000000020004" pitchFamily="2" charset="-127"/>
                </a:defRPr>
              </a:pPr>
              <a:endParaRPr lang="ko-Kore-KR"/>
            </a:p>
          </c:txPr>
        </c:title>
        <c:numFmt formatCode="0.000\ &quot;x&quot;" sourceLinked="1"/>
        <c:majorTickMark val="in"/>
        <c:minorTickMark val="none"/>
        <c:tickLblPos val="nextTo"/>
        <c:spPr>
          <a:noFill/>
          <a:ln>
            <a:solidFill>
              <a:schemeClr val="tx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pPr>
            <a:endParaRPr lang="ko-Kore-KR"/>
          </a:p>
        </c:txPr>
        <c:crossAx val="1021243488"/>
        <c:crosses val="max"/>
        <c:crossBetween val="between"/>
      </c:valAx>
      <c:catAx>
        <c:axId val="1021243488"/>
        <c:scaling>
          <c:orientation val="minMax"/>
        </c:scaling>
        <c:delete val="1"/>
        <c:axPos val="b"/>
        <c:majorTickMark val="out"/>
        <c:minorTickMark val="none"/>
        <c:tickLblPos val="nextTo"/>
        <c:crossAx val="1021257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Pretendard Variable Medium" panose="02000003000000020004" pitchFamily="2" charset="-127"/>
          <a:ea typeface="Pretendard Variable Medium" panose="02000003000000020004" pitchFamily="2" charset="-127"/>
          <a:cs typeface="Pretendard Variable Medium" panose="02000003000000020004" pitchFamily="2" charset="-127"/>
        </a:defRPr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1843D-F86F-874E-896C-C4BF5506EDAE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DE95D-EDA1-3E47-8AD2-29282ABF6E7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821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나중에 목차 기록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51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spectral </a:t>
            </a:r>
            <a:r>
              <a:rPr kumimoji="1" lang="en-US" altLang="ko-Kore-KR" dirty="0" err="1"/>
              <a:t>clustring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설명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 군집화 알고리즘과의 차이점 표시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369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NP Hard </a:t>
            </a:r>
            <a:r>
              <a:rPr kumimoji="1" lang="ko-KR" altLang="en-US" dirty="0"/>
              <a:t>문제 표현 후 해당 슬라이드 표시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39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B96B-CE28-2107-9B98-74FE927E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D9AD9-4705-7B2C-E9A5-6E79FB34C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89FB588-67BD-0BFB-C7D8-D0E6E8B62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" y="6447155"/>
            <a:ext cx="516636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47E1ADD-FD2B-3F1F-C10C-37355FA9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260" y="6448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914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906F-2416-EFD5-E50E-8B3BB3C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D8EAC-8BF4-75FE-BB4A-B6A5426F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7B9CE-6FDB-94BC-92BB-03E8646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888B189-EC37-0737-606A-8044DD4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519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B0769D-9C7B-D929-BD13-ECE98E60B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A2853-6BF2-7B5C-14FD-3054C71B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7D415894-62E0-4E05-8E2E-D6513850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9B96657-2E44-1A9B-20E2-E18A1098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529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A752F-4642-0D7F-4669-586D2DC2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EBE87-0E37-540A-F518-2A18EB8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4C8E3708-2738-ABBC-4A79-884136F12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" y="6447155"/>
            <a:ext cx="516636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545A904-34C1-89DB-DEDA-BDF00136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260" y="6448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91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2DC2-23D5-1DBE-F815-80410DE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1B57C-AE18-438C-8F14-A05EB409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F7FC2D10-1019-F899-B337-1FAE1639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E5DBE0B-8FEB-EAC4-CBEE-52C25FD7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090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DFE1-9B65-B41B-8FBF-70C235E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139F-D23A-47D3-1ECB-44FA4324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9C4D-83E3-D903-14A7-AD7DABE8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F38D8BB-E9F0-52EC-48AA-B42E9390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4E8C8AF-84C3-A920-7594-EAE75410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69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E1A3-CE33-7AC1-8CC3-95CA6882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B09E2-AE6F-9046-94B3-DE093F9B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19208-3D47-AC02-E670-A38CE5EC4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EEC0A3-095F-9637-8E7C-B70849740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5D898-ACFD-4DEA-9A7E-07F2540E5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8B7F86C9-9702-BBD3-C704-C82F0C89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9797CCE-253B-C6A7-78CC-91F3285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63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E080-8CDC-CEC5-9423-261EF056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483E2A8-28B5-45FC-7AC1-15E6F0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F875071-81EA-AA1E-B5B3-2804CD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678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6333D-6E12-057C-4188-D3F03CB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151BE-35BE-2AE7-775A-03F25A11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74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256F6-94A1-5E8A-01B1-DCF5506A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B3CD-8F34-F3B3-E52F-4E8A9791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B6D74-FF44-16C9-F68E-8C80824D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D7C70CF-B152-C59E-F70A-13C04432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72A756C-9E5A-068B-2578-7AB2BE1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8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8843-27E8-0888-A6B8-9DD1574A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5F2371-3B49-20C6-98BE-371C1477B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2E4C9-B113-65D4-BC24-56494F14D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8698E33-38C6-9C12-EEB9-15BD30F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26BDA51-677E-D695-60BB-D317FC6A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13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34E2B-AF9A-E470-35B9-D1B6BABD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B38C6-5E94-597E-8F0D-B06227CC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E1D01B14-16CF-2535-421B-EE18F8D97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" y="6447155"/>
            <a:ext cx="516636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C2F5B42-0E3A-983A-96C7-23CE94215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260" y="6448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26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7F4F33-B1B9-8844-4200-4A77F4399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0FB4B-697E-E3E1-B73D-F50AE935D375}"/>
              </a:ext>
            </a:extLst>
          </p:cNvPr>
          <p:cNvSpPr txBox="1"/>
          <p:nvPr/>
        </p:nvSpPr>
        <p:spPr>
          <a:xfrm>
            <a:off x="2598889" y="1678011"/>
            <a:ext cx="6994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accent1">
                    <a:lumMod val="50000"/>
                  </a:schemeClr>
                </a:solidFill>
                <a:latin typeface="SB AggroOTF Bold" panose="02020503020101020101" pitchFamily="18" charset="-127"/>
                <a:ea typeface="SB AggroOTF Bold" panose="02020503020101020101" pitchFamily="18" charset="-127"/>
              </a:rPr>
              <a:t>Spectral Clustering</a:t>
            </a:r>
            <a:endParaRPr kumimoji="1" lang="ko-Kore-KR" altLang="en-US" sz="4400" b="1" dirty="0">
              <a:solidFill>
                <a:schemeClr val="accent1">
                  <a:lumMod val="50000"/>
                </a:schemeClr>
              </a:solidFill>
              <a:latin typeface="SB AggroOTF Bold" panose="02020503020101020101" pitchFamily="18" charset="-127"/>
              <a:ea typeface="SB AggroOTF Bold" panose="02020503020101020101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BE528F5-6C2E-8615-C93A-D8CD59567314}"/>
              </a:ext>
            </a:extLst>
          </p:cNvPr>
          <p:cNvCxnSpPr>
            <a:cxnSpLocks/>
          </p:cNvCxnSpPr>
          <p:nvPr/>
        </p:nvCxnSpPr>
        <p:spPr>
          <a:xfrm>
            <a:off x="3701415" y="2470312"/>
            <a:ext cx="478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20089-2E0C-9B3A-E365-E9C1DAC9E52C}"/>
              </a:ext>
            </a:extLst>
          </p:cNvPr>
          <p:cNvSpPr txBox="1"/>
          <p:nvPr/>
        </p:nvSpPr>
        <p:spPr>
          <a:xfrm>
            <a:off x="4078460" y="2556085"/>
            <a:ext cx="403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2023-1 MP Middle Project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50982E-A477-C7BA-0700-CBC501E9BB95}"/>
              </a:ext>
            </a:extLst>
          </p:cNvPr>
          <p:cNvGrpSpPr/>
          <p:nvPr/>
        </p:nvGrpSpPr>
        <p:grpSpPr>
          <a:xfrm>
            <a:off x="2965014" y="4296113"/>
            <a:ext cx="2226892" cy="1653496"/>
            <a:chOff x="1961509" y="4200121"/>
            <a:chExt cx="2226892" cy="16534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3157C72-06F8-7CF4-2F53-16CCA561132A}"/>
                </a:ext>
              </a:extLst>
            </p:cNvPr>
            <p:cNvGrpSpPr/>
            <p:nvPr/>
          </p:nvGrpSpPr>
          <p:grpSpPr>
            <a:xfrm>
              <a:off x="2534956" y="4200121"/>
              <a:ext cx="1080000" cy="1080000"/>
              <a:chOff x="3426496" y="4169641"/>
              <a:chExt cx="1080000" cy="1080000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24102FA-4FE6-AFAC-15D7-4673C5705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6496" y="4169641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65F85E6-4196-0A50-5B10-F6611AF2C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6635" y="4372611"/>
                <a:ext cx="799721" cy="673099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721CDC-677F-15C1-A9E8-BCB6923878F0}"/>
                </a:ext>
              </a:extLst>
            </p:cNvPr>
            <p:cNvSpPr txBox="1"/>
            <p:nvPr/>
          </p:nvSpPr>
          <p:spPr>
            <a:xfrm>
              <a:off x="1961509" y="5422730"/>
              <a:ext cx="22268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Team</a:t>
              </a:r>
              <a:r>
                <a:rPr kumimoji="1" lang="en-US" altLang="ko-Kore-KR" sz="2200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 </a:t>
              </a:r>
              <a:r>
                <a:rPr kumimoji="1"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닌텐도 </a:t>
              </a:r>
              <a:r>
                <a:rPr kumimoji="1"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DS</a:t>
              </a:r>
              <a:endParaRPr kumimoji="1" lang="ko-Kore-KR" altLang="en-US" sz="2200" dirty="0">
                <a:solidFill>
                  <a:schemeClr val="accent1">
                    <a:lumMod val="7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B3ECC1-5744-DC72-661A-80A28D5B5DBC}"/>
              </a:ext>
            </a:extLst>
          </p:cNvPr>
          <p:cNvSpPr txBox="1"/>
          <p:nvPr/>
        </p:nvSpPr>
        <p:spPr>
          <a:xfrm>
            <a:off x="6575453" y="4664350"/>
            <a:ext cx="2403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2018136020 </a:t>
            </a:r>
            <a:r>
              <a:rPr kumimoji="1" lang="ko-Kore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김재용</a:t>
            </a:r>
            <a:endParaRPr kumimoji="1" lang="en-US" altLang="ko-Kore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ctr"/>
            <a:r>
              <a:rPr kumimoji="1" lang="en-US" altLang="ko-Kore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2018136062</a:t>
            </a:r>
            <a:r>
              <a:rPr kumimoji="1" lang="ko-Kore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양승민</a:t>
            </a:r>
            <a:endParaRPr kumimoji="1" lang="en-US" altLang="ko-Kore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ctr"/>
            <a:r>
              <a:rPr kumimoji="1" lang="en-US" altLang="ko-Kore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2018136</a:t>
            </a:r>
            <a:r>
              <a:rPr kumimoji="1"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136</a:t>
            </a:r>
            <a:r>
              <a:rPr kumimoji="1"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한성현</a:t>
            </a:r>
            <a:endParaRPr kumimoji="1" lang="ko-Kore-KR" altLang="en-US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08FBF-1C43-9211-A641-16106EF5B248}"/>
              </a:ext>
            </a:extLst>
          </p:cNvPr>
          <p:cNvSpPr txBox="1"/>
          <p:nvPr/>
        </p:nvSpPr>
        <p:spPr>
          <a:xfrm>
            <a:off x="5300753" y="199731"/>
            <a:ext cx="1590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Contents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8733F-3FB7-8DC8-EE9C-77320B11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D6C3B-D15A-237E-5D86-BD93F9A2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2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EE3F09-0DA4-9508-2D8E-14A0337F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B66BD-2F31-9570-EC99-F375B69D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E7078-361B-E037-76D1-CA42B6E1A9B3}"/>
              </a:ext>
            </a:extLst>
          </p:cNvPr>
          <p:cNvSpPr txBox="1"/>
          <p:nvPr/>
        </p:nvSpPr>
        <p:spPr>
          <a:xfrm>
            <a:off x="4520093" y="199731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2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EE3F09-0DA4-9508-2D8E-14A0337F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B66BD-2F31-9570-EC99-F375B69D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E7078-361B-E037-76D1-CA42B6E1A9B3}"/>
              </a:ext>
            </a:extLst>
          </p:cNvPr>
          <p:cNvSpPr txBox="1"/>
          <p:nvPr/>
        </p:nvSpPr>
        <p:spPr>
          <a:xfrm>
            <a:off x="3712183" y="199731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상세 구현 과정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81A6B64-CE87-61B2-6CF8-9B529C907619}"/>
              </a:ext>
            </a:extLst>
          </p:cNvPr>
          <p:cNvSpPr/>
          <p:nvPr/>
        </p:nvSpPr>
        <p:spPr>
          <a:xfrm>
            <a:off x="1153187" y="2814634"/>
            <a:ext cx="2095500" cy="1739384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accent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</a:t>
            </a:r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차원 데이터 생성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BF543-4E71-D4D2-A9B1-F2FA5890CE95}"/>
              </a:ext>
            </a:extLst>
          </p:cNvPr>
          <p:cNvSpPr txBox="1"/>
          <p:nvPr/>
        </p:nvSpPr>
        <p:spPr>
          <a:xfrm>
            <a:off x="1687015" y="243798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 Variable Medium" panose="02000003000000020004" pitchFamily="2" charset="-127"/>
              </a:rPr>
              <a:t>Python</a:t>
            </a:r>
            <a:endParaRPr kumimoji="1" lang="ko-Kore-KR" altLang="en-US" sz="16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55E9EC7-C67C-A974-D964-1E2E713752FB}"/>
              </a:ext>
            </a:extLst>
          </p:cNvPr>
          <p:cNvSpPr/>
          <p:nvPr/>
        </p:nvSpPr>
        <p:spPr>
          <a:xfrm>
            <a:off x="4175760" y="1282596"/>
            <a:ext cx="3840480" cy="4803461"/>
          </a:xfrm>
          <a:prstGeom prst="roundRect">
            <a:avLst>
              <a:gd name="adj" fmla="val 59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D9ADB-34FF-EF92-F93D-329160A2EFF7}"/>
              </a:ext>
            </a:extLst>
          </p:cNvPr>
          <p:cNvSpPr txBox="1"/>
          <p:nvPr/>
        </p:nvSpPr>
        <p:spPr>
          <a:xfrm>
            <a:off x="4860729" y="921182"/>
            <a:ext cx="24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 Variable Medium" panose="02000003000000020004" pitchFamily="2" charset="-127"/>
              </a:rPr>
              <a:t>C/C++ with OpenMP</a:t>
            </a:r>
            <a:endParaRPr kumimoji="1" lang="ko-Kore-KR" altLang="en-US" sz="16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4CB722A-9A2B-74A6-1BA0-298C6C82F1CD}"/>
              </a:ext>
            </a:extLst>
          </p:cNvPr>
          <p:cNvSpPr/>
          <p:nvPr/>
        </p:nvSpPr>
        <p:spPr>
          <a:xfrm>
            <a:off x="8943313" y="2814634"/>
            <a:ext cx="2095500" cy="1739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결과 데이터</a:t>
            </a:r>
            <a:endParaRPr kumimoji="1" lang="en-US" altLang="ko-KR" dirty="0">
              <a:solidFill>
                <a:schemeClr val="accent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ctr"/>
            <a:r>
              <a:rPr kumimoji="1" lang="en-US" altLang="ko-KR" dirty="0">
                <a:solidFill>
                  <a:schemeClr val="accent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9B0B8-3AAF-6137-E1EA-A9CB44219854}"/>
              </a:ext>
            </a:extLst>
          </p:cNvPr>
          <p:cNvSpPr txBox="1"/>
          <p:nvPr/>
        </p:nvSpPr>
        <p:spPr>
          <a:xfrm>
            <a:off x="9477141" y="243798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 Variable Medium" panose="02000003000000020004" pitchFamily="2" charset="-127"/>
              </a:rPr>
              <a:t>Python</a:t>
            </a:r>
            <a:endParaRPr kumimoji="1" lang="ko-Kore-KR" altLang="en-US" sz="16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C97709E-95AA-8443-D58B-8D235EACD4BC}"/>
              </a:ext>
            </a:extLst>
          </p:cNvPr>
          <p:cNvSpPr/>
          <p:nvPr/>
        </p:nvSpPr>
        <p:spPr>
          <a:xfrm>
            <a:off x="4503420" y="1507732"/>
            <a:ext cx="3185160" cy="434760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Read data</a:t>
            </a:r>
            <a:endParaRPr kumimoji="1" lang="ko-Kore-KR" altLang="en-US" sz="16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B33F1F1-5CC6-0865-17EE-DA47474FA54D}"/>
              </a:ext>
            </a:extLst>
          </p:cNvPr>
          <p:cNvSpPr/>
          <p:nvPr/>
        </p:nvSpPr>
        <p:spPr>
          <a:xfrm>
            <a:off x="4503420" y="2167628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Generate Affinity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(serial)</a:t>
            </a:r>
            <a:endParaRPr kumimoji="1" lang="ko-Kore-KR" altLang="en-US" sz="14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F40519C-A683-61C7-BDD1-B8A761804A77}"/>
              </a:ext>
            </a:extLst>
          </p:cNvPr>
          <p:cNvSpPr/>
          <p:nvPr/>
        </p:nvSpPr>
        <p:spPr>
          <a:xfrm>
            <a:off x="6149341" y="2167628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Generate Affinity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(parallel)</a:t>
            </a:r>
            <a:endParaRPr kumimoji="1" lang="ko-Kore-KR" altLang="en-US" sz="14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07B7CD-7592-D33A-CB3B-B87209209950}"/>
              </a:ext>
            </a:extLst>
          </p:cNvPr>
          <p:cNvSpPr/>
          <p:nvPr/>
        </p:nvSpPr>
        <p:spPr>
          <a:xfrm>
            <a:off x="4508514" y="3211569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Generate Laplacian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(serial)</a:t>
            </a:r>
            <a:endParaRPr kumimoji="1" lang="ko-Kore-KR" altLang="en-US" sz="14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18C8157-13C6-9BAC-8222-86A05D810F2C}"/>
              </a:ext>
            </a:extLst>
          </p:cNvPr>
          <p:cNvSpPr/>
          <p:nvPr/>
        </p:nvSpPr>
        <p:spPr>
          <a:xfrm>
            <a:off x="6154435" y="3211569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Generate Laplacian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(parallel)</a:t>
            </a:r>
            <a:endParaRPr kumimoji="1" lang="ko-Kore-KR" altLang="en-US" sz="14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A5F6C19-CA05-8B97-19E1-070BBDAB3C06}"/>
              </a:ext>
            </a:extLst>
          </p:cNvPr>
          <p:cNvSpPr/>
          <p:nvPr/>
        </p:nvSpPr>
        <p:spPr>
          <a:xfrm>
            <a:off x="4503420" y="4255510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Find Eigenvectors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(serial)</a:t>
            </a:r>
            <a:endParaRPr kumimoji="1" lang="ko-Kore-KR" altLang="en-US" sz="14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3871128-A990-618E-3E7B-C8B2DC38EB7E}"/>
              </a:ext>
            </a:extLst>
          </p:cNvPr>
          <p:cNvSpPr/>
          <p:nvPr/>
        </p:nvSpPr>
        <p:spPr>
          <a:xfrm>
            <a:off x="6149341" y="4255510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Find Eigenvectors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(parallel)</a:t>
            </a:r>
            <a:endParaRPr kumimoji="1" lang="ko-Kore-KR" altLang="en-US" sz="14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7C78AEB-83E5-BE9A-07BE-55425D8A685E}"/>
              </a:ext>
            </a:extLst>
          </p:cNvPr>
          <p:cNvSpPr/>
          <p:nvPr/>
        </p:nvSpPr>
        <p:spPr>
          <a:xfrm>
            <a:off x="4503420" y="5300711"/>
            <a:ext cx="3185160" cy="434760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2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Report Result</a:t>
            </a:r>
            <a:endParaRPr kumimoji="1" lang="ko-Kore-KR" altLang="en-US" sz="1600" dirty="0">
              <a:solidFill>
                <a:schemeClr val="bg2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26D2E673-E9ED-9163-5ABF-6FC70CC1B092}"/>
              </a:ext>
            </a:extLst>
          </p:cNvPr>
          <p:cNvSpPr/>
          <p:nvPr/>
        </p:nvSpPr>
        <p:spPr>
          <a:xfrm>
            <a:off x="3360462" y="3442010"/>
            <a:ext cx="703523" cy="484632"/>
          </a:xfrm>
          <a:prstGeom prst="rightArrow">
            <a:avLst/>
          </a:prstGeom>
          <a:gradFill>
            <a:gsLst>
              <a:gs pos="17000">
                <a:schemeClr val="accent1">
                  <a:lumMod val="40000"/>
                  <a:lumOff val="6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5E1910CB-75F6-B9BE-F00F-76ED39C1D896}"/>
              </a:ext>
            </a:extLst>
          </p:cNvPr>
          <p:cNvSpPr/>
          <p:nvPr/>
        </p:nvSpPr>
        <p:spPr>
          <a:xfrm>
            <a:off x="8128015" y="3442010"/>
            <a:ext cx="703523" cy="484632"/>
          </a:xfrm>
          <a:prstGeom prst="rightArrow">
            <a:avLst/>
          </a:prstGeom>
          <a:gradFill>
            <a:gsLst>
              <a:gs pos="17000">
                <a:schemeClr val="accent1">
                  <a:lumMod val="40000"/>
                  <a:lumOff val="6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C5AD33-4C34-0292-CF0D-F95A2B44663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70493" y="1941232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2962B8-BEA9-9CD5-E356-255194F70D75}"/>
              </a:ext>
            </a:extLst>
          </p:cNvPr>
          <p:cNvCxnSpPr>
            <a:cxnSpLocks/>
          </p:cNvCxnSpPr>
          <p:nvPr/>
        </p:nvCxnSpPr>
        <p:spPr>
          <a:xfrm>
            <a:off x="6921487" y="1938262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A53A08-027F-10BC-EB04-AA6BAAD3F1B2}"/>
              </a:ext>
            </a:extLst>
          </p:cNvPr>
          <p:cNvCxnSpPr>
            <a:cxnSpLocks/>
          </p:cNvCxnSpPr>
          <p:nvPr/>
        </p:nvCxnSpPr>
        <p:spPr>
          <a:xfrm>
            <a:off x="5265420" y="2989403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35B229-87B8-D9D0-8BFF-535E2ED1BDA7}"/>
              </a:ext>
            </a:extLst>
          </p:cNvPr>
          <p:cNvCxnSpPr>
            <a:cxnSpLocks/>
          </p:cNvCxnSpPr>
          <p:nvPr/>
        </p:nvCxnSpPr>
        <p:spPr>
          <a:xfrm>
            <a:off x="6916414" y="2986433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ED6C50-7975-3468-1304-20182573612A}"/>
              </a:ext>
            </a:extLst>
          </p:cNvPr>
          <p:cNvCxnSpPr>
            <a:cxnSpLocks/>
          </p:cNvCxnSpPr>
          <p:nvPr/>
        </p:nvCxnSpPr>
        <p:spPr>
          <a:xfrm>
            <a:off x="5265420" y="4033344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AE14C5-2C12-64B6-66BB-21412B279FD2}"/>
              </a:ext>
            </a:extLst>
          </p:cNvPr>
          <p:cNvCxnSpPr>
            <a:cxnSpLocks/>
          </p:cNvCxnSpPr>
          <p:nvPr/>
        </p:nvCxnSpPr>
        <p:spPr>
          <a:xfrm>
            <a:off x="6916414" y="4030374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C4E7F1-C641-8AA1-114D-135CD361B31E}"/>
              </a:ext>
            </a:extLst>
          </p:cNvPr>
          <p:cNvCxnSpPr>
            <a:cxnSpLocks/>
          </p:cNvCxnSpPr>
          <p:nvPr/>
        </p:nvCxnSpPr>
        <p:spPr>
          <a:xfrm>
            <a:off x="5265420" y="5077285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8F367A-489B-3200-942C-E3469A6AA832}"/>
              </a:ext>
            </a:extLst>
          </p:cNvPr>
          <p:cNvCxnSpPr>
            <a:cxnSpLocks/>
          </p:cNvCxnSpPr>
          <p:nvPr/>
        </p:nvCxnSpPr>
        <p:spPr>
          <a:xfrm>
            <a:off x="6916414" y="5074315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5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CA83386-4F9C-DA47-A959-0EAD6C8527DD}"/>
              </a:ext>
            </a:extLst>
          </p:cNvPr>
          <p:cNvGrpSpPr/>
          <p:nvPr/>
        </p:nvGrpSpPr>
        <p:grpSpPr>
          <a:xfrm>
            <a:off x="2628260" y="1396962"/>
            <a:ext cx="6935480" cy="1939920"/>
            <a:chOff x="1628520" y="1218060"/>
            <a:chExt cx="6935480" cy="193992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AF39178-F3C8-7A4E-5F8B-64D22A763E4B}"/>
                </a:ext>
              </a:extLst>
            </p:cNvPr>
            <p:cNvGrpSpPr/>
            <p:nvPr/>
          </p:nvGrpSpPr>
          <p:grpSpPr>
            <a:xfrm>
              <a:off x="1628520" y="1218060"/>
              <a:ext cx="1944013" cy="1939920"/>
              <a:chOff x="1735200" y="776100"/>
              <a:chExt cx="1944013" cy="193992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0AA4AAB-7696-EF26-2F68-7E8747CB7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9760" y="11811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6A1ADDD-E3D3-D5B3-5102-2FC0F191F8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5200" y="223266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2C492E2-6445-A5E4-376F-3AB0D92C9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9213" y="14511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ED029B9-F658-0ABE-AC9A-65F71E1EA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2720" y="244602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1632A8E-69EB-9AC8-4DD5-DC037A463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8179" y="7761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4FF2CDBE-AA59-4BA9-5168-EB60FAF7EBA8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>
                <a:off x="2159760" y="1316100"/>
                <a:ext cx="1249453" cy="27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B712D9A7-BA4C-C867-8FCB-470FAEED811B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 flipH="1">
                <a:off x="1870200" y="1451100"/>
                <a:ext cx="154560" cy="781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9074249D-9EF8-3215-C58C-9DF70F9EAFF6}"/>
                  </a:ext>
                </a:extLst>
              </p:cNvPr>
              <p:cNvCxnSpPr>
                <a:cxnSpLocks/>
                <a:stCxn id="10" idx="2"/>
                <a:endCxn id="8" idx="6"/>
              </p:cNvCxnSpPr>
              <p:nvPr/>
            </p:nvCxnSpPr>
            <p:spPr>
              <a:xfrm flipH="1" flipV="1">
                <a:off x="2005200" y="2367660"/>
                <a:ext cx="707520" cy="213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35C87D2B-21CD-14D6-B32C-2B0E054B919E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2943179" y="1681559"/>
                <a:ext cx="505575" cy="804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FD091788-C256-014B-E748-8801B61078E3}"/>
                  </a:ext>
                </a:extLst>
              </p:cNvPr>
              <p:cNvCxnSpPr>
                <a:cxnSpLocks/>
                <a:stCxn id="9" idx="1"/>
                <a:endCxn id="11" idx="5"/>
              </p:cNvCxnSpPr>
              <p:nvPr/>
            </p:nvCxnSpPr>
            <p:spPr>
              <a:xfrm flipH="1" flipV="1">
                <a:off x="3038638" y="1006559"/>
                <a:ext cx="410116" cy="484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9A1E16CF-C068-B627-7666-E7CAE8A0A353}"/>
                  </a:ext>
                </a:extLst>
              </p:cNvPr>
              <p:cNvCxnSpPr>
                <a:cxnSpLocks/>
                <a:stCxn id="11" idx="2"/>
                <a:endCxn id="7" idx="7"/>
              </p:cNvCxnSpPr>
              <p:nvPr/>
            </p:nvCxnSpPr>
            <p:spPr>
              <a:xfrm flipH="1">
                <a:off x="2120219" y="911100"/>
                <a:ext cx="687960" cy="309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>
                <a:extLst>
                  <a:ext uri="{FF2B5EF4-FFF2-40B4-BE49-F238E27FC236}">
                    <a16:creationId xmlns:a16="http://schemas.microsoft.com/office/drawing/2014/main" id="{AE0E181B-495E-D031-CB76-FF40E5D9ECB7}"/>
                  </a:ext>
                </a:extLst>
              </p:cNvPr>
              <p:cNvCxnSpPr>
                <a:cxnSpLocks/>
                <a:stCxn id="11" idx="3"/>
                <a:endCxn id="8" idx="7"/>
              </p:cNvCxnSpPr>
              <p:nvPr/>
            </p:nvCxnSpPr>
            <p:spPr>
              <a:xfrm flipH="1">
                <a:off x="1965659" y="1006559"/>
                <a:ext cx="882061" cy="1265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F61DCB0A-1448-0AFC-2D1A-B077B24C5F3C}"/>
                  </a:ext>
                </a:extLst>
              </p:cNvPr>
              <p:cNvCxnSpPr>
                <a:cxnSpLocks/>
                <a:stCxn id="11" idx="4"/>
                <a:endCxn id="10" idx="0"/>
              </p:cNvCxnSpPr>
              <p:nvPr/>
            </p:nvCxnSpPr>
            <p:spPr>
              <a:xfrm flipH="1">
                <a:off x="2847720" y="1046100"/>
                <a:ext cx="95459" cy="1399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B06D9027-6A70-126A-6A96-8AD07B1CE17D}"/>
                  </a:ext>
                </a:extLst>
              </p:cNvPr>
              <p:cNvCxnSpPr>
                <a:cxnSpLocks/>
                <a:stCxn id="7" idx="5"/>
                <a:endCxn id="10" idx="1"/>
              </p:cNvCxnSpPr>
              <p:nvPr/>
            </p:nvCxnSpPr>
            <p:spPr>
              <a:xfrm>
                <a:off x="2120219" y="1411559"/>
                <a:ext cx="632042" cy="1074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00AE2BB5-7801-26A5-6033-3792850AC0EF}"/>
                  </a:ext>
                </a:extLst>
              </p:cNvPr>
              <p:cNvCxnSpPr>
                <a:cxnSpLocks/>
                <a:stCxn id="8" idx="7"/>
                <a:endCxn id="9" idx="3"/>
              </p:cNvCxnSpPr>
              <p:nvPr/>
            </p:nvCxnSpPr>
            <p:spPr>
              <a:xfrm flipV="1">
                <a:off x="1965659" y="1681559"/>
                <a:ext cx="1483095" cy="590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CB51930B-6298-E7B8-38F8-4A0AB6BEEC57}"/>
                </a:ext>
              </a:extLst>
            </p:cNvPr>
            <p:cNvSpPr/>
            <p:nvPr/>
          </p:nvSpPr>
          <p:spPr>
            <a:xfrm>
              <a:off x="4101735" y="1945704"/>
              <a:ext cx="978408" cy="4846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137BF23-4812-36F5-E743-B80C308A56AE}"/>
                </a:ext>
              </a:extLst>
            </p:cNvPr>
            <p:cNvGrpSpPr/>
            <p:nvPr/>
          </p:nvGrpSpPr>
          <p:grpSpPr>
            <a:xfrm>
              <a:off x="5609345" y="1433459"/>
              <a:ext cx="2954655" cy="1509123"/>
              <a:chOff x="5957374" y="1353060"/>
              <a:chExt cx="2954655" cy="150912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58D5FD4-C0A6-305E-04E6-47C4968AC4D4}"/>
                  </a:ext>
                </a:extLst>
              </p:cNvPr>
              <p:cNvSpPr txBox="1"/>
              <p:nvPr/>
            </p:nvSpPr>
            <p:spPr>
              <a:xfrm>
                <a:off x="5957374" y="1384855"/>
                <a:ext cx="295465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1.00 0.74 0.73 0.69 0.72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0.74 1.00 0.87 0.66 0.79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0.73 0.87 1.00 0.59 0.84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0.69 0.66 0.59 1.00 0.64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0.72 0.79 0.84 0.64 1.00</a:t>
                </a:r>
                <a:endParaRPr kumimoji="1" lang="ko-Kore-KR" altLang="en-US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58" name="양쪽 대괄호 57">
                <a:extLst>
                  <a:ext uri="{FF2B5EF4-FFF2-40B4-BE49-F238E27FC236}">
                    <a16:creationId xmlns:a16="http://schemas.microsoft.com/office/drawing/2014/main" id="{F2BB4807-21D4-125B-D5C4-40C5C1E7E2AE}"/>
                  </a:ext>
                </a:extLst>
              </p:cNvPr>
              <p:cNvSpPr/>
              <p:nvPr/>
            </p:nvSpPr>
            <p:spPr>
              <a:xfrm>
                <a:off x="5957374" y="1353060"/>
                <a:ext cx="2954655" cy="1509123"/>
              </a:xfrm>
              <a:prstGeom prst="bracketPair">
                <a:avLst>
                  <a:gd name="adj" fmla="val 59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6259A98A-E277-95F4-98EF-1B8248BF25F9}"/>
              </a:ext>
            </a:extLst>
          </p:cNvPr>
          <p:cNvSpPr/>
          <p:nvPr/>
        </p:nvSpPr>
        <p:spPr>
          <a:xfrm>
            <a:off x="1722120" y="3791820"/>
            <a:ext cx="8747760" cy="861060"/>
          </a:xfrm>
          <a:prstGeom prst="roundRect">
            <a:avLst>
              <a:gd name="adj" fmla="val 121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accent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인접</a:t>
            </a:r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행렬 간 가중치를 적용한 행렬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FE01966-7CE0-1DC6-9022-DD4F71FE4E98}"/>
              </a:ext>
            </a:extLst>
          </p:cNvPr>
          <p:cNvGrpSpPr/>
          <p:nvPr/>
        </p:nvGrpSpPr>
        <p:grpSpPr>
          <a:xfrm>
            <a:off x="3394780" y="5040059"/>
            <a:ext cx="5402440" cy="614335"/>
            <a:chOff x="2889458" y="4849404"/>
            <a:chExt cx="5402440" cy="614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3875DB4-9E5F-157B-FDCB-F8ED5F0B3E38}"/>
                    </a:ext>
                  </a:extLst>
                </p:cNvPr>
                <p:cNvSpPr txBox="1"/>
                <p:nvPr/>
              </p:nvSpPr>
              <p:spPr>
                <a:xfrm>
                  <a:off x="4841214" y="4849404"/>
                  <a:ext cx="1697708" cy="614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3875DB4-9E5F-157B-FDCB-F8ED5F0B3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214" y="4849404"/>
                  <a:ext cx="1697708" cy="614335"/>
                </a:xfrm>
                <a:prstGeom prst="rect">
                  <a:avLst/>
                </a:prstGeom>
                <a:blipFill>
                  <a:blip r:embed="rId2"/>
                  <a:stretch>
                    <a:fillRect l="-741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7C07DF3-315C-A42E-FA59-A1889E60D5A3}"/>
                </a:ext>
              </a:extLst>
            </p:cNvPr>
            <p:cNvSpPr txBox="1"/>
            <p:nvPr/>
          </p:nvSpPr>
          <p:spPr>
            <a:xfrm>
              <a:off x="2889458" y="5063916"/>
              <a:ext cx="5402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Gaussian Kernel                                    </a:t>
              </a:r>
              <a:r>
                <a:rPr kumimoji="1" lang="ko-KR" altLang="en-US" dirty="0"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rPr>
                <a:t>을 가중치로 사용</a:t>
              </a:r>
              <a:endParaRPr kumimoji="1" lang="ko-Kore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9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6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Serial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구현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/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blipFill>
                <a:blip r:embed="rId2"/>
                <a:stretch>
                  <a:fillRect l="-741" b="-122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/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ko-Kore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-&gt; </a:t>
                </a:r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멀리 있는 점도 같은 그룹으로 분류할 수 있음</a:t>
                </a:r>
                <a:endParaRPr kumimoji="1" lang="en-US" altLang="ko-KR" sz="1400" dirty="0"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r>
                  <a:rPr kumimoji="1" lang="en-US" altLang="ko-Kore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</a:t>
                </a:r>
                <a:r>
                  <a:rPr kumimoji="1" lang="en-US" altLang="ko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-&gt;</a:t>
                </a:r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데이터 간 거리가 조금만 멀어지면 </a:t>
                </a:r>
                <a:r>
                  <a:rPr kumimoji="1" lang="en-US" altLang="ko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Affinity </a:t>
                </a:r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값이 급격히 낮아짐</a:t>
                </a:r>
                <a:endParaRPr kumimoji="1" lang="ko-Kore-KR" altLang="en-US" sz="1400" dirty="0"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blipFill>
                <a:blip r:embed="rId3"/>
                <a:stretch>
                  <a:fillRect l="-473" t="-2381" b="-9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/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  <a:t>두 점 사이의 거리</a:t>
                </a:r>
                <a:b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</a:br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  <a:t>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endParaRPr>
              </a:p>
            </p:txBody>
          </p:sp>
        </mc:Choice>
        <mc:Fallback xmlns=""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/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en-US" altLang="ko-KR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  <a:t>커널의 폭 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endParaRPr>
              </a:p>
            </p:txBody>
          </p:sp>
        </mc:Choice>
        <mc:Fallback xmlns="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D98D83B-448C-5537-7AFC-42A8B6ACF326}"/>
              </a:ext>
            </a:extLst>
          </p:cNvPr>
          <p:cNvCxnSpPr>
            <a:cxnSpLocks/>
          </p:cNvCxnSpPr>
          <p:nvPr/>
        </p:nvCxnSpPr>
        <p:spPr>
          <a:xfrm flipV="1">
            <a:off x="4750658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4C31A9CD-34AA-B553-B33C-12743B75F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78" y="3792153"/>
            <a:ext cx="2146715" cy="1633054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050095-2CF9-210F-CFF3-56A54ED77FAA}"/>
              </a:ext>
            </a:extLst>
          </p:cNvPr>
          <p:cNvCxnSpPr>
            <a:cxnSpLocks/>
          </p:cNvCxnSpPr>
          <p:nvPr/>
        </p:nvCxnSpPr>
        <p:spPr>
          <a:xfrm flipV="1">
            <a:off x="3159827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995A15C-F460-7833-F533-4FB43229FF4A}"/>
              </a:ext>
            </a:extLst>
          </p:cNvPr>
          <p:cNvSpPr/>
          <p:nvPr/>
        </p:nvSpPr>
        <p:spPr>
          <a:xfrm>
            <a:off x="3852742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5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번째로 멀리 떨어진</a:t>
            </a:r>
            <a:b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점과의 거리를 사용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11EA32-804B-6BEF-DDA8-DC7A3A12B06E}"/>
              </a:ext>
            </a:extLst>
          </p:cNvPr>
          <p:cNvCxnSpPr>
            <a:cxnSpLocks/>
          </p:cNvCxnSpPr>
          <p:nvPr/>
        </p:nvCxnSpPr>
        <p:spPr>
          <a:xfrm flipV="1">
            <a:off x="6114796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549222D-96BB-CE6F-1016-4F7D16848670}"/>
              </a:ext>
            </a:extLst>
          </p:cNvPr>
          <p:cNvSpPr/>
          <p:nvPr/>
        </p:nvSpPr>
        <p:spPr>
          <a:xfrm>
            <a:off x="6807711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Quick Selection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0E252361-DB73-4395-0AFE-CC58A0B47864}"/>
              </a:ext>
            </a:extLst>
          </p:cNvPr>
          <p:cNvCxnSpPr>
            <a:cxnSpLocks/>
            <a:stCxn id="37" idx="0"/>
            <a:endCxn id="21" idx="2"/>
          </p:cNvCxnSpPr>
          <p:nvPr/>
        </p:nvCxnSpPr>
        <p:spPr>
          <a:xfrm rot="16200000" flipV="1">
            <a:off x="6850455" y="2868338"/>
            <a:ext cx="769532" cy="13902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623AAAE-75C3-B040-51FC-2271EE3E623F}"/>
              </a:ext>
            </a:extLst>
          </p:cNvPr>
          <p:cNvSpPr/>
          <p:nvPr/>
        </p:nvSpPr>
        <p:spPr>
          <a:xfrm>
            <a:off x="8332490" y="1888460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Affinity Matrix</a:t>
            </a:r>
            <a:b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생성</a:t>
            </a:r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B042A2-D09C-5C27-BC36-B7F6968EBFC8}"/>
              </a:ext>
            </a:extLst>
          </p:cNvPr>
          <p:cNvCxnSpPr>
            <a:cxnSpLocks/>
          </p:cNvCxnSpPr>
          <p:nvPr/>
        </p:nvCxnSpPr>
        <p:spPr>
          <a:xfrm flipV="1">
            <a:off x="7665667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5113928-7963-76F3-633C-18D64231EE13}"/>
              </a:ext>
            </a:extLst>
          </p:cNvPr>
          <p:cNvCxnSpPr>
            <a:cxnSpLocks/>
          </p:cNvCxnSpPr>
          <p:nvPr/>
        </p:nvCxnSpPr>
        <p:spPr>
          <a:xfrm>
            <a:off x="7970092" y="1739348"/>
            <a:ext cx="0" cy="7942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7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Parallel V1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구현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/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blipFill>
                <a:blip r:embed="rId2"/>
                <a:stretch>
                  <a:fillRect l="-741" b="-122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/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ko-Kore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-&gt; </a:t>
                </a:r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멀리 있는 점도 같은 그룹으로 분류할 수 있음</a:t>
                </a:r>
                <a:endParaRPr kumimoji="1" lang="en-US" altLang="ko-KR" sz="1400" dirty="0"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  <a:p>
                <a:r>
                  <a:rPr kumimoji="1" lang="en-US" altLang="ko-Kore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</a:t>
                </a:r>
                <a:r>
                  <a:rPr kumimoji="1" lang="en-US" altLang="ko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-&gt;</a:t>
                </a:r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 데이터 간 거리가 조금만 멀어지면 </a:t>
                </a:r>
                <a:r>
                  <a:rPr kumimoji="1" lang="en-US" altLang="ko-KR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Affinity </a:t>
                </a:r>
                <a:r>
                  <a:rPr kumimoji="1" lang="ko-KR" altLang="en-US" sz="1400" dirty="0">
                    <a:latin typeface="Pretendard Variable Light" panose="02000003000000020004" pitchFamily="2" charset="-127"/>
                    <a:ea typeface="Pretendard Variable Light" panose="02000003000000020004" pitchFamily="2" charset="-127"/>
                    <a:cs typeface="Pretendard Variable Light" panose="02000003000000020004" pitchFamily="2" charset="-127"/>
                  </a:rPr>
                  <a:t>값이 급격히 낮아짐</a:t>
                </a:r>
                <a:endParaRPr kumimoji="1" lang="ko-Kore-KR" altLang="en-US" sz="1400" dirty="0">
                  <a:latin typeface="Pretendard Variable Light" panose="02000003000000020004" pitchFamily="2" charset="-127"/>
                  <a:ea typeface="Pretendard Variable Light" panose="02000003000000020004" pitchFamily="2" charset="-127"/>
                  <a:cs typeface="Pretendard Variable Light" panose="02000003000000020004" pitchFamily="2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blipFill>
                <a:blip r:embed="rId3"/>
                <a:stretch>
                  <a:fillRect l="-473" t="-2381" b="-9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/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  <a:t>두 점 사이의 거리</a:t>
                </a:r>
                <a:b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</a:br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  <a:t>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endParaRPr>
              </a:p>
            </p:txBody>
          </p:sp>
        </mc:Choice>
        <mc:Fallback xmlns=""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/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en-US" altLang="ko-KR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Variable Medium" panose="02000003000000020004" pitchFamily="2" charset="-127"/>
                    <a:ea typeface="Pretendard Variable Medium" panose="02000003000000020004" pitchFamily="2" charset="-127"/>
                    <a:cs typeface="Pretendard Variable Medium" panose="02000003000000020004" pitchFamily="2" charset="-127"/>
                  </a:rPr>
                  <a:t>커널의 폭 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Variable Medium" panose="02000003000000020004" pitchFamily="2" charset="-127"/>
                  <a:ea typeface="Pretendard Variable Medium" panose="02000003000000020004" pitchFamily="2" charset="-127"/>
                  <a:cs typeface="Pretendard Variable Medium" panose="02000003000000020004" pitchFamily="2" charset="-127"/>
                </a:endParaRPr>
              </a:p>
            </p:txBody>
          </p:sp>
        </mc:Choice>
        <mc:Fallback xmlns="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D98D83B-448C-5537-7AFC-42A8B6ACF326}"/>
              </a:ext>
            </a:extLst>
          </p:cNvPr>
          <p:cNvCxnSpPr>
            <a:cxnSpLocks/>
          </p:cNvCxnSpPr>
          <p:nvPr/>
        </p:nvCxnSpPr>
        <p:spPr>
          <a:xfrm flipV="1">
            <a:off x="4750658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4C31A9CD-34AA-B553-B33C-12743B75F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78" y="3792153"/>
            <a:ext cx="2146715" cy="1633054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050095-2CF9-210F-CFF3-56A54ED77FAA}"/>
              </a:ext>
            </a:extLst>
          </p:cNvPr>
          <p:cNvCxnSpPr>
            <a:cxnSpLocks/>
          </p:cNvCxnSpPr>
          <p:nvPr/>
        </p:nvCxnSpPr>
        <p:spPr>
          <a:xfrm flipV="1">
            <a:off x="3159827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995A15C-F460-7833-F533-4FB43229FF4A}"/>
              </a:ext>
            </a:extLst>
          </p:cNvPr>
          <p:cNvSpPr/>
          <p:nvPr/>
        </p:nvSpPr>
        <p:spPr>
          <a:xfrm>
            <a:off x="3852742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5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번째로 멀리 떨어진</a:t>
            </a:r>
            <a:b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점과의 거리를 사용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11EA32-804B-6BEF-DDA8-DC7A3A12B06E}"/>
              </a:ext>
            </a:extLst>
          </p:cNvPr>
          <p:cNvCxnSpPr>
            <a:cxnSpLocks/>
          </p:cNvCxnSpPr>
          <p:nvPr/>
        </p:nvCxnSpPr>
        <p:spPr>
          <a:xfrm flipV="1">
            <a:off x="6114796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549222D-96BB-CE6F-1016-4F7D16848670}"/>
              </a:ext>
            </a:extLst>
          </p:cNvPr>
          <p:cNvSpPr/>
          <p:nvPr/>
        </p:nvSpPr>
        <p:spPr>
          <a:xfrm>
            <a:off x="6807711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3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Quick Selection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0E252361-DB73-4395-0AFE-CC58A0B47864}"/>
              </a:ext>
            </a:extLst>
          </p:cNvPr>
          <p:cNvCxnSpPr>
            <a:cxnSpLocks/>
            <a:stCxn id="37" idx="0"/>
            <a:endCxn id="21" idx="2"/>
          </p:cNvCxnSpPr>
          <p:nvPr/>
        </p:nvCxnSpPr>
        <p:spPr>
          <a:xfrm rot="16200000" flipV="1">
            <a:off x="6850455" y="2868338"/>
            <a:ext cx="769532" cy="13902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623AAAE-75C3-B040-51FC-2271EE3E623F}"/>
              </a:ext>
            </a:extLst>
          </p:cNvPr>
          <p:cNvSpPr/>
          <p:nvPr/>
        </p:nvSpPr>
        <p:spPr>
          <a:xfrm>
            <a:off x="8332490" y="1888460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Affinity Matrix</a:t>
            </a:r>
            <a:b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생성</a:t>
            </a:r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B042A2-D09C-5C27-BC36-B7F6968EBFC8}"/>
              </a:ext>
            </a:extLst>
          </p:cNvPr>
          <p:cNvCxnSpPr>
            <a:cxnSpLocks/>
          </p:cNvCxnSpPr>
          <p:nvPr/>
        </p:nvCxnSpPr>
        <p:spPr>
          <a:xfrm flipV="1">
            <a:off x="7665667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5113928-7963-76F3-633C-18D64231EE13}"/>
              </a:ext>
            </a:extLst>
          </p:cNvPr>
          <p:cNvCxnSpPr>
            <a:cxnSpLocks/>
          </p:cNvCxnSpPr>
          <p:nvPr/>
        </p:nvCxnSpPr>
        <p:spPr>
          <a:xfrm>
            <a:off x="7970092" y="1739348"/>
            <a:ext cx="0" cy="7942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7627C46-0271-E3EB-B71D-D744ED727DEC}"/>
              </a:ext>
            </a:extLst>
          </p:cNvPr>
          <p:cNvSpPr/>
          <p:nvPr/>
        </p:nvSpPr>
        <p:spPr>
          <a:xfrm>
            <a:off x="2411539" y="1794594"/>
            <a:ext cx="5354347" cy="1456049"/>
          </a:xfrm>
          <a:prstGeom prst="roundRect">
            <a:avLst>
              <a:gd name="adj" fmla="val 10972"/>
            </a:avLst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BAFC2EA-EFBC-ACA4-F0B1-3440E63100B5}"/>
              </a:ext>
            </a:extLst>
          </p:cNvPr>
          <p:cNvSpPr/>
          <p:nvPr/>
        </p:nvSpPr>
        <p:spPr>
          <a:xfrm>
            <a:off x="8153414" y="1794594"/>
            <a:ext cx="2597529" cy="1456049"/>
          </a:xfrm>
          <a:prstGeom prst="roundRect">
            <a:avLst>
              <a:gd name="adj" fmla="val 10972"/>
            </a:avLst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A97B-158A-6AC8-8907-F65AD8F9BBB5}"/>
              </a:ext>
            </a:extLst>
          </p:cNvPr>
          <p:cNvSpPr txBox="1"/>
          <p:nvPr/>
        </p:nvSpPr>
        <p:spPr>
          <a:xfrm>
            <a:off x="2539927" y="14205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#pragma </a:t>
            </a:r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omp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for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EDD5F-255D-9C53-EE72-E317E9A308D4}"/>
              </a:ext>
            </a:extLst>
          </p:cNvPr>
          <p:cNvSpPr txBox="1"/>
          <p:nvPr/>
        </p:nvSpPr>
        <p:spPr>
          <a:xfrm>
            <a:off x="8219852" y="141579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#pragma </a:t>
            </a:r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omp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for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6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8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Parallel V1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전략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Quick Selection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0BEA4-1D57-AE40-0B7B-C40F47AA1E0C}"/>
              </a:ext>
            </a:extLst>
          </p:cNvPr>
          <p:cNvSpPr txBox="1"/>
          <p:nvPr/>
        </p:nvSpPr>
        <p:spPr>
          <a:xfrm>
            <a:off x="1648308" y="1341784"/>
            <a:ext cx="889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Quick Selection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은 기준 값보다 작은 값을 </a:t>
            </a:r>
            <a:r>
              <a:rPr kumimoji="1"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r>
              <a:rPr kumimoji="1" lang="en-US" altLang="ko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배열</a:t>
            </a:r>
            <a:r>
              <a:rPr kumimoji="1" lang="en-US" altLang="ko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큰 값을 </a:t>
            </a:r>
            <a:r>
              <a:rPr kumimoji="1"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r>
              <a:rPr kumimoji="1" lang="en-US" altLang="ko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배열에 저장</a:t>
            </a:r>
            <a:endParaRPr kumimoji="1" lang="en-US" altLang="ko-KR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ctr"/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메모리 절약을 위해 해당 배열은 재사용 </a:t>
            </a:r>
            <a:endParaRPr kumimoji="1" lang="ko-Kore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4AB42-752D-54A0-00D7-C2C030C287E5}"/>
              </a:ext>
            </a:extLst>
          </p:cNvPr>
          <p:cNvSpPr txBox="1"/>
          <p:nvPr/>
        </p:nvSpPr>
        <p:spPr>
          <a:xfrm>
            <a:off x="3003647" y="2453086"/>
            <a:ext cx="6184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Parallel 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알고리즘에는 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</a:t>
            </a:r>
            <a:r>
              <a:rPr kumimoji="1" lang="en-US" altLang="ko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배열을 </a:t>
            </a:r>
            <a:r>
              <a:rPr kumimoji="1" lang="ko-KR" altLang="en-US" dirty="0" err="1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스레드별로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생성하여 관리하여</a:t>
            </a:r>
            <a:endParaRPr kumimoji="1" lang="en-US" altLang="ko-KR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algn="ctr"/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스레드가 동시에 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</a:t>
            </a:r>
            <a:r>
              <a:rPr kumimoji="1" lang="ko-KR" altLang="en-US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에 접근하는 것을 방지</a:t>
            </a:r>
            <a:endParaRPr kumimoji="1" lang="ko-Kore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8A3B837-ED96-7A69-E155-7DA7EC81261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96000" y="2034622"/>
            <a:ext cx="1" cy="4184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136637-5A23-0EB4-DF0F-5AD9CE83DF3B}"/>
              </a:ext>
            </a:extLst>
          </p:cNvPr>
          <p:cNvSpPr/>
          <p:nvPr/>
        </p:nvSpPr>
        <p:spPr>
          <a:xfrm>
            <a:off x="725556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FFEBB-127E-9902-E920-673A89C12E6C}"/>
              </a:ext>
            </a:extLst>
          </p:cNvPr>
          <p:cNvSpPr/>
          <p:nvPr/>
        </p:nvSpPr>
        <p:spPr>
          <a:xfrm>
            <a:off x="1193574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39637-00DE-2205-FB9F-E2FD8634EB84}"/>
              </a:ext>
            </a:extLst>
          </p:cNvPr>
          <p:cNvSpPr/>
          <p:nvPr/>
        </p:nvSpPr>
        <p:spPr>
          <a:xfrm>
            <a:off x="1661592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3E3036-92F9-5344-6029-4F33DEBEC6BD}"/>
              </a:ext>
            </a:extLst>
          </p:cNvPr>
          <p:cNvSpPr/>
          <p:nvPr/>
        </p:nvSpPr>
        <p:spPr>
          <a:xfrm>
            <a:off x="2129610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BF7F35-F173-8303-1A22-DAF44591E085}"/>
              </a:ext>
            </a:extLst>
          </p:cNvPr>
          <p:cNvSpPr/>
          <p:nvPr/>
        </p:nvSpPr>
        <p:spPr>
          <a:xfrm>
            <a:off x="2597628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5D9C3-729C-7D17-F447-857805BB7DEB}"/>
              </a:ext>
            </a:extLst>
          </p:cNvPr>
          <p:cNvSpPr txBox="1"/>
          <p:nvPr/>
        </p:nvSpPr>
        <p:spPr>
          <a:xfrm>
            <a:off x="3065646" y="36064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C25264-1074-E300-1FF6-2F2D5BDBCA80}"/>
              </a:ext>
            </a:extLst>
          </p:cNvPr>
          <p:cNvSpPr/>
          <p:nvPr/>
        </p:nvSpPr>
        <p:spPr>
          <a:xfrm>
            <a:off x="725556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04DA70-49B3-FCEA-9761-B338C736D259}"/>
              </a:ext>
            </a:extLst>
          </p:cNvPr>
          <p:cNvSpPr/>
          <p:nvPr/>
        </p:nvSpPr>
        <p:spPr>
          <a:xfrm>
            <a:off x="1193574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569CEB-C641-62A5-180D-D2135E73B58F}"/>
              </a:ext>
            </a:extLst>
          </p:cNvPr>
          <p:cNvSpPr/>
          <p:nvPr/>
        </p:nvSpPr>
        <p:spPr>
          <a:xfrm>
            <a:off x="1661592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2BAA93-893E-2C67-C504-88E44BF8D9EB}"/>
              </a:ext>
            </a:extLst>
          </p:cNvPr>
          <p:cNvSpPr/>
          <p:nvPr/>
        </p:nvSpPr>
        <p:spPr>
          <a:xfrm>
            <a:off x="2129610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EF8DAB-AD90-3417-8A98-79E1ED8768B9}"/>
              </a:ext>
            </a:extLst>
          </p:cNvPr>
          <p:cNvSpPr/>
          <p:nvPr/>
        </p:nvSpPr>
        <p:spPr>
          <a:xfrm>
            <a:off x="2597628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1D82CA-F9DB-3B3C-210B-2542EAF57F5E}"/>
              </a:ext>
            </a:extLst>
          </p:cNvPr>
          <p:cNvSpPr txBox="1"/>
          <p:nvPr/>
        </p:nvSpPr>
        <p:spPr>
          <a:xfrm>
            <a:off x="3065646" y="41837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D14938-3AF9-BA14-62AB-CF515F02989C}"/>
              </a:ext>
            </a:extLst>
          </p:cNvPr>
          <p:cNvSpPr/>
          <p:nvPr/>
        </p:nvSpPr>
        <p:spPr>
          <a:xfrm>
            <a:off x="9126354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12A1C2-76AD-0A95-685C-871EB9B5A080}"/>
              </a:ext>
            </a:extLst>
          </p:cNvPr>
          <p:cNvSpPr/>
          <p:nvPr/>
        </p:nvSpPr>
        <p:spPr>
          <a:xfrm>
            <a:off x="9594372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CE7528-1D5C-786D-6868-80B7071F02DF}"/>
              </a:ext>
            </a:extLst>
          </p:cNvPr>
          <p:cNvSpPr/>
          <p:nvPr/>
        </p:nvSpPr>
        <p:spPr>
          <a:xfrm>
            <a:off x="10062390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E132D5-A8CA-4E2F-3E19-362DBFB1D314}"/>
              </a:ext>
            </a:extLst>
          </p:cNvPr>
          <p:cNvSpPr/>
          <p:nvPr/>
        </p:nvSpPr>
        <p:spPr>
          <a:xfrm>
            <a:off x="10530408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2E12EF-9AD2-1554-0CDB-910EBBD404B2}"/>
              </a:ext>
            </a:extLst>
          </p:cNvPr>
          <p:cNvSpPr/>
          <p:nvPr/>
        </p:nvSpPr>
        <p:spPr>
          <a:xfrm>
            <a:off x="10998426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8BD552-9B03-5326-9279-441C4BCEEB0A}"/>
              </a:ext>
            </a:extLst>
          </p:cNvPr>
          <p:cNvSpPr txBox="1"/>
          <p:nvPr/>
        </p:nvSpPr>
        <p:spPr>
          <a:xfrm>
            <a:off x="6633364" y="36064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0)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D25F85-B95B-2338-8B4B-9BADC953B07A}"/>
              </a:ext>
            </a:extLst>
          </p:cNvPr>
          <p:cNvSpPr/>
          <p:nvPr/>
        </p:nvSpPr>
        <p:spPr>
          <a:xfrm>
            <a:off x="9126354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E4FF3F-B433-9666-CB30-BF7DCE11491F}"/>
              </a:ext>
            </a:extLst>
          </p:cNvPr>
          <p:cNvSpPr/>
          <p:nvPr/>
        </p:nvSpPr>
        <p:spPr>
          <a:xfrm>
            <a:off x="9594372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C6B333-B9F4-C038-38D2-3A7DFE6152D1}"/>
              </a:ext>
            </a:extLst>
          </p:cNvPr>
          <p:cNvSpPr/>
          <p:nvPr/>
        </p:nvSpPr>
        <p:spPr>
          <a:xfrm>
            <a:off x="10062390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1877C2-6686-D369-CC35-706D5E244CE2}"/>
              </a:ext>
            </a:extLst>
          </p:cNvPr>
          <p:cNvSpPr/>
          <p:nvPr/>
        </p:nvSpPr>
        <p:spPr>
          <a:xfrm>
            <a:off x="10530408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6C4451-B330-42F9-3BA6-A6C71703A770}"/>
              </a:ext>
            </a:extLst>
          </p:cNvPr>
          <p:cNvSpPr/>
          <p:nvPr/>
        </p:nvSpPr>
        <p:spPr>
          <a:xfrm>
            <a:off x="10998426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D9AC0E-48E3-CD74-A6A5-A202E17986B4}"/>
              </a:ext>
            </a:extLst>
          </p:cNvPr>
          <p:cNvSpPr txBox="1"/>
          <p:nvPr/>
        </p:nvSpPr>
        <p:spPr>
          <a:xfrm>
            <a:off x="6517949" y="4183797"/>
            <a:ext cx="260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0)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ABBA5-68F8-464C-3CA1-D5F4F864B6C2}"/>
              </a:ext>
            </a:extLst>
          </p:cNvPr>
          <p:cNvSpPr/>
          <p:nvPr/>
        </p:nvSpPr>
        <p:spPr>
          <a:xfrm>
            <a:off x="9126354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1589D7-9EE2-1D2C-7B7B-7CC53B4B3E0F}"/>
              </a:ext>
            </a:extLst>
          </p:cNvPr>
          <p:cNvSpPr/>
          <p:nvPr/>
        </p:nvSpPr>
        <p:spPr>
          <a:xfrm>
            <a:off x="9594372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04F870-57D2-5C2D-4DC8-EA01F2E222DD}"/>
              </a:ext>
            </a:extLst>
          </p:cNvPr>
          <p:cNvSpPr/>
          <p:nvPr/>
        </p:nvSpPr>
        <p:spPr>
          <a:xfrm>
            <a:off x="10062390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B27C80-33E7-A9C6-6FC2-A5FE8DE295EE}"/>
              </a:ext>
            </a:extLst>
          </p:cNvPr>
          <p:cNvSpPr/>
          <p:nvPr/>
        </p:nvSpPr>
        <p:spPr>
          <a:xfrm>
            <a:off x="10530408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DC95BF-2E2A-CC03-8EB9-1F2B8F5A5268}"/>
              </a:ext>
            </a:extLst>
          </p:cNvPr>
          <p:cNvSpPr/>
          <p:nvPr/>
        </p:nvSpPr>
        <p:spPr>
          <a:xfrm>
            <a:off x="10998426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725DAB-71D9-5B4E-7EF7-D83D9ED3EAE6}"/>
              </a:ext>
            </a:extLst>
          </p:cNvPr>
          <p:cNvSpPr txBox="1"/>
          <p:nvPr/>
        </p:nvSpPr>
        <p:spPr>
          <a:xfrm>
            <a:off x="6633364" y="48752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1)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950DC0-5BE5-D63D-09BA-D852B7B18BA5}"/>
              </a:ext>
            </a:extLst>
          </p:cNvPr>
          <p:cNvSpPr/>
          <p:nvPr/>
        </p:nvSpPr>
        <p:spPr>
          <a:xfrm>
            <a:off x="9126354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39084CA-5CFC-C096-439F-724833969D42}"/>
              </a:ext>
            </a:extLst>
          </p:cNvPr>
          <p:cNvSpPr/>
          <p:nvPr/>
        </p:nvSpPr>
        <p:spPr>
          <a:xfrm>
            <a:off x="9594372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CA7DC1-42E4-72CE-E67D-7004A4057B94}"/>
              </a:ext>
            </a:extLst>
          </p:cNvPr>
          <p:cNvSpPr/>
          <p:nvPr/>
        </p:nvSpPr>
        <p:spPr>
          <a:xfrm>
            <a:off x="10062390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D07C00-2BC1-3293-2783-ABC4181A8F07}"/>
              </a:ext>
            </a:extLst>
          </p:cNvPr>
          <p:cNvSpPr/>
          <p:nvPr/>
        </p:nvSpPr>
        <p:spPr>
          <a:xfrm>
            <a:off x="10530408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E910C5-6EEF-ACC3-7EBC-8529F8E35A64}"/>
              </a:ext>
            </a:extLst>
          </p:cNvPr>
          <p:cNvSpPr/>
          <p:nvPr/>
        </p:nvSpPr>
        <p:spPr>
          <a:xfrm>
            <a:off x="10998426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8D9751-7671-D77E-4960-CA8DD545BA03}"/>
              </a:ext>
            </a:extLst>
          </p:cNvPr>
          <p:cNvSpPr txBox="1"/>
          <p:nvPr/>
        </p:nvSpPr>
        <p:spPr>
          <a:xfrm>
            <a:off x="6517949" y="5452632"/>
            <a:ext cx="260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1)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2DF3EF-AB84-4885-1CE1-B096AD631EA6}"/>
              </a:ext>
            </a:extLst>
          </p:cNvPr>
          <p:cNvSpPr txBox="1"/>
          <p:nvPr/>
        </p:nvSpPr>
        <p:spPr>
          <a:xfrm>
            <a:off x="8976857" y="6010636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pPr algn="ctr"/>
            <a:r>
              <a:rPr kumimoji="1" lang="en-US" altLang="ko-Kore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pPr algn="ctr"/>
            <a:endParaRPr kumimoji="1" lang="ko-Kore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0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9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Parallel V1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결과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(5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회 측정 평균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)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B6679E7-59A9-BDFF-6D80-8EE825D7F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232462"/>
              </p:ext>
            </p:extLst>
          </p:nvPr>
        </p:nvGraphicFramePr>
        <p:xfrm>
          <a:off x="2033504" y="1211046"/>
          <a:ext cx="8124992" cy="493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C8B7632-ED54-AA0F-FBC0-34539BE5E26C}"/>
              </a:ext>
            </a:extLst>
          </p:cNvPr>
          <p:cNvCxnSpPr>
            <a:cxnSpLocks/>
          </p:cNvCxnSpPr>
          <p:nvPr/>
        </p:nvCxnSpPr>
        <p:spPr>
          <a:xfrm>
            <a:off x="3283527" y="2417881"/>
            <a:ext cx="59212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1A1A1A"/>
      </a:dk1>
      <a:lt1>
        <a:srgbClr val="FFFFFF"/>
      </a:lt1>
      <a:dk2>
        <a:srgbClr val="44546A"/>
      </a:dk2>
      <a:lt2>
        <a:srgbClr val="EEEEEE"/>
      </a:lt2>
      <a:accent1>
        <a:srgbClr val="C786AD"/>
      </a:accent1>
      <a:accent2>
        <a:srgbClr val="A34E89"/>
      </a:accent2>
      <a:accent3>
        <a:srgbClr val="8675BD"/>
      </a:accent3>
      <a:accent4>
        <a:srgbClr val="D7A3A9"/>
      </a:accent4>
      <a:accent5>
        <a:srgbClr val="E3C2D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490</Words>
  <Application>Microsoft Macintosh PowerPoint</Application>
  <PresentationFormat>와이드스크린</PresentationFormat>
  <Paragraphs>105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D2Coding ligature</vt:lpstr>
      <vt:lpstr>Pretendard Variable Light</vt:lpstr>
      <vt:lpstr>Pretendard Variable Medium</vt:lpstr>
      <vt:lpstr>SB AggroOTF Bold</vt:lpstr>
      <vt:lpstr>SB AggroOTF Light</vt:lpstr>
      <vt:lpstr>SB AggroOTF Medium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양승민</dc:creator>
  <cp:lastModifiedBy>양승민</cp:lastModifiedBy>
  <cp:revision>9</cp:revision>
  <dcterms:created xsi:type="dcterms:W3CDTF">2023-04-18T15:44:24Z</dcterms:created>
  <dcterms:modified xsi:type="dcterms:W3CDTF">2023-04-19T13:12:50Z</dcterms:modified>
</cp:coreProperties>
</file>