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 algn="l">
              <a:lnSpc>
                <a:spcPct val="93000"/>
              </a:lnSpc>
              <a:defRPr sz="1800"/>
            </a:lvl1pPr>
          </a:lstStyle>
          <a:p>
            <a:pPr lvl="0"/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arthquake.usgs.gov/data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Wavelet-based clustering of time series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Josue Kuri, Felix Huang, Ssurey Moon,Kathy Norman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Conclusions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Wavelet transformation as a feature extraction mechanism.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Both, qualitative and quantitative evaluation needed to understand data and when an algorithm is a good fit.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Silhouette coefficient not significantly sensitive to dimensionality reduction.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A combination of measurements needed for a better evaluation.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11</a:t>
            </a:fld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 b="0"/>
            </a:pPr>
            <a:r>
              <a:rPr sz="3600" b="1"/>
              <a:t>Examining Earthquake Data using Time Series Analysis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Can we use ‘Clustering Time Series using Wavelet Transformations” for evaluating Earthquake data?</a:t>
            </a:r>
          </a:p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Is the a relationship between Fracking and Earthquakes?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12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304800" y="274637"/>
            <a:ext cx="8228013" cy="658814"/>
          </a:xfrm>
          <a:prstGeom prst="rect">
            <a:avLst/>
          </a:prstGeom>
        </p:spPr>
        <p:txBody>
          <a:bodyPr lIns="76200" tIns="76200" rIns="76200" bIns="76200"/>
          <a:lstStyle>
            <a:lvl1pPr defTabSz="698500">
              <a:defRPr sz="36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Earthquake Data Details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993" y="1016000"/>
            <a:ext cx="8228014" cy="5257800"/>
          </a:xfrm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Data taken from: </a:t>
            </a:r>
            <a:r>
              <a:rPr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http://earthquake.usgs.gov/data/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All earthquakes for 2011-2014 were collected, and the categorized according to UTM (grid map of the Earth, excluding the Polar Regions)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Some documentation suggested that with respect to examining seismic activity, one should examine quakes with magnitude &gt;3.  Given the substantial increase in quakes in 2013 &amp; 2014 and the lack of seismic expertise, all data was used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Included ~500 questionable records for 2013 &amp; 2014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Time-series Earthquake data </a:t>
            </a:r>
          </a:p>
        </p:txBody>
      </p:sp>
      <p:pic>
        <p:nvPicPr>
          <p:cNvPr id="10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6475"/>
            <a:ext cx="9144000" cy="585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of earthquake freq.:</a:t>
            </a:r>
          </a:p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Mirrors Known Epicenters</a:t>
            </a:r>
          </a:p>
        </p:txBody>
      </p:sp>
      <p:pic>
        <p:nvPicPr>
          <p:cNvPr id="10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862" y="3794125"/>
            <a:ext cx="4846638" cy="309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225" y="1668462"/>
            <a:ext cx="5815013" cy="3281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" y="28575"/>
            <a:ext cx="8146108" cy="1508126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Why KMeans?  And the Difference between Stock &amp; Earthquake data.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2" name="Screen Shot 2015-06-01 at 2.34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08" y="1329988"/>
            <a:ext cx="7653584" cy="56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16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Agglomerative Clustering scored high </a:t>
            </a:r>
          </a:p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And put most of the Quakes are in 1 cluster!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304800" y="1635140"/>
            <a:ext cx="8228013" cy="521016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7" name="Screen Shot 2015-05-31 at 10.26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49" y="1393839"/>
            <a:ext cx="8497915" cy="468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0627" y="295685"/>
            <a:ext cx="6360900" cy="74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</a:t>
            </a:r>
          </a:p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Global Quake Average Magnitude</a:t>
            </a:r>
          </a:p>
        </p:txBody>
      </p:sp>
      <p:pic>
        <p:nvPicPr>
          <p:cNvPr id="122" name="Screen Shot 2015-05-31 at 5.53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9100" y="1288601"/>
            <a:ext cx="7162800" cy="5582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5-05-31 at 6.53.0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9767" y="-148809"/>
            <a:ext cx="3754733" cy="26951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463763" y="4385085"/>
            <a:ext cx="1986742" cy="109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Note: for 2013 &amp; 2014 50% of the data is &lt; 3 magnitude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3654" y="2464740"/>
            <a:ext cx="1806960" cy="15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Quakes#s: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23,010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2011: 22,341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2012: 19,438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2013: 90,824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117,669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18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0" name="Screen Shot 2015-05-31 at 2.2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28" y="906972"/>
            <a:ext cx="6902125" cy="534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54205" y="321085"/>
            <a:ext cx="822801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Data Summary: USA Quake Average Magnitude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19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b="1"/>
          </a:p>
          <a:p>
            <a:pPr lvl="0">
              <a:defRPr b="0"/>
            </a:pPr>
            <a:r>
              <a:rPr sz="3600"/>
              <a:t>Data Summary: USA UTM (Universal Transverse Mercator)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6" name="Screen Shot 2015-05-30 at 11.12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406" y="2336800"/>
            <a:ext cx="6477001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-748847" y="-11648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Presentation outline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Time series clustering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 transformation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Wavelet-based feature extraction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Experimental evaluation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Examining Earthquake data with respect to Fracking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Conclusions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20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310444" y="-35925"/>
            <a:ext cx="8228014" cy="1325564"/>
          </a:xfrm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b="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MTU 10S, 11S, 14S, 10T, 11T, 12T have the Highest # of Quakes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2" name="Screen Shot 2015-05-31 at 7.41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601" y="892647"/>
            <a:ext cx="6767700" cy="588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508453" y="-6949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21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66700" y="58737"/>
            <a:ext cx="8228013" cy="1325563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2400"/>
              <a:t>USA Quakes using MiniBatchKMeans (Level 8, Cluster=4)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8" name="Screen Shot 2015-05-31 at 10.31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" y="542036"/>
            <a:ext cx="5865111" cy="3566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5-05-31 at 10.31.1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006" y="3648064"/>
            <a:ext cx="5390583" cy="31083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6920341" y="722264"/>
            <a:ext cx="1854931" cy="432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Quake numbers are flat across MTUs, must be clustering in magnitude/depth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green &amp; red cluster is high quake activity &amp; match  reported quake activity 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22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4800"/>
              <a:t>Conclusion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Earthquake data can be examined using Time Series with Wavelet Transformations. However due to the sparse nature of the data, high level of feature extractions (eg. level 10, 2**10 data points) is recommended.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There is a relationship between Fracking and increased Earthquake frequency.   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 presence of Fracking in a geography is linked to Earthquakes of &lt;= magnitude 3. This does not exclude the possibility that Fracking is linked with Earthquakes of  &gt;3 magnitude.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8228013" cy="6096000"/>
          </a:xfrm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30 FOREX pairs are collected from Federal Reserve web.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For missing items, we do interpolate() in python to create 1024 time series data for each pair.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use pickle to save prepared data and load them later.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do normalization on each FOREX pair.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on these 30 pairs</a:t>
            </a:r>
            <a:r>
              <a:rPr lang="en-US" sz="2400" dirty="0" smtClean="0"/>
              <a:t>.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detects similar pairs South Africa </a:t>
            </a:r>
            <a:r>
              <a:rPr lang="en-US" sz="2400" dirty="0" err="1" smtClean="0"/>
              <a:t>vs</a:t>
            </a:r>
            <a:r>
              <a:rPr lang="en-US" sz="2400" dirty="0" smtClean="0"/>
              <a:t> USD </a:t>
            </a:r>
            <a:r>
              <a:rPr lang="en-US" sz="2400" dirty="0" smtClean="0"/>
              <a:t>and Brazil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/>
              <a:t>USD.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</a:t>
            </a:r>
            <a:r>
              <a:rPr lang="en-US" sz="2400" dirty="0" smtClean="0"/>
              <a:t>finds similar pairs USD/Euro </a:t>
            </a:r>
            <a:r>
              <a:rPr lang="en-US" sz="2400" dirty="0" smtClean="0"/>
              <a:t>and </a:t>
            </a:r>
            <a:r>
              <a:rPr lang="en-US" sz="2400" dirty="0" smtClean="0"/>
              <a:t>USD/Australia in a </a:t>
            </a:r>
            <a:r>
              <a:rPr lang="en-US" sz="2400" dirty="0" smtClean="0"/>
              <a:t>cluster.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Spectral clustering. Spectral finds the following </a:t>
            </a:r>
            <a:r>
              <a:rPr lang="en-US" sz="2400" dirty="0" err="1" smtClean="0"/>
              <a:t>paris</a:t>
            </a:r>
            <a:r>
              <a:rPr lang="en-US" sz="2400" dirty="0" smtClean="0"/>
              <a:t> in clusters : Japan/USD and Norway/USD, South Africa/USD and Brazil/USD, and USD/Euro and USD/Australia pairs.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</a:t>
            </a:r>
            <a:r>
              <a:rPr lang="en-US" sz="2400" dirty="0" smtClean="0"/>
              <a:t>clustering algorithms : </a:t>
            </a:r>
            <a:r>
              <a:rPr lang="en-US" sz="2400" dirty="0" err="1" smtClean="0"/>
              <a:t>MiniBatchKMeans</a:t>
            </a:r>
            <a:r>
              <a:rPr lang="en-US" sz="2400" dirty="0" smtClean="0"/>
              <a:t>, </a:t>
            </a:r>
            <a:r>
              <a:rPr lang="en-US" sz="2400" dirty="0" err="1" smtClean="0"/>
              <a:t>AffinityPropagation</a:t>
            </a:r>
            <a:r>
              <a:rPr lang="en-US" sz="2400" dirty="0" smtClean="0"/>
              <a:t>, </a:t>
            </a:r>
            <a:r>
              <a:rPr lang="en-US" sz="2400" dirty="0" err="1" smtClean="0"/>
              <a:t>SpectralClustering</a:t>
            </a:r>
            <a:r>
              <a:rPr lang="en-US" sz="2400" dirty="0" smtClean="0"/>
              <a:t>, Ward, Agglomerative, and Birch. Comparison graphs are as following slides.</a:t>
            </a:r>
            <a:endParaRPr sz="2400"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639763"/>
          </a:xfrm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lang="en-US" sz="3100" dirty="0" smtClean="0"/>
              <a:t>Foreign Currency Exchange (FOREX)</a:t>
            </a:r>
            <a:endParaRPr sz="310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Kmeans</a:t>
            </a:r>
            <a:r>
              <a:rPr lang="en-US" sz="2600" dirty="0" smtClean="0"/>
              <a:t> detects similar pairs South Africa </a:t>
            </a:r>
            <a:r>
              <a:rPr lang="en-US" sz="2600" dirty="0" err="1" smtClean="0"/>
              <a:t>vs</a:t>
            </a:r>
            <a:r>
              <a:rPr lang="en-US" sz="2600" dirty="0" smtClean="0"/>
              <a:t> USD and</a:t>
            </a:r>
            <a:br>
              <a:rPr lang="en-US" sz="2600" dirty="0" smtClean="0"/>
            </a:br>
            <a:r>
              <a:rPr lang="en-US" sz="2600" dirty="0" smtClean="0"/>
              <a:t> Brazil </a:t>
            </a:r>
            <a:r>
              <a:rPr lang="en-US" sz="2600" dirty="0" err="1" smtClean="0"/>
              <a:t>vs</a:t>
            </a:r>
            <a:r>
              <a:rPr lang="en-US" sz="2600" dirty="0" smtClean="0"/>
              <a:t> USD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kmeans SFUS BZU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05800" cy="5172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Kmeans</a:t>
            </a:r>
            <a:r>
              <a:rPr lang="en-US" sz="2600" dirty="0" smtClean="0"/>
              <a:t> finds similar pairs USD/Euro and</a:t>
            </a:r>
            <a:br>
              <a:rPr lang="en-US" sz="2600" dirty="0" smtClean="0"/>
            </a:br>
            <a:r>
              <a:rPr lang="en-US" sz="2600" dirty="0" smtClean="0"/>
              <a:t> USD/Australia in a cluster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kmeas USEU US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458200" cy="5410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Spectral clustering finds similar pairs Japan/USD and</a:t>
            </a:r>
            <a:br>
              <a:rPr lang="en-US" sz="2600" dirty="0" smtClean="0"/>
            </a:br>
            <a:r>
              <a:rPr lang="en-US" sz="2600" dirty="0" smtClean="0"/>
              <a:t> Norway/USD in a cluster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pectral JPUS NOU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381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249363"/>
          </a:xfrm>
        </p:spPr>
        <p:txBody>
          <a:bodyPr/>
          <a:lstStyle/>
          <a:p>
            <a:r>
              <a:rPr lang="en-US" sz="2600" dirty="0" smtClean="0"/>
              <a:t>Clustering Algorithms </a:t>
            </a:r>
            <a:r>
              <a:rPr lang="en-US" sz="2600" dirty="0" smtClean="0"/>
              <a:t>: </a:t>
            </a:r>
            <a:r>
              <a:rPr lang="en-US" sz="2600" dirty="0" err="1" smtClean="0"/>
              <a:t>MiniBatchKMeans</a:t>
            </a:r>
            <a:r>
              <a:rPr lang="en-US" sz="2600" dirty="0" smtClean="0"/>
              <a:t>, </a:t>
            </a:r>
            <a:r>
              <a:rPr lang="en-US" sz="2600" dirty="0" err="1" smtClean="0"/>
              <a:t>AffinityPropagation</a:t>
            </a:r>
            <a:r>
              <a:rPr lang="en-US" sz="2600" dirty="0" smtClean="0"/>
              <a:t>, </a:t>
            </a:r>
            <a:r>
              <a:rPr lang="en-US" sz="2600" dirty="0" err="1" smtClean="0"/>
              <a:t>SpectralClustering</a:t>
            </a:r>
            <a:r>
              <a:rPr lang="en-US" sz="2600" dirty="0" smtClean="0"/>
              <a:t>, Ward, Agglomerative, and Birch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orex complete gri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49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series clustering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Time series: sequence of data points indexed by time.</a:t>
            </a:r>
          </a:p>
          <a:p>
            <a:pPr lvl="0">
              <a:defRPr sz="1800"/>
            </a:pPr>
            <a:r>
              <a:rPr sz="3200"/>
              <a:t>Clustering: Exploratory technique to understand underlying patterns.</a:t>
            </a:r>
          </a:p>
          <a:p>
            <a:pPr lvl="0">
              <a:defRPr sz="1800"/>
            </a:pPr>
            <a:r>
              <a:rPr sz="3200"/>
              <a:t>Dimensionality reduction.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Feature selection vs feature extraction.</a:t>
            </a:r>
          </a:p>
          <a:p>
            <a:pPr lvl="0">
              <a:defRPr sz="1800"/>
            </a:pPr>
            <a:r>
              <a:rPr sz="3200"/>
              <a:t>Feature extraction: SVD, DFT, DWT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 transformation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A time-frequency transformation technique for hierarchical decomposition of signals.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Initially developed for seismic signal analysis.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Decomposition of a signal into:	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An approximation of the original signal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Coefficients for increasing levels of detail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Reconstruction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Exact original or approximate depending on number of coefficients used.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Reconstruction of time series</a:t>
            </a:r>
          </a:p>
        </p:txBody>
      </p:sp>
      <p:pic>
        <p:nvPicPr>
          <p:cNvPr id="74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45308" y="1417637"/>
            <a:ext cx="6449901" cy="497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 lvl="0">
              <a:defRPr sz="1800"/>
            </a:pPr>
            <a:r>
              <a:rPr sz="4224"/>
              <a:t>Wavelet-based feature extraction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Each time series has 1024 elements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For a given level of decomposition </a:t>
            </a:r>
            <a:r>
              <a:rPr sz="2673" i="1"/>
              <a:t>r</a:t>
            </a:r>
            <a:r>
              <a:rPr sz="2673"/>
              <a:t>, a discrete wavelet transformation generates: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approximation coefficients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 i="1"/>
              <a:t>r</a:t>
            </a:r>
            <a:r>
              <a:rPr sz="2277"/>
              <a:t> D vectors of detail coefficients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Example: For </a:t>
            </a:r>
            <a:r>
              <a:rPr sz="2673" i="1"/>
              <a:t>r</a:t>
            </a:r>
            <a:r>
              <a:rPr sz="2673"/>
              <a:t>=2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first D</a:t>
            </a:r>
            <a:r>
              <a:rPr sz="2277" baseline="-25191"/>
              <a:t>2</a:t>
            </a:r>
            <a:r>
              <a:rPr sz="2277"/>
              <a:t>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second D</a:t>
            </a:r>
            <a:r>
              <a:rPr sz="2277" baseline="-25191"/>
              <a:t>1</a:t>
            </a:r>
            <a:r>
              <a:rPr sz="2277"/>
              <a:t> vector of length 512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We use [A,D</a:t>
            </a:r>
            <a:r>
              <a:rPr sz="2673" baseline="-25191"/>
              <a:t>2</a:t>
            </a:r>
            <a:r>
              <a:rPr sz="2673"/>
              <a:t>] as the feature vector for the time series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Experimental evaluation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Data sets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Closing stock prices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Currency exchange rates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Earthquake data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Algorithms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Mini-Batch K-Means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Affinity Propagation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Spectral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Ward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Agglomerative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Birch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DBSCAN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Evaluation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Silhouette coefficient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Evaluation criteria</a:t>
            </a:r>
          </a:p>
        </p:txBody>
      </p:sp>
      <p:sp>
        <p:nvSpPr>
          <p:cNvPr id="83" name="Shape 83"/>
          <p:cNvSpPr/>
          <p:nvPr/>
        </p:nvSpPr>
        <p:spPr>
          <a:xfrm>
            <a:off x="457200" y="1600200"/>
            <a:ext cx="8229600" cy="16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Unsupervised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No label, No SSE(Sum of Square Errors)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Internal evaluation using clusters themselves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Silhouette coefficient</a:t>
            </a:r>
          </a:p>
        </p:txBody>
      </p:sp>
      <p:pic>
        <p:nvPicPr>
          <p:cNvPr id="8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625" y="3598862"/>
            <a:ext cx="887413" cy="484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5" y="3222625"/>
            <a:ext cx="2741614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3438" y="3797300"/>
            <a:ext cx="2925762" cy="59213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189038" y="4479925"/>
            <a:ext cx="7497761" cy="129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a : average distance between a random node in a cluster and other nodes in the cluster (Cohesion).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b : minimum value of the average distance between a random node in a cluster and other nodes in another cluster (Separation).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Clustering of stock prices</a:t>
            </a:r>
          </a:p>
        </p:txBody>
      </p:sp>
      <p:pic>
        <p:nvPicPr>
          <p:cNvPr id="90" name="image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542" y="1417637"/>
            <a:ext cx="8434270" cy="5401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864</Words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</vt:lpstr>
      <vt:lpstr>Wavelet-based clustering of time series</vt:lpstr>
      <vt:lpstr>Presentation outline</vt:lpstr>
      <vt:lpstr>Time series clustering</vt:lpstr>
      <vt:lpstr>Wavelet transformation</vt:lpstr>
      <vt:lpstr>Reconstruction of time series</vt:lpstr>
      <vt:lpstr>Wavelet-based feature extraction</vt:lpstr>
      <vt:lpstr>Experimental evaluation</vt:lpstr>
      <vt:lpstr>Evaluation criteria</vt:lpstr>
      <vt:lpstr>Clustering of stock prices</vt:lpstr>
      <vt:lpstr>Conclusions</vt:lpstr>
      <vt:lpstr>Examining Earthquake Data using Time Series Analysis</vt:lpstr>
      <vt:lpstr>Earthquake Data Details</vt:lpstr>
      <vt:lpstr>Time-series Earthquake data </vt:lpstr>
      <vt:lpstr>Clustering of earthquake freq.: Clustering Mirrors Known Epicenters</vt:lpstr>
      <vt:lpstr>Why KMeans?  And the Difference between Stock &amp; Earthquake data.</vt:lpstr>
      <vt:lpstr>Agglomerative Clustering scored high  And put most of the Quakes are in 1 cluster!</vt:lpstr>
      <vt:lpstr>Slide 17</vt:lpstr>
      <vt:lpstr>Slide 18</vt:lpstr>
      <vt:lpstr> Data Summary: USA UTM (Universal Transverse Mercator)</vt:lpstr>
      <vt:lpstr> Data Summary: MTU 10S, 11S, 14S, 10T, 11T, 12T have the Highest # of Quakes</vt:lpstr>
      <vt:lpstr>USA Quakes using MiniBatchKMeans (Level 8, Cluster=4)</vt:lpstr>
      <vt:lpstr>Conclusion</vt:lpstr>
      <vt:lpstr>Foreign Currency Exchange (FOREX)</vt:lpstr>
      <vt:lpstr>Kmeans detects similar pairs South Africa vs USD and  Brazil vs USD</vt:lpstr>
      <vt:lpstr>Kmeans finds similar pairs USD/Euro and  USD/Australia in a cluster</vt:lpstr>
      <vt:lpstr>Spectral clustering finds similar pairs Japan/USD and  Norway/USD in a cluster</vt:lpstr>
      <vt:lpstr>Clustering Algorithms : MiniBatchKMeans, AffinityPropagation, SpectralClustering, Ward, Agglomerative, and Birch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Wavelet-based clustering of time series</dc:title>
  <dc:creator>HuangFamily</dc:creator>
  <cp:lastModifiedBy>davidh.abc@gmail.com</cp:lastModifiedBy>
  <cp:revision>8</cp:revision>
  <dcterms:modified xsi:type="dcterms:W3CDTF">2015-06-08T03:27:48Z</dcterms:modified>
</cp:coreProperties>
</file>