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38"/>
  </p:notesMasterIdLst>
  <p:sldIdLst>
    <p:sldId id="382" r:id="rId5"/>
    <p:sldId id="1721" r:id="rId6"/>
    <p:sldId id="1775" r:id="rId7"/>
    <p:sldId id="1779" r:id="rId8"/>
    <p:sldId id="1780" r:id="rId9"/>
    <p:sldId id="1801" r:id="rId10"/>
    <p:sldId id="1802" r:id="rId11"/>
    <p:sldId id="1803" r:id="rId12"/>
    <p:sldId id="1777" r:id="rId13"/>
    <p:sldId id="1778" r:id="rId14"/>
    <p:sldId id="1806" r:id="rId15"/>
    <p:sldId id="1807" r:id="rId16"/>
    <p:sldId id="1808" r:id="rId17"/>
    <p:sldId id="1809" r:id="rId18"/>
    <p:sldId id="1822" r:id="rId19"/>
    <p:sldId id="1823" r:id="rId20"/>
    <p:sldId id="1785" r:id="rId21"/>
    <p:sldId id="1786" r:id="rId22"/>
    <p:sldId id="1796" r:id="rId23"/>
    <p:sldId id="1797" r:id="rId24"/>
    <p:sldId id="1798" r:id="rId25"/>
    <p:sldId id="1799" r:id="rId26"/>
    <p:sldId id="1800" r:id="rId27"/>
    <p:sldId id="1814" r:id="rId28"/>
    <p:sldId id="1815" r:id="rId29"/>
    <p:sldId id="1816" r:id="rId30"/>
    <p:sldId id="1817" r:id="rId31"/>
    <p:sldId id="1818" r:id="rId32"/>
    <p:sldId id="1819" r:id="rId33"/>
    <p:sldId id="1820" r:id="rId34"/>
    <p:sldId id="1793" r:id="rId35"/>
    <p:sldId id="1821" r:id="rId36"/>
    <p:sldId id="1766" r:id="rId37"/>
  </p:sldIdLst>
  <p:sldSz cx="11430000" cy="6858000"/>
  <p:notesSz cx="6805613" cy="9939338"/>
  <p:custDataLst>
    <p:tags r:id="rId39"/>
  </p:custDataLst>
  <p:defaultTextStyle>
    <a:defPPr>
      <a:defRPr lang="en-US"/>
    </a:defPPr>
    <a:lvl1pPr marL="0" algn="l" defTabSz="935604" rtl="0" eaLnBrk="1" latinLnBrk="0" hangingPunct="1">
      <a:defRPr sz="1811" kern="1200">
        <a:solidFill>
          <a:schemeClr val="tx1"/>
        </a:solidFill>
        <a:latin typeface="+mn-lt"/>
        <a:ea typeface="+mn-ea"/>
        <a:cs typeface="+mn-cs"/>
      </a:defRPr>
    </a:lvl1pPr>
    <a:lvl2pPr marL="467802" algn="l" defTabSz="935604" rtl="0" eaLnBrk="1" latinLnBrk="0" hangingPunct="1">
      <a:defRPr sz="1811" kern="1200">
        <a:solidFill>
          <a:schemeClr val="tx1"/>
        </a:solidFill>
        <a:latin typeface="+mn-lt"/>
        <a:ea typeface="+mn-ea"/>
        <a:cs typeface="+mn-cs"/>
      </a:defRPr>
    </a:lvl2pPr>
    <a:lvl3pPr marL="935604" algn="l" defTabSz="935604" rtl="0" eaLnBrk="1" latinLnBrk="0" hangingPunct="1">
      <a:defRPr sz="1811" kern="1200">
        <a:solidFill>
          <a:schemeClr val="tx1"/>
        </a:solidFill>
        <a:latin typeface="+mn-lt"/>
        <a:ea typeface="+mn-ea"/>
        <a:cs typeface="+mn-cs"/>
      </a:defRPr>
    </a:lvl3pPr>
    <a:lvl4pPr marL="1403406" algn="l" defTabSz="935604" rtl="0" eaLnBrk="1" latinLnBrk="0" hangingPunct="1">
      <a:defRPr sz="1811" kern="1200">
        <a:solidFill>
          <a:schemeClr val="tx1"/>
        </a:solidFill>
        <a:latin typeface="+mn-lt"/>
        <a:ea typeface="+mn-ea"/>
        <a:cs typeface="+mn-cs"/>
      </a:defRPr>
    </a:lvl4pPr>
    <a:lvl5pPr marL="1871208" algn="l" defTabSz="935604" rtl="0" eaLnBrk="1" latinLnBrk="0" hangingPunct="1">
      <a:defRPr sz="1811" kern="1200">
        <a:solidFill>
          <a:schemeClr val="tx1"/>
        </a:solidFill>
        <a:latin typeface="+mn-lt"/>
        <a:ea typeface="+mn-ea"/>
        <a:cs typeface="+mn-cs"/>
      </a:defRPr>
    </a:lvl5pPr>
    <a:lvl6pPr marL="2339010" algn="l" defTabSz="935604" rtl="0" eaLnBrk="1" latinLnBrk="0" hangingPunct="1">
      <a:defRPr sz="1811" kern="1200">
        <a:solidFill>
          <a:schemeClr val="tx1"/>
        </a:solidFill>
        <a:latin typeface="+mn-lt"/>
        <a:ea typeface="+mn-ea"/>
        <a:cs typeface="+mn-cs"/>
      </a:defRPr>
    </a:lvl6pPr>
    <a:lvl7pPr marL="2806812" algn="l" defTabSz="935604" rtl="0" eaLnBrk="1" latinLnBrk="0" hangingPunct="1">
      <a:defRPr sz="1811" kern="1200">
        <a:solidFill>
          <a:schemeClr val="tx1"/>
        </a:solidFill>
        <a:latin typeface="+mn-lt"/>
        <a:ea typeface="+mn-ea"/>
        <a:cs typeface="+mn-cs"/>
      </a:defRPr>
    </a:lvl7pPr>
    <a:lvl8pPr marL="3274613" algn="l" defTabSz="935604" rtl="0" eaLnBrk="1" latinLnBrk="0" hangingPunct="1">
      <a:defRPr sz="1811" kern="1200">
        <a:solidFill>
          <a:schemeClr val="tx1"/>
        </a:solidFill>
        <a:latin typeface="+mn-lt"/>
        <a:ea typeface="+mn-ea"/>
        <a:cs typeface="+mn-cs"/>
      </a:defRPr>
    </a:lvl8pPr>
    <a:lvl9pPr marL="3742415" algn="l" defTabSz="935604" rtl="0" eaLnBrk="1" latinLnBrk="0" hangingPunct="1">
      <a:defRPr sz="181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37" userDrawn="1">
          <p15:clr>
            <a:srgbClr val="A4A3A4"/>
          </p15:clr>
        </p15:guide>
        <p15:guide id="2" pos="5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31">
          <p15:clr>
            <a:srgbClr val="A4A3A4"/>
          </p15:clr>
        </p15:guide>
        <p15:guide id="4"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FFCCCC"/>
    <a:srgbClr val="B08600"/>
    <a:srgbClr val="DAA600"/>
    <a:srgbClr val="B3FFB3"/>
    <a:srgbClr val="99FF99"/>
    <a:srgbClr val="FFFF99"/>
    <a:srgbClr val="66FFFF"/>
    <a:srgbClr val="D5AB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59538" autoAdjust="0"/>
  </p:normalViewPr>
  <p:slideViewPr>
    <p:cSldViewPr snapToGrid="0">
      <p:cViewPr varScale="1">
        <p:scale>
          <a:sx n="74" d="100"/>
          <a:sy n="74" d="100"/>
        </p:scale>
        <p:origin x="-630" y="-90"/>
      </p:cViewPr>
      <p:guideLst>
        <p:guide orient="horz" pos="4237"/>
        <p:guide pos="55"/>
      </p:guideLst>
    </p:cSldViewPr>
  </p:slideViewPr>
  <p:outlineViewPr>
    <p:cViewPr>
      <p:scale>
        <a:sx n="33" d="100"/>
        <a:sy n="33" d="100"/>
      </p:scale>
      <p:origin x="0" y="-25272"/>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0" d="100"/>
          <a:sy n="50" d="100"/>
        </p:scale>
        <p:origin x="-2934" y="-102"/>
      </p:cViewPr>
      <p:guideLst>
        <p:guide orient="horz" pos="2880"/>
        <p:guide orient="horz" pos="3131"/>
        <p:guide pos="216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69913" y="414338"/>
            <a:ext cx="7945438" cy="47672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506" y="5321689"/>
            <a:ext cx="6486601" cy="44934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2536979"/>
      </p:ext>
    </p:extLst>
  </p:cSld>
  <p:clrMap bg1="lt1" tx1="dk1" bg2="lt2" tx2="dk2" accent1="accent1" accent2="accent2" accent3="accent3" accent4="accent4" accent5="accent5" accent6="accent6" hlink="hlink" folHlink="folHlink"/>
  <p:notesStyle>
    <a:lvl1pPr marL="0" algn="l" defTabSz="871789" rtl="0" eaLnBrk="1" latinLnBrk="0" hangingPunct="1">
      <a:defRPr sz="1144" kern="1200">
        <a:solidFill>
          <a:schemeClr val="tx1"/>
        </a:solidFill>
        <a:latin typeface="Verdana" pitchFamily="34" charset="0"/>
        <a:ea typeface="+mn-ea"/>
        <a:cs typeface="+mn-cs"/>
      </a:defRPr>
    </a:lvl1pPr>
    <a:lvl2pPr marL="435894" algn="l" defTabSz="871789" rtl="0" eaLnBrk="1" latinLnBrk="0" hangingPunct="1">
      <a:defRPr sz="1144" kern="1200">
        <a:solidFill>
          <a:schemeClr val="tx1"/>
        </a:solidFill>
        <a:latin typeface="Verdana" pitchFamily="34" charset="0"/>
        <a:ea typeface="+mn-ea"/>
        <a:cs typeface="+mn-cs"/>
      </a:defRPr>
    </a:lvl2pPr>
    <a:lvl3pPr marL="871789" algn="l" defTabSz="871789" rtl="0" eaLnBrk="1" latinLnBrk="0" hangingPunct="1">
      <a:defRPr sz="1144" kern="1200">
        <a:solidFill>
          <a:schemeClr val="tx1"/>
        </a:solidFill>
        <a:latin typeface="Verdana" pitchFamily="34" charset="0"/>
        <a:ea typeface="+mn-ea"/>
        <a:cs typeface="+mn-cs"/>
      </a:defRPr>
    </a:lvl3pPr>
    <a:lvl4pPr marL="1307683" algn="l" defTabSz="871789" rtl="0" eaLnBrk="1" latinLnBrk="0" hangingPunct="1">
      <a:defRPr sz="1144" kern="1200">
        <a:solidFill>
          <a:schemeClr val="tx1"/>
        </a:solidFill>
        <a:latin typeface="Verdana" pitchFamily="34" charset="0"/>
        <a:ea typeface="+mn-ea"/>
        <a:cs typeface="+mn-cs"/>
      </a:defRPr>
    </a:lvl4pPr>
    <a:lvl5pPr marL="1743578" algn="l" defTabSz="871789" rtl="0" eaLnBrk="1" latinLnBrk="0" hangingPunct="1">
      <a:defRPr sz="1144" kern="1200">
        <a:solidFill>
          <a:schemeClr val="tx1"/>
        </a:solidFill>
        <a:latin typeface="Verdana" pitchFamily="34" charset="0"/>
        <a:ea typeface="+mn-ea"/>
        <a:cs typeface="+mn-cs"/>
      </a:defRPr>
    </a:lvl5pPr>
    <a:lvl6pPr marL="2179472" algn="l" defTabSz="871789" rtl="0" eaLnBrk="1" latinLnBrk="0" hangingPunct="1">
      <a:defRPr sz="1144" kern="1200">
        <a:solidFill>
          <a:schemeClr val="tx1"/>
        </a:solidFill>
        <a:latin typeface="+mn-lt"/>
        <a:ea typeface="+mn-ea"/>
        <a:cs typeface="+mn-cs"/>
      </a:defRPr>
    </a:lvl6pPr>
    <a:lvl7pPr marL="2615367" algn="l" defTabSz="871789" rtl="0" eaLnBrk="1" latinLnBrk="0" hangingPunct="1">
      <a:defRPr sz="1144" kern="1200">
        <a:solidFill>
          <a:schemeClr val="tx1"/>
        </a:solidFill>
        <a:latin typeface="+mn-lt"/>
        <a:ea typeface="+mn-ea"/>
        <a:cs typeface="+mn-cs"/>
      </a:defRPr>
    </a:lvl7pPr>
    <a:lvl8pPr marL="3051261" algn="l" defTabSz="871789" rtl="0" eaLnBrk="1" latinLnBrk="0" hangingPunct="1">
      <a:defRPr sz="1144" kern="1200">
        <a:solidFill>
          <a:schemeClr val="tx1"/>
        </a:solidFill>
        <a:latin typeface="+mn-lt"/>
        <a:ea typeface="+mn-ea"/>
        <a:cs typeface="+mn-cs"/>
      </a:defRPr>
    </a:lvl8pPr>
    <a:lvl9pPr marL="3487156" algn="l" defTabSz="871789" rtl="0" eaLnBrk="1" latinLnBrk="0" hangingPunct="1">
      <a:defRPr sz="11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Picture 13"/>
          <p:cNvPicPr>
            <a:picLocks/>
          </p:cNvPicPr>
          <p:nvPr userDrawn="1"/>
        </p:nvPicPr>
        <p:blipFill rotWithShape="1">
          <a:blip r:embed="rId2" cstate="print">
            <a:extLst>
              <a:ext uri="{28A0092B-C50C-407E-A947-70E740481C1C}">
                <a14:useLocalDpi xmlns:a14="http://schemas.microsoft.com/office/drawing/2010/main"/>
              </a:ext>
            </a:extLst>
          </a:blip>
          <a:srcRect/>
          <a:stretch/>
        </p:blipFill>
        <p:spPr>
          <a:xfrm>
            <a:off x="371393" y="0"/>
            <a:ext cx="10574655" cy="6858000"/>
          </a:xfrm>
          <a:prstGeom prst="rect">
            <a:avLst/>
          </a:prstGeom>
        </p:spPr>
      </p:pic>
      <p:pic>
        <p:nvPicPr>
          <p:cNvPr id="15" name="Picture 14"/>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4" y="0"/>
            <a:ext cx="709447" cy="6858000"/>
          </a:xfrm>
          <a:prstGeom prst="rect">
            <a:avLst/>
          </a:prstGeom>
        </p:spPr>
      </p:pic>
      <p:sp>
        <p:nvSpPr>
          <p:cNvPr id="16" name="TextBox 15"/>
          <p:cNvSpPr txBox="1"/>
          <p:nvPr userDrawn="1"/>
        </p:nvSpPr>
        <p:spPr>
          <a:xfrm>
            <a:off x="4431398" y="6439152"/>
            <a:ext cx="1914307" cy="207749"/>
          </a:xfrm>
          <a:prstGeom prst="rect">
            <a:avLst/>
          </a:prstGeom>
          <a:noFill/>
        </p:spPr>
        <p:txBody>
          <a:bodyPr wrap="none" rtlCol="0">
            <a:spAutoFit/>
          </a:bodyPr>
          <a:lstStyle/>
          <a:p>
            <a:r>
              <a:rPr lang="en-US" sz="750" b="1" dirty="0">
                <a:solidFill>
                  <a:schemeClr val="bg2"/>
                </a:solidFill>
                <a:latin typeface="Century Gothic" panose="020B0502020202020204" pitchFamily="34" charset="0"/>
              </a:rPr>
              <a:t>ASIA OPERATIONS AND TECHNOLOGY</a:t>
            </a:r>
          </a:p>
        </p:txBody>
      </p:sp>
      <p:pic>
        <p:nvPicPr>
          <p:cNvPr id="17" name="Picture 16"/>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10720555" y="0"/>
            <a:ext cx="709447" cy="6858000"/>
          </a:xfrm>
          <a:prstGeom prst="rect">
            <a:avLst/>
          </a:prstGeom>
        </p:spPr>
      </p:pic>
      <p:sp>
        <p:nvSpPr>
          <p:cNvPr id="2" name="Title 1"/>
          <p:cNvSpPr>
            <a:spLocks noGrp="1"/>
          </p:cNvSpPr>
          <p:nvPr>
            <p:ph type="ctrTitle"/>
          </p:nvPr>
        </p:nvSpPr>
        <p:spPr>
          <a:xfrm>
            <a:off x="569741" y="4599432"/>
            <a:ext cx="3671668" cy="1755648"/>
          </a:xfrm>
          <a:prstGeom prst="rect">
            <a:avLst/>
          </a:prstGeom>
        </p:spPr>
        <p:txBody>
          <a:bodyPr lIns="91440" tIns="45720" rIns="91440" bIns="45720" anchor="t" anchorCtr="0">
            <a:normAutofit/>
          </a:bodyPr>
          <a:lstStyle>
            <a:lvl1pPr>
              <a:defRPr sz="2625" b="0">
                <a:solidFill>
                  <a:schemeClr val="bg2"/>
                </a:solidFill>
                <a:latin typeface="Century Gothic" panose="020B0502020202020204" pitchFamily="34" charset="0"/>
              </a:defRPr>
            </a:lvl1pPr>
          </a:lstStyle>
          <a:p>
            <a:r>
              <a:rPr lang="en-US"/>
              <a:t>Click to edit Master title style</a:t>
            </a:r>
            <a:endParaRPr lang="en-US" dirty="0"/>
          </a:p>
        </p:txBody>
      </p:sp>
      <p:sp>
        <p:nvSpPr>
          <p:cNvPr id="18" name="Rounded Rectangle 17"/>
          <p:cNvSpPr/>
          <p:nvPr userDrawn="1"/>
        </p:nvSpPr>
        <p:spPr>
          <a:xfrm>
            <a:off x="357210" y="6635575"/>
            <a:ext cx="8625935" cy="16026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r>
              <a:rPr lang="en-US" sz="563" b="0" i="0" baseline="0" noProof="1">
                <a:solidFill>
                  <a:schemeClr val="bg2"/>
                </a:solidFill>
                <a:latin typeface="+mn-lt"/>
              </a:rPr>
              <a:t>This information is confidential and was prepared by Bain &amp; Company solely for the use of our client; it is not to be relied on by any 3rd party without Bain's prior written consent</a:t>
            </a:r>
            <a:endParaRPr lang="fr-FR" sz="563" b="0" i="0" baseline="0" dirty="0">
              <a:solidFill>
                <a:schemeClr val="bg2"/>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0626" y="37088"/>
            <a:ext cx="10335803" cy="575277"/>
          </a:xfrm>
        </p:spPr>
        <p:txBody>
          <a:bodyPr/>
          <a:lstStyle/>
          <a:p>
            <a:r>
              <a:rPr lang="en-US"/>
              <a:t>Click to edit Master title style</a:t>
            </a:r>
            <a:endParaRPr lang="fr-FR"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Slide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8" name="Picture 7"/>
          <p:cNvPicPr>
            <a:picLocks/>
          </p:cNvPicPr>
          <p:nvPr userDrawn="1"/>
        </p:nvPicPr>
        <p:blipFill rotWithShape="1">
          <a:blip r:embed="rId2" cstate="print">
            <a:extLst>
              <a:ext uri="{28A0092B-C50C-407E-A947-70E740481C1C}">
                <a14:useLocalDpi xmlns:a14="http://schemas.microsoft.com/office/drawing/2010/main"/>
              </a:ext>
            </a:extLst>
          </a:blip>
          <a:srcRect/>
          <a:stretch/>
        </p:blipFill>
        <p:spPr>
          <a:xfrm>
            <a:off x="371393" y="0"/>
            <a:ext cx="10574655" cy="6858000"/>
          </a:xfrm>
          <a:prstGeom prst="rect">
            <a:avLst/>
          </a:prstGeom>
        </p:spPr>
      </p:pic>
      <p:pic>
        <p:nvPicPr>
          <p:cNvPr id="7" name="Picture 6"/>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4" y="0"/>
            <a:ext cx="709447" cy="6858000"/>
          </a:xfrm>
          <a:prstGeom prst="rect">
            <a:avLst/>
          </a:prstGeom>
        </p:spPr>
      </p:pic>
      <p:sp>
        <p:nvSpPr>
          <p:cNvPr id="3" name="Subtitle 2"/>
          <p:cNvSpPr>
            <a:spLocks noGrp="1"/>
          </p:cNvSpPr>
          <p:nvPr>
            <p:ph type="subTitle" idx="1"/>
          </p:nvPr>
        </p:nvSpPr>
        <p:spPr>
          <a:xfrm>
            <a:off x="571500" y="4602574"/>
            <a:ext cx="3673592" cy="1752600"/>
          </a:xfrm>
        </p:spPr>
        <p:txBody>
          <a:bodyPr>
            <a:normAutofit/>
          </a:bodyPr>
          <a:lstStyle>
            <a:lvl1pPr marL="0" indent="0" algn="l">
              <a:buNone/>
              <a:defRPr sz="1688">
                <a:solidFill>
                  <a:srgbClr val="FFFFFF"/>
                </a:solidFill>
                <a:latin typeface="Century Gothic"/>
                <a:cs typeface="Century Gothic"/>
              </a:defRPr>
            </a:lvl1pPr>
            <a:lvl2pPr marL="428636" indent="0" algn="ctr">
              <a:buNone/>
              <a:defRPr>
                <a:solidFill>
                  <a:schemeClr val="tx1">
                    <a:tint val="75000"/>
                  </a:schemeClr>
                </a:solidFill>
              </a:defRPr>
            </a:lvl2pPr>
            <a:lvl3pPr marL="857272" indent="0" algn="ctr">
              <a:buNone/>
              <a:defRPr>
                <a:solidFill>
                  <a:schemeClr val="tx1">
                    <a:tint val="75000"/>
                  </a:schemeClr>
                </a:solidFill>
              </a:defRPr>
            </a:lvl3pPr>
            <a:lvl4pPr marL="1285907" indent="0" algn="ctr">
              <a:buNone/>
              <a:defRPr>
                <a:solidFill>
                  <a:schemeClr val="tx1">
                    <a:tint val="75000"/>
                  </a:schemeClr>
                </a:solidFill>
              </a:defRPr>
            </a:lvl4pPr>
            <a:lvl5pPr marL="1714543" indent="0" algn="ctr">
              <a:buNone/>
              <a:defRPr>
                <a:solidFill>
                  <a:schemeClr val="tx1">
                    <a:tint val="75000"/>
                  </a:schemeClr>
                </a:solidFill>
              </a:defRPr>
            </a:lvl5pPr>
            <a:lvl6pPr marL="2143178" indent="0" algn="ctr">
              <a:buNone/>
              <a:defRPr>
                <a:solidFill>
                  <a:schemeClr val="tx1">
                    <a:tint val="75000"/>
                  </a:schemeClr>
                </a:solidFill>
              </a:defRPr>
            </a:lvl6pPr>
            <a:lvl7pPr marL="2571815" indent="0" algn="ctr">
              <a:buNone/>
              <a:defRPr>
                <a:solidFill>
                  <a:schemeClr val="tx1">
                    <a:tint val="75000"/>
                  </a:schemeClr>
                </a:solidFill>
              </a:defRPr>
            </a:lvl7pPr>
            <a:lvl8pPr marL="3000450" indent="0" algn="ctr">
              <a:buNone/>
              <a:defRPr>
                <a:solidFill>
                  <a:schemeClr val="tx1">
                    <a:tint val="75000"/>
                  </a:schemeClr>
                </a:solidFill>
              </a:defRPr>
            </a:lvl8pPr>
            <a:lvl9pPr marL="3429085" indent="0" algn="ctr">
              <a:buNone/>
              <a:defRPr>
                <a:solidFill>
                  <a:schemeClr val="tx1">
                    <a:tint val="75000"/>
                  </a:schemeClr>
                </a:solidFill>
              </a:defRPr>
            </a:lvl9pPr>
          </a:lstStyle>
          <a:p>
            <a:r>
              <a:rPr lang="en-US" dirty="0"/>
              <a:t>Click to edit Master subtitle style</a:t>
            </a:r>
          </a:p>
        </p:txBody>
      </p:sp>
      <p:sp>
        <p:nvSpPr>
          <p:cNvPr id="4" name="TextBox 3"/>
          <p:cNvSpPr txBox="1"/>
          <p:nvPr userDrawn="1"/>
        </p:nvSpPr>
        <p:spPr>
          <a:xfrm>
            <a:off x="4431398" y="6651966"/>
            <a:ext cx="1914307" cy="207749"/>
          </a:xfrm>
          <a:prstGeom prst="rect">
            <a:avLst/>
          </a:prstGeom>
          <a:noFill/>
        </p:spPr>
        <p:txBody>
          <a:bodyPr wrap="none" rtlCol="0">
            <a:spAutoFit/>
          </a:bodyPr>
          <a:lstStyle/>
          <a:p>
            <a:r>
              <a:rPr lang="en-US" sz="750" b="1" dirty="0">
                <a:solidFill>
                  <a:schemeClr val="bg1"/>
                </a:solidFill>
                <a:latin typeface="Century Gothic" panose="020B0502020202020204" pitchFamily="34" charset="0"/>
              </a:rPr>
              <a:t>ASIA OPERATIONS AND TECHNOLOGY</a:t>
            </a:r>
          </a:p>
        </p:txBody>
      </p:sp>
      <p:pic>
        <p:nvPicPr>
          <p:cNvPr id="9" name="Picture 8"/>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10720555" y="0"/>
            <a:ext cx="709447" cy="6858000"/>
          </a:xfrm>
          <a:prstGeom prst="rect">
            <a:avLst/>
          </a:prstGeom>
        </p:spPr>
      </p:pic>
    </p:spTree>
    <p:extLst>
      <p:ext uri="{BB962C8B-B14F-4D97-AF65-F5344CB8AC3E}">
        <p14:creationId xmlns:p14="http://schemas.microsoft.com/office/powerpoint/2010/main" val="166260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749" y="585597"/>
            <a:ext cx="10306755" cy="1188720"/>
          </a:xfrm>
        </p:spPr>
        <p:txBody>
          <a:bodyPr anchor="ctr"/>
          <a:lstStyle>
            <a:lvl1pPr algn="l">
              <a:defRPr sz="3200" b="0" cap="none" baseline="0"/>
            </a:lvl1pPr>
          </a:lstStyle>
          <a:p>
            <a:r>
              <a:rPr lang="en-US" dirty="0" smtClean="0"/>
              <a:t>Click to add Agenda slide title</a:t>
            </a:r>
            <a:endParaRPr lang="en-CA" dirty="0"/>
          </a:p>
        </p:txBody>
      </p:sp>
      <p:sp>
        <p:nvSpPr>
          <p:cNvPr id="3" name="Text Placeholder 2"/>
          <p:cNvSpPr>
            <a:spLocks noGrp="1"/>
          </p:cNvSpPr>
          <p:nvPr>
            <p:ph type="body" idx="1"/>
          </p:nvPr>
        </p:nvSpPr>
        <p:spPr>
          <a:xfrm>
            <a:off x="-3571875" y="6297989"/>
            <a:ext cx="85329" cy="45719"/>
          </a:xfrm>
        </p:spPr>
        <p:txBody>
          <a:bodyPr anchor="b"/>
          <a:lstStyle>
            <a:lvl1pPr marL="0" indent="0">
              <a:buNone/>
              <a:defRPr sz="1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a:t>
            </a:r>
          </a:p>
        </p:txBody>
      </p:sp>
      <p:sp>
        <p:nvSpPr>
          <p:cNvPr id="4" name="Date Placeholder 3"/>
          <p:cNvSpPr>
            <a:spLocks noGrp="1"/>
          </p:cNvSpPr>
          <p:nvPr>
            <p:ph type="dt" sz="half" idx="10"/>
          </p:nvPr>
        </p:nvSpPr>
        <p:spPr>
          <a:xfrm>
            <a:off x="-3571873" y="6356355"/>
            <a:ext cx="92275" cy="45719"/>
          </a:xfrm>
          <a:prstGeom prst="rect">
            <a:avLst/>
          </a:prstGeom>
        </p:spPr>
        <p:txBody>
          <a:bodyPr/>
          <a:lstStyle/>
          <a:p>
            <a:fld id="{43FA6F3A-863D-46D7-A2A9-0ACAB700B0ED}" type="datetime1">
              <a:rPr lang="en-CA" smtClean="0">
                <a:solidFill>
                  <a:prstClr val="black">
                    <a:tint val="75000"/>
                  </a:prstClr>
                </a:solidFill>
              </a:rPr>
              <a:pPr/>
              <a:t>11/01/2018</a:t>
            </a:fld>
            <a:endParaRPr lang="en-CA" dirty="0">
              <a:solidFill>
                <a:prstClr val="black">
                  <a:tint val="75000"/>
                </a:prstClr>
              </a:solidFill>
            </a:endParaRPr>
          </a:p>
        </p:txBody>
      </p:sp>
      <p:sp>
        <p:nvSpPr>
          <p:cNvPr id="5" name="Footer Placeholder 4"/>
          <p:cNvSpPr>
            <a:spLocks noGrp="1"/>
          </p:cNvSpPr>
          <p:nvPr>
            <p:ph type="ftr" sz="quarter" idx="11"/>
          </p:nvPr>
        </p:nvSpPr>
        <p:spPr>
          <a:xfrm>
            <a:off x="-3575325" y="6402074"/>
            <a:ext cx="65961" cy="45719"/>
          </a:xfrm>
          <a:prstGeom prst="rect">
            <a:avLst/>
          </a:prstGeom>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a:xfrm>
            <a:off x="565548" y="6505831"/>
            <a:ext cx="597813" cy="175694"/>
          </a:xfrm>
          <a:prstGeom prst="rect">
            <a:avLst/>
          </a:prstGeom>
        </p:spPr>
        <p:txBody>
          <a:bodyPr/>
          <a:lstStyle/>
          <a:p>
            <a:fld id="{6F0EBB0A-4DD2-40E9-8A82-C8573B951B20}" type="slidenum">
              <a:rPr lang="en-CA" smtClean="0">
                <a:solidFill>
                  <a:prstClr val="black"/>
                </a:solidFill>
              </a:rPr>
              <a:pPr/>
              <a:t>‹#›</a:t>
            </a:fld>
            <a:endParaRPr lang="en-CA" dirty="0">
              <a:solidFill>
                <a:prstClr val="black"/>
              </a:solidFill>
            </a:endParaRPr>
          </a:p>
        </p:txBody>
      </p:sp>
      <p:sp>
        <p:nvSpPr>
          <p:cNvPr id="13" name="Content Placeholder 2"/>
          <p:cNvSpPr>
            <a:spLocks noGrp="1"/>
          </p:cNvSpPr>
          <p:nvPr>
            <p:ph idx="13" hasCustomPrompt="1"/>
          </p:nvPr>
        </p:nvSpPr>
        <p:spPr>
          <a:xfrm>
            <a:off x="540857" y="2279027"/>
            <a:ext cx="5174144" cy="3476394"/>
          </a:xfrm>
        </p:spPr>
        <p:txBody>
          <a:bodyPr/>
          <a:lstStyle>
            <a:lvl1pPr>
              <a:defRPr/>
            </a:lvl1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4" name="Picture Placeholder 7"/>
          <p:cNvSpPr>
            <a:spLocks noGrp="1"/>
          </p:cNvSpPr>
          <p:nvPr>
            <p:ph type="pic" sz="quarter" idx="14" hasCustomPrompt="1"/>
          </p:nvPr>
        </p:nvSpPr>
        <p:spPr>
          <a:xfrm>
            <a:off x="6549390" y="2308919"/>
            <a:ext cx="4309110" cy="3446502"/>
          </a:xfrm>
        </p:spPr>
        <p:txBody>
          <a:bodyPr/>
          <a:lstStyle/>
          <a:p>
            <a:r>
              <a:rPr lang="en-US" dirty="0" smtClean="0"/>
              <a:t>Click icon to add your own copyright-free image</a:t>
            </a:r>
            <a:endParaRPr lang="en-CA" dirty="0"/>
          </a:p>
        </p:txBody>
      </p:sp>
      <p:cxnSp>
        <p:nvCxnSpPr>
          <p:cNvPr id="11" name="Straight Connector 10"/>
          <p:cNvCxnSpPr/>
          <p:nvPr userDrawn="1"/>
        </p:nvCxnSpPr>
        <p:spPr>
          <a:xfrm>
            <a:off x="567339" y="6103938"/>
            <a:ext cx="10287000" cy="0"/>
          </a:xfrm>
          <a:prstGeom prst="line">
            <a:avLst/>
          </a:prstGeom>
          <a:ln w="285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67339" y="1965960"/>
            <a:ext cx="102870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16" name="Picture 5" descr="T:\MDS\Sales &amp; Learning Support\Presentation Support\Templates\..Canadian Division\Manulife\manulife.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032879" y="6357406"/>
            <a:ext cx="1825625" cy="26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4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9576" y="6305133"/>
            <a:ext cx="673994" cy="501028"/>
          </a:xfrm>
          <a:prstGeom prst="rect">
            <a:avLst/>
          </a:prstGeom>
        </p:spPr>
        <p:txBody>
          <a:bodyPr/>
          <a:lstStyle>
            <a:lvl1pPr>
              <a:defRPr>
                <a:latin typeface="Calibri" panose="020F0502020204030204" pitchFamily="34" charset="0"/>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510276" y="2256353"/>
            <a:ext cx="10454822"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99707" y="3898885"/>
            <a:ext cx="10454822"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504873" y="2633410"/>
            <a:ext cx="10417132" cy="627739"/>
          </a:xfrm>
          <a:prstGeom prst="rect">
            <a:avLst/>
          </a:prstGeom>
        </p:spPr>
        <p:txBody>
          <a:bodyPr>
            <a:normAutofit/>
          </a:bodyPr>
          <a:lstStyle>
            <a:lvl1pPr marL="0" indent="0">
              <a:buNone/>
              <a:defRPr sz="4500">
                <a:solidFill>
                  <a:srgbClr val="141414"/>
                </a:solidFill>
                <a:latin typeface="Calibri" panose="020F0502020204030204" pitchFamily="34" charset="0"/>
              </a:defRPr>
            </a:lvl1pPr>
            <a:lvl2pPr marL="571500" indent="0">
              <a:buNone/>
              <a:defRPr>
                <a:solidFill>
                  <a:schemeClr val="tx2"/>
                </a:solidFill>
              </a:defRPr>
            </a:lvl2pPr>
            <a:lvl3pPr marL="1143000" indent="0">
              <a:buNone/>
              <a:defRPr>
                <a:solidFill>
                  <a:schemeClr val="tx2"/>
                </a:solidFill>
              </a:defRPr>
            </a:lvl3pPr>
            <a:lvl4pPr marL="1714499" indent="0">
              <a:buNone/>
              <a:defRPr>
                <a:solidFill>
                  <a:schemeClr val="tx2"/>
                </a:solidFill>
              </a:defRPr>
            </a:lvl4pPr>
            <a:lvl5pPr marL="22860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1747859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p:cNvSpPr/>
          <p:nvPr userDrawn="1"/>
        </p:nvSpPr>
        <p:spPr>
          <a:xfrm>
            <a:off x="0" y="4"/>
            <a:ext cx="11430000" cy="675861"/>
          </a:xfrm>
          <a:prstGeom prst="rect">
            <a:avLst/>
          </a:prstGeom>
          <a:solidFill>
            <a:srgbClr val="0D6A3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chemeClr val="tx1"/>
              </a:solidFill>
            </a:endParaRPr>
          </a:p>
        </p:txBody>
      </p:sp>
      <p:sp>
        <p:nvSpPr>
          <p:cNvPr id="22" name="Slide title"/>
          <p:cNvSpPr>
            <a:spLocks noGrp="1" noChangeArrowheads="1"/>
          </p:cNvSpPr>
          <p:nvPr>
            <p:ph type="title"/>
          </p:nvPr>
        </p:nvSpPr>
        <p:spPr bwMode="gray">
          <a:xfrm>
            <a:off x="180626" y="62488"/>
            <a:ext cx="10335803" cy="57527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endParaRPr lang="en-CA" noProof="1"/>
          </a:p>
        </p:txBody>
      </p:sp>
      <p:sp>
        <p:nvSpPr>
          <p:cNvPr id="11" name="Text Placeholder 10"/>
          <p:cNvSpPr>
            <a:spLocks noGrp="1"/>
          </p:cNvSpPr>
          <p:nvPr>
            <p:ph type="body" idx="1"/>
            <p:custDataLst>
              <p:tags r:id="rId9"/>
            </p:custDataLst>
          </p:nvPr>
        </p:nvSpPr>
        <p:spPr>
          <a:xfrm>
            <a:off x="536225" y="1051671"/>
            <a:ext cx="10335804" cy="498699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SlideNumber"/>
          <p:cNvSpPr/>
          <p:nvPr/>
        </p:nvSpPr>
        <p:spPr>
          <a:xfrm>
            <a:off x="10872030" y="6650240"/>
            <a:ext cx="375965" cy="8681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fld id="{BB69BBE8-4DB2-4642-B003-B220ACD5A2FD}" type="slidenum">
              <a:rPr lang="en-US" sz="890" b="1" baseline="0" smtClean="0">
                <a:solidFill>
                  <a:srgbClr val="080808"/>
                </a:solidFill>
                <a:latin typeface="Verdana" pitchFamily="34" charset="0"/>
              </a:rPr>
              <a:pPr algn="ctr"/>
              <a:t>‹#›</a:t>
            </a:fld>
            <a:endParaRPr lang="fr-FR" sz="890" b="1" dirty="0">
              <a:solidFill>
                <a:srgbClr val="080808"/>
              </a:solidFill>
            </a:endParaRPr>
          </a:p>
        </p:txBody>
      </p:sp>
      <p:sp>
        <p:nvSpPr>
          <p:cNvPr id="29" name="BainStatusStickerPosition" hidden="1"/>
          <p:cNvSpPr/>
          <p:nvPr userDrawn="1"/>
        </p:nvSpPr>
        <p:spPr>
          <a:xfrm>
            <a:off x="11115996" y="265100"/>
            <a:ext cx="146539" cy="127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rgbClr val="FFFFFF"/>
              </a:solidFill>
            </a:endParaRPr>
          </a:p>
        </p:txBody>
      </p:sp>
      <p:sp>
        <p:nvSpPr>
          <p:cNvPr id="8" name="BainNotesBox"/>
          <p:cNvSpPr txBox="1"/>
          <p:nvPr userDrawn="1"/>
        </p:nvSpPr>
        <p:spPr>
          <a:xfrm>
            <a:off x="232076" y="6330925"/>
            <a:ext cx="10798126" cy="261290"/>
          </a:xfrm>
          <a:prstGeom prst="rect">
            <a:avLst/>
          </a:prstGeom>
          <a:noFill/>
        </p:spPr>
        <p:txBody>
          <a:bodyPr vert="horz" wrap="square" lIns="0" tIns="0" rIns="0" bIns="0" rtlCol="0" anchor="b">
            <a:spAutoFit/>
          </a:bodyPr>
          <a:lstStyle/>
          <a:p>
            <a:pPr algn="l"/>
            <a:endParaRPr sz="1698" dirty="0"/>
          </a:p>
        </p:txBody>
      </p:sp>
      <p:sp>
        <p:nvSpPr>
          <p:cNvPr id="9" name="BainArrowConfig" hidden="1"/>
          <p:cNvSpPr/>
          <p:nvPr userDrawn="1"/>
        </p:nvSpPr>
        <p:spPr>
          <a:xfrm>
            <a:off x="0" y="4977408"/>
            <a:ext cx="146539" cy="127000"/>
          </a:xfrm>
          <a:prstGeom prst="rect">
            <a:avLst/>
          </a:prstGeom>
          <a:solidFill>
            <a:srgbClr val="0D6A3D"/>
          </a:solidFill>
          <a:ln w="12700">
            <a:solidFill>
              <a:srgbClr val="0D6A3D"/>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rgbClr val="FFFFFF"/>
              </a:solidFill>
            </a:endParaRPr>
          </a:p>
        </p:txBody>
      </p:sp>
    </p:spTree>
    <p:custDataLst>
      <p:tags r:id="rId8"/>
    </p:custDataLst>
  </p:cSld>
  <p:clrMap bg1="lt1" tx1="dk1" bg2="lt2" tx2="dk2" accent1="accent1" accent2="accent2" accent3="accent3" accent4="accent4" accent5="accent5" accent6="accent6" hlink="hlink" folHlink="folHlink"/>
  <p:sldLayoutIdLst>
    <p:sldLayoutId id="2147483737" r:id="rId1"/>
    <p:sldLayoutId id="2147483731" r:id="rId2"/>
    <p:sldLayoutId id="2147483739" r:id="rId3"/>
    <p:sldLayoutId id="2147483754" r:id="rId4"/>
    <p:sldLayoutId id="2147483756" r:id="rId5"/>
    <p:sldLayoutId id="2147483757" r:id="rId6"/>
  </p:sldLayoutIdLst>
  <p:txStyles>
    <p:titleStyle>
      <a:lvl1pPr algn="l" defTabSz="873563" rtl="0" eaLnBrk="1" latinLnBrk="0" hangingPunct="1">
        <a:spcBef>
          <a:spcPct val="0"/>
        </a:spcBef>
        <a:buNone/>
        <a:defRPr sz="1875" b="1" kern="1200">
          <a:solidFill>
            <a:schemeClr val="bg2"/>
          </a:solidFill>
          <a:latin typeface="Century Gothic" panose="020B0502020202020204" pitchFamily="34" charset="0"/>
          <a:ea typeface="+mj-ea"/>
          <a:cs typeface="+mj-cs"/>
        </a:defRPr>
      </a:lvl1pPr>
    </p:titleStyle>
    <p:bodyStyle>
      <a:lvl1pPr marL="160739" marR="0" indent="-160739" algn="l" defTabSz="873332" rtl="0" eaLnBrk="1" fontAlgn="base" latinLnBrk="0" hangingPunct="1">
        <a:lnSpc>
          <a:spcPct val="100000"/>
        </a:lnSpc>
        <a:spcBef>
          <a:spcPct val="40000"/>
        </a:spcBef>
        <a:spcAft>
          <a:spcPct val="0"/>
        </a:spcAft>
        <a:buClr>
          <a:schemeClr val="tx1"/>
        </a:buClr>
        <a:buSzPct val="100000"/>
        <a:buFont typeface="Verdana" pitchFamily="34" charset="0"/>
        <a:buChar char="•"/>
        <a:tabLst/>
        <a:defRPr kumimoji="0" lang="en-US" altLang="zh-CN" sz="1125" b="0" i="0" u="none" strike="noStrike" kern="1200" cap="none" spc="0" normalizeH="0" baseline="0" noProof="1">
          <a:ln>
            <a:noFill/>
          </a:ln>
          <a:solidFill>
            <a:schemeClr val="tx1"/>
          </a:solidFill>
          <a:effectLst/>
          <a:uLnTx/>
          <a:uFillTx/>
          <a:latin typeface="Calibri" panose="020F0502020204030204" pitchFamily="34" charset="0"/>
          <a:ea typeface="+mn-ea"/>
          <a:cs typeface="Calibri" panose="020F0502020204030204" pitchFamily="34" charset="0"/>
        </a:defRPr>
      </a:lvl1pPr>
      <a:lvl2pPr marL="433102" marR="0" indent="-136925" algn="l" defTabSz="873332" rtl="0" eaLnBrk="1" fontAlgn="base" latinLnBrk="0" hangingPunct="1">
        <a:lnSpc>
          <a:spcPct val="100000"/>
        </a:lnSpc>
        <a:spcBef>
          <a:spcPct val="20000"/>
        </a:spcBef>
        <a:spcAft>
          <a:spcPct val="0"/>
        </a:spcAft>
        <a:buClr>
          <a:schemeClr val="tx1"/>
        </a:buClr>
        <a:buSzPct val="100000"/>
        <a:buFont typeface="Verdana"/>
        <a:buChar char="-"/>
        <a:tabLst/>
        <a:defRPr lang="en-CA" altLang="zh-CN" sz="1031" kern="1200" baseline="0" noProof="1">
          <a:solidFill>
            <a:schemeClr val="tx1"/>
          </a:solidFill>
          <a:latin typeface="Calibri" panose="020F0502020204030204" pitchFamily="34" charset="0"/>
          <a:ea typeface="+mn-ea"/>
          <a:cs typeface="Calibri" panose="020F0502020204030204" pitchFamily="34" charset="0"/>
        </a:defRPr>
      </a:lvl2pPr>
      <a:lvl3pPr marL="696533" marR="0" indent="-175622" algn="l" defTabSz="873332" rtl="0" eaLnBrk="1" fontAlgn="base" latinLnBrk="0" hangingPunct="1">
        <a:lnSpc>
          <a:spcPct val="100000"/>
        </a:lnSpc>
        <a:spcBef>
          <a:spcPct val="20000"/>
        </a:spcBef>
        <a:spcAft>
          <a:spcPct val="0"/>
        </a:spcAft>
        <a:buClr>
          <a:schemeClr val="tx1"/>
        </a:buClr>
        <a:buSzPct val="100000"/>
        <a:buFont typeface="Marlett" pitchFamily="2" charset="2"/>
        <a:buChar char="8"/>
        <a:tabLst/>
        <a:defRPr lang="zh-CN" altLang="en-US" sz="1031" kern="1200" noProof="1">
          <a:solidFill>
            <a:schemeClr val="tx1"/>
          </a:solidFill>
          <a:latin typeface="Calibri" panose="020F0502020204030204" pitchFamily="34" charset="0"/>
          <a:ea typeface="+mn-ea"/>
          <a:cs typeface="Calibri" panose="020F0502020204030204" pitchFamily="34" charset="0"/>
        </a:defRPr>
      </a:lvl3pPr>
      <a:lvl4pPr marL="1018010" marR="0" indent="-160739" algn="l" defTabSz="873563" rtl="0" eaLnBrk="1" fontAlgn="auto" latinLnBrk="0" hangingPunct="1">
        <a:lnSpc>
          <a:spcPct val="100000"/>
        </a:lnSpc>
        <a:spcBef>
          <a:spcPct val="20000"/>
        </a:spcBef>
        <a:spcAft>
          <a:spcPts val="0"/>
        </a:spcAft>
        <a:buClr>
          <a:schemeClr val="tx1"/>
        </a:buClr>
        <a:buSzTx/>
        <a:buFont typeface="Verdana" pitchFamily="34" charset="0"/>
        <a:buChar char="-"/>
        <a:tabLst/>
        <a:defRPr lang="en-CA" altLang="zh-CN" sz="1031" kern="1200">
          <a:solidFill>
            <a:schemeClr val="tx1"/>
          </a:solidFill>
          <a:latin typeface="Calibri" panose="020F0502020204030204" pitchFamily="34" charset="0"/>
          <a:ea typeface="+mn-ea"/>
          <a:cs typeface="Calibri" panose="020F0502020204030204" pitchFamily="34" charset="0"/>
        </a:defRPr>
      </a:lvl4pPr>
      <a:lvl5pPr marL="1965517" indent="-218392" algn="l" defTabSz="873563" rtl="0" eaLnBrk="1" latinLnBrk="0" hangingPunct="1">
        <a:spcBef>
          <a:spcPct val="20000"/>
        </a:spcBef>
        <a:buFont typeface="Arial" pitchFamily="34" charset="0"/>
        <a:buChar char="»"/>
        <a:defRPr sz="2137" kern="1200">
          <a:solidFill>
            <a:schemeClr val="tx1"/>
          </a:solidFill>
          <a:latin typeface="Verdana" pitchFamily="34" charset="0"/>
          <a:ea typeface="+mn-ea"/>
          <a:cs typeface="+mn-cs"/>
        </a:defRPr>
      </a:lvl5pPr>
      <a:lvl6pPr marL="2402297"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6pPr>
      <a:lvl7pPr marL="2839079"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7pPr>
      <a:lvl8pPr marL="3275860"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8pPr>
      <a:lvl9pPr marL="3712641"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9pPr>
    </p:bodyStyle>
    <p:otherStyle>
      <a:defPPr>
        <a:defRPr lang="en-US"/>
      </a:defPPr>
      <a:lvl1pPr marL="0" algn="l" defTabSz="873563" rtl="0" eaLnBrk="1" latinLnBrk="0" hangingPunct="1">
        <a:defRPr sz="1602" kern="1200">
          <a:solidFill>
            <a:schemeClr val="tx1"/>
          </a:solidFill>
          <a:latin typeface="+mn-lt"/>
          <a:ea typeface="+mn-ea"/>
          <a:cs typeface="+mn-cs"/>
        </a:defRPr>
      </a:lvl1pPr>
      <a:lvl2pPr marL="436781" algn="l" defTabSz="873563" rtl="0" eaLnBrk="1" latinLnBrk="0" hangingPunct="1">
        <a:defRPr sz="1691" kern="1200">
          <a:solidFill>
            <a:schemeClr val="tx1"/>
          </a:solidFill>
          <a:latin typeface="+mn-lt"/>
          <a:ea typeface="+mn-ea"/>
          <a:cs typeface="+mn-cs"/>
        </a:defRPr>
      </a:lvl2pPr>
      <a:lvl3pPr marL="873563" algn="l" defTabSz="873563" rtl="0" eaLnBrk="1" latinLnBrk="0" hangingPunct="1">
        <a:defRPr sz="1691" kern="1200">
          <a:solidFill>
            <a:schemeClr val="tx1"/>
          </a:solidFill>
          <a:latin typeface="+mn-lt"/>
          <a:ea typeface="+mn-ea"/>
          <a:cs typeface="+mn-cs"/>
        </a:defRPr>
      </a:lvl3pPr>
      <a:lvl4pPr marL="1310344" algn="l" defTabSz="873563" rtl="0" eaLnBrk="1" latinLnBrk="0" hangingPunct="1">
        <a:defRPr sz="1691" kern="1200">
          <a:solidFill>
            <a:schemeClr val="tx1"/>
          </a:solidFill>
          <a:latin typeface="+mn-lt"/>
          <a:ea typeface="+mn-ea"/>
          <a:cs typeface="+mn-cs"/>
        </a:defRPr>
      </a:lvl4pPr>
      <a:lvl5pPr marL="1747125" algn="l" defTabSz="873563" rtl="0" eaLnBrk="1" latinLnBrk="0" hangingPunct="1">
        <a:defRPr sz="1691" kern="1200">
          <a:solidFill>
            <a:schemeClr val="tx1"/>
          </a:solidFill>
          <a:latin typeface="+mn-lt"/>
          <a:ea typeface="+mn-ea"/>
          <a:cs typeface="+mn-cs"/>
        </a:defRPr>
      </a:lvl5pPr>
      <a:lvl6pPr marL="2183906" algn="l" defTabSz="873563" rtl="0" eaLnBrk="1" latinLnBrk="0" hangingPunct="1">
        <a:defRPr sz="1691" kern="1200">
          <a:solidFill>
            <a:schemeClr val="tx1"/>
          </a:solidFill>
          <a:latin typeface="+mn-lt"/>
          <a:ea typeface="+mn-ea"/>
          <a:cs typeface="+mn-cs"/>
        </a:defRPr>
      </a:lvl6pPr>
      <a:lvl7pPr marL="2620688" algn="l" defTabSz="873563" rtl="0" eaLnBrk="1" latinLnBrk="0" hangingPunct="1">
        <a:defRPr sz="1691" kern="1200">
          <a:solidFill>
            <a:schemeClr val="tx1"/>
          </a:solidFill>
          <a:latin typeface="+mn-lt"/>
          <a:ea typeface="+mn-ea"/>
          <a:cs typeface="+mn-cs"/>
        </a:defRPr>
      </a:lvl7pPr>
      <a:lvl8pPr marL="3057468" algn="l" defTabSz="873563" rtl="0" eaLnBrk="1" latinLnBrk="0" hangingPunct="1">
        <a:defRPr sz="1691" kern="1200">
          <a:solidFill>
            <a:schemeClr val="tx1"/>
          </a:solidFill>
          <a:latin typeface="+mn-lt"/>
          <a:ea typeface="+mn-ea"/>
          <a:cs typeface="+mn-cs"/>
        </a:defRPr>
      </a:lvl8pPr>
      <a:lvl9pPr marL="3494250" algn="l" defTabSz="873563" rtl="0" eaLnBrk="1" latinLnBrk="0" hangingPunct="1">
        <a:defRPr sz="16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0154" y="5233640"/>
            <a:ext cx="6825802" cy="1167160"/>
          </a:xfrm>
        </p:spPr>
        <p:txBody>
          <a:bodyPr>
            <a:normAutofit fontScale="92500" lnSpcReduction="10000"/>
          </a:bodyPr>
          <a:lstStyle/>
          <a:p>
            <a:r>
              <a:rPr lang="en-US" sz="3200" dirty="0" smtClean="0">
                <a:latin typeface="+mj-lt"/>
              </a:rPr>
              <a:t>SOA 2.0 – Standards &amp; Guidelines</a:t>
            </a:r>
            <a:endParaRPr lang="en-US" sz="3200" dirty="0">
              <a:latin typeface="+mj-lt"/>
            </a:endParaRPr>
          </a:p>
          <a:p>
            <a:endParaRPr lang="en-US" b="1" dirty="0">
              <a:latin typeface="+mj-lt"/>
            </a:endParaRPr>
          </a:p>
          <a:p>
            <a:r>
              <a:rPr lang="en-GB" sz="1800" dirty="0" smtClean="0">
                <a:latin typeface="+mj-lt"/>
              </a:rPr>
              <a:t>November - </a:t>
            </a:r>
            <a:r>
              <a:rPr lang="en-US" sz="1800" dirty="0" smtClean="0">
                <a:latin typeface="+mj-lt"/>
              </a:rPr>
              <a:t>2017</a:t>
            </a:r>
            <a:endParaRPr lang="en-US" sz="1800" dirty="0">
              <a:latin typeface="+mj-lt"/>
            </a:endParaRPr>
          </a:p>
        </p:txBody>
      </p:sp>
      <p:sp>
        <p:nvSpPr>
          <p:cNvPr id="2" name="BainBulletsConfiguration" hidden="1"/>
          <p:cNvSpPr txBox="1"/>
          <p:nvPr/>
        </p:nvSpPr>
        <p:spPr>
          <a:xfrm>
            <a:off x="1083469" y="226220"/>
            <a:ext cx="8334375" cy="107722"/>
          </a:xfrm>
          <a:prstGeom prst="rect">
            <a:avLst/>
          </a:prstGeom>
          <a:noFill/>
        </p:spPr>
        <p:txBody>
          <a:bodyPr vert="horz" rtlCol="0">
            <a:spAutoFit/>
          </a:bodyPr>
          <a:lstStyle/>
          <a:p>
            <a:endParaRPr lang="en-US" sz="100" dirty="0">
              <a:solidFill>
                <a:srgbClr val="FFFFFF"/>
              </a:solidFill>
            </a:endParaRPr>
          </a:p>
        </p:txBody>
      </p:sp>
    </p:spTree>
    <p:extLst>
      <p:ext uri="{BB962C8B-B14F-4D97-AF65-F5344CB8AC3E}">
        <p14:creationId xmlns:p14="http://schemas.microsoft.com/office/powerpoint/2010/main" val="1329421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API Design Guidelines</a:t>
            </a:r>
            <a:endParaRPr lang="en-US" sz="2000" b="0" dirty="0">
              <a:latin typeface="+mj-lt"/>
            </a:endParaRPr>
          </a:p>
        </p:txBody>
      </p:sp>
      <p:sp>
        <p:nvSpPr>
          <p:cNvPr id="3" name="Rectangle 2"/>
          <p:cNvSpPr/>
          <p:nvPr/>
        </p:nvSpPr>
        <p:spPr>
          <a:xfrm>
            <a:off x="257577" y="874840"/>
            <a:ext cx="10766738" cy="3696653"/>
          </a:xfrm>
          <a:prstGeom prst="rect">
            <a:avLst/>
          </a:prstGeom>
        </p:spPr>
        <p:txBody>
          <a:bodyPr wrap="square">
            <a:spAutoFit/>
          </a:bodyPr>
          <a:lstStyle/>
          <a:p>
            <a:r>
              <a:rPr lang="en-US" dirty="0" smtClean="0"/>
              <a:t>The API Design Guidelines covers following key areas - </a:t>
            </a:r>
          </a:p>
          <a:p>
            <a:endParaRPr lang="en-US" dirty="0"/>
          </a:p>
          <a:p>
            <a:pPr marL="285750" indent="-285750">
              <a:buFont typeface="Wingdings" panose="05000000000000000000" pitchFamily="2" charset="2"/>
              <a:buChar char="v"/>
            </a:pPr>
            <a:r>
              <a:rPr lang="en-US" sz="1800" b="1" dirty="0" smtClean="0"/>
              <a:t>API </a:t>
            </a:r>
            <a:r>
              <a:rPr lang="en-US" sz="1800" b="1" dirty="0"/>
              <a:t>D</a:t>
            </a:r>
            <a:r>
              <a:rPr lang="en-US" sz="1800" b="1" dirty="0" smtClean="0"/>
              <a:t>esign </a:t>
            </a:r>
            <a:r>
              <a:rPr lang="en-US" sz="1800" b="1" dirty="0"/>
              <a:t>P</a:t>
            </a:r>
            <a:r>
              <a:rPr lang="en-US" sz="1800" b="1" dirty="0" smtClean="0"/>
              <a:t>rinciples</a:t>
            </a:r>
          </a:p>
          <a:p>
            <a:pPr lvl="1"/>
            <a:r>
              <a:rPr lang="en-US" sz="1600" dirty="0" smtClean="0"/>
              <a:t>Theses design principles offers a </a:t>
            </a:r>
            <a:r>
              <a:rPr lang="en-US" sz="1600" dirty="0"/>
              <a:t>solid blueprint </a:t>
            </a:r>
            <a:r>
              <a:rPr lang="en-US" sz="1600" dirty="0" smtClean="0"/>
              <a:t>for doing the API Design</a:t>
            </a:r>
          </a:p>
          <a:p>
            <a:endParaRPr lang="en-US" sz="1600" dirty="0"/>
          </a:p>
          <a:p>
            <a:pPr marL="285750" indent="-285750">
              <a:buFont typeface="Wingdings" panose="05000000000000000000" pitchFamily="2" charset="2"/>
              <a:buChar char="v"/>
            </a:pPr>
            <a:r>
              <a:rPr lang="en-US" sz="1800" b="1" dirty="0" smtClean="0"/>
              <a:t>API Identification / Discovery</a:t>
            </a:r>
          </a:p>
          <a:p>
            <a:pPr lvl="1"/>
            <a:r>
              <a:rPr lang="en-US" sz="1600" dirty="0"/>
              <a:t>The API Identification </a:t>
            </a:r>
            <a:r>
              <a:rPr lang="en-US" sz="1600" dirty="0" smtClean="0"/>
              <a:t>model presents the strategy to consolidate the business services, coming up with candidate APIs list and finally arriving at Prioritized list of APIs for design and implementation. API discovery process leverages the decision matrix for selecting / prioritizing an API.</a:t>
            </a:r>
          </a:p>
          <a:p>
            <a:endParaRPr lang="en-US" sz="1600" dirty="0"/>
          </a:p>
          <a:p>
            <a:pPr marL="285750" indent="-285750">
              <a:buFont typeface="Wingdings" panose="05000000000000000000" pitchFamily="2" charset="2"/>
              <a:buChar char="v"/>
            </a:pPr>
            <a:r>
              <a:rPr lang="en-US" sz="1800" b="1" dirty="0" smtClean="0"/>
              <a:t>API Specification</a:t>
            </a:r>
          </a:p>
          <a:p>
            <a:pPr lvl="1"/>
            <a:r>
              <a:rPr lang="en-US" sz="1600" dirty="0" smtClean="0"/>
              <a:t>API specification and documentation </a:t>
            </a:r>
            <a:r>
              <a:rPr lang="en-US" sz="1600" dirty="0"/>
              <a:t>is very crucial aspect of API design. </a:t>
            </a:r>
            <a:r>
              <a:rPr lang="en-US" sz="1600" dirty="0" smtClean="0"/>
              <a:t>Open </a:t>
            </a:r>
            <a:r>
              <a:rPr lang="en-US" sz="1600" dirty="0"/>
              <a:t>API </a:t>
            </a:r>
            <a:r>
              <a:rPr lang="en-US" sz="1600" dirty="0" smtClean="0"/>
              <a:t>Specification and Open API Meta Model are explained in detail for the team to set the standards for APIGEE API Documentation and Microservices documentation using Swagger </a:t>
            </a:r>
          </a:p>
        </p:txBody>
      </p:sp>
    </p:spTree>
    <p:extLst>
      <p:ext uri="{BB962C8B-B14F-4D97-AF65-F5344CB8AC3E}">
        <p14:creationId xmlns:p14="http://schemas.microsoft.com/office/powerpoint/2010/main" val="3917806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API Design Overview</a:t>
            </a:r>
            <a:endParaRPr lang="en-US" sz="2000" b="0" dirty="0">
              <a:latin typeface="+mj-lt"/>
            </a:endParaRPr>
          </a:p>
        </p:txBody>
      </p:sp>
      <p:sp>
        <p:nvSpPr>
          <p:cNvPr id="4" name="Rectangle 3"/>
          <p:cNvSpPr/>
          <p:nvPr/>
        </p:nvSpPr>
        <p:spPr>
          <a:xfrm>
            <a:off x="167426" y="853691"/>
            <a:ext cx="10869768" cy="5586145"/>
          </a:xfrm>
          <a:prstGeom prst="rect">
            <a:avLst/>
          </a:prstGeom>
        </p:spPr>
        <p:txBody>
          <a:bodyPr wrap="square">
            <a:spAutoFit/>
          </a:bodyPr>
          <a:lstStyle/>
          <a:p>
            <a:pPr algn="just"/>
            <a:r>
              <a:rPr lang="en-US" sz="1700" dirty="0"/>
              <a:t>API stands for Application Programming Interface. There are many different types of APIs like Program-centric APIs (JARs / DLLs etc.), Web APIs (RPC style, SOAP based), and also the popularly used REST APIs. In Microservices context, we only deal with REST APIs</a:t>
            </a:r>
            <a:r>
              <a:rPr lang="en-US" sz="1700" dirty="0" smtClean="0"/>
              <a:t>.</a:t>
            </a:r>
          </a:p>
          <a:p>
            <a:pPr algn="just"/>
            <a:endParaRPr lang="en-US" sz="1700" dirty="0"/>
          </a:p>
          <a:p>
            <a:pPr algn="just"/>
            <a:r>
              <a:rPr lang="en-US" sz="1700" dirty="0"/>
              <a:t>REST is an architectural style which is primarily designed to work with HTTP protocol. Its core principle is to define named resources that can be manipulated using a small number of methods. The resources and methods are known as nouns and verbs of APIs. With the HTTP protocol, the resource names naturally map to URLs, and methods naturally map to HTTP methods GET, POST, PUT, DELETE etc</a:t>
            </a:r>
            <a:r>
              <a:rPr lang="en-US" sz="1700" dirty="0" smtClean="0"/>
              <a:t>.</a:t>
            </a:r>
          </a:p>
          <a:p>
            <a:pPr algn="just"/>
            <a:endParaRPr lang="en-US" sz="1700" dirty="0"/>
          </a:p>
          <a:p>
            <a:pPr algn="just"/>
            <a:r>
              <a:rPr lang="en-US" sz="1700" dirty="0"/>
              <a:t>Microservices design goal is to create a set of decoupled, self-contained, independent and small systems working together to realize a business process. In order to implement business functions / processes, it is important that Microservices are exposed as REST APIs so that they be interfaced in a loosely coupled manner. </a:t>
            </a:r>
            <a:endParaRPr lang="en-US" sz="1700" dirty="0" smtClean="0"/>
          </a:p>
          <a:p>
            <a:pPr algn="just"/>
            <a:endParaRPr lang="en-US" sz="1700" dirty="0"/>
          </a:p>
          <a:p>
            <a:pPr algn="just"/>
            <a:r>
              <a:rPr lang="en-US" sz="1700" dirty="0"/>
              <a:t>REST APIs are in use even before Microservices concept is introduced to us. REST API design goal is to ensure that </a:t>
            </a:r>
            <a:r>
              <a:rPr lang="en-US" sz="1700" b="1" dirty="0"/>
              <a:t>every object (resource) has a uniform interface which is exposed as HTTP endpoints.</a:t>
            </a:r>
            <a:r>
              <a:rPr lang="en-US" sz="1700" dirty="0"/>
              <a:t> All requests for that object should always be made using the exposed API interface</a:t>
            </a:r>
            <a:r>
              <a:rPr lang="en-US" sz="1700" dirty="0" smtClean="0"/>
              <a:t>.</a:t>
            </a:r>
          </a:p>
          <a:p>
            <a:pPr algn="just"/>
            <a:endParaRPr lang="en-US" sz="1700" dirty="0"/>
          </a:p>
          <a:p>
            <a:pPr algn="just"/>
            <a:r>
              <a:rPr lang="en-US" sz="1700" dirty="0"/>
              <a:t>To summarize – Microservices and REST APIs works together but solve different problems and hence should be exclusively designed. Microservices design is usually driven by domain model (bounded context) whereas the API design considers many aspects including – user / customer experience, granularity and aggregation requirements, re-usability, functional coverage etc.</a:t>
            </a:r>
          </a:p>
        </p:txBody>
      </p:sp>
    </p:spTree>
    <p:extLst>
      <p:ext uri="{BB962C8B-B14F-4D97-AF65-F5344CB8AC3E}">
        <p14:creationId xmlns:p14="http://schemas.microsoft.com/office/powerpoint/2010/main" val="992446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API Design Principles</a:t>
            </a:r>
            <a:endParaRPr lang="en-US" sz="2000" b="0"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2925603578"/>
              </p:ext>
            </p:extLst>
          </p:nvPr>
        </p:nvGraphicFramePr>
        <p:xfrm>
          <a:off x="309093" y="798493"/>
          <a:ext cx="10896863" cy="5688567"/>
        </p:xfrm>
        <a:graphic>
          <a:graphicData uri="http://schemas.openxmlformats.org/drawingml/2006/table">
            <a:tbl>
              <a:tblPr firstRow="1" firstCol="1" lastRow="1" lastCol="1" bandRow="1" bandCol="1"/>
              <a:tblGrid>
                <a:gridCol w="535296"/>
                <a:gridCol w="10361567"/>
              </a:tblGrid>
              <a:tr h="321968">
                <a:tc>
                  <a:txBody>
                    <a:bodyPr/>
                    <a:lstStyle/>
                    <a:p>
                      <a:pPr marL="0" marR="0" algn="l">
                        <a:spcBef>
                          <a:spcPts val="600"/>
                        </a:spcBef>
                        <a:spcAft>
                          <a:spcPts val="600"/>
                        </a:spcAft>
                      </a:pPr>
                      <a:r>
                        <a:rPr lang="en-US" sz="1602" b="1" kern="1200" dirty="0">
                          <a:solidFill>
                            <a:schemeClr val="lt1"/>
                          </a:solidFill>
                          <a:latin typeface="+mn-lt"/>
                          <a:ea typeface="+mn-ea"/>
                          <a:cs typeface="+mn-cs"/>
                        </a:rPr>
                        <a:t>S No</a:t>
                      </a: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alpha val="99000"/>
                      </a:schemeClr>
                    </a:solidFill>
                  </a:tcPr>
                </a:tc>
                <a:tc>
                  <a:txBody>
                    <a:bodyPr/>
                    <a:lstStyle/>
                    <a:p>
                      <a:pPr marL="0" marR="0" algn="l">
                        <a:spcBef>
                          <a:spcPts val="600"/>
                        </a:spcBef>
                        <a:spcAft>
                          <a:spcPts val="600"/>
                        </a:spcAft>
                      </a:pPr>
                      <a:r>
                        <a:rPr lang="en-US" sz="1602" b="1" kern="1200" dirty="0">
                          <a:solidFill>
                            <a:schemeClr val="lt1"/>
                          </a:solidFill>
                          <a:latin typeface="+mn-lt"/>
                          <a:ea typeface="+mn-ea"/>
                          <a:cs typeface="+mn-cs"/>
                        </a:rPr>
                        <a:t>API Design Principles</a:t>
                      </a: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alpha val="99000"/>
                      </a:schemeClr>
                    </a:solidFill>
                  </a:tcPr>
                </a:tc>
              </a:tr>
              <a:tr h="283498">
                <a:tc>
                  <a:txBody>
                    <a:bodyPr/>
                    <a:lstStyle/>
                    <a:p>
                      <a:pPr marL="0" marR="0" algn="l">
                        <a:spcBef>
                          <a:spcPts val="300"/>
                        </a:spcBef>
                        <a:spcAft>
                          <a:spcPts val="300"/>
                        </a:spcAft>
                      </a:pPr>
                      <a:r>
                        <a:rPr lang="en-US" sz="1100">
                          <a:effectLst/>
                          <a:latin typeface="Calibri"/>
                          <a:ea typeface="新細明體"/>
                        </a:rPr>
                        <a:t>1</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API Design is an architectural concern that spans across business functions, product designs and service operations.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2</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Existing systems design needs to be re-looked through domain driven design lens in order to identify API boundaries and resources. </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248">
                <a:tc>
                  <a:txBody>
                    <a:bodyPr/>
                    <a:lstStyle/>
                    <a:p>
                      <a:pPr marL="0" marR="0" algn="l">
                        <a:spcBef>
                          <a:spcPts val="300"/>
                        </a:spcBef>
                        <a:spcAft>
                          <a:spcPts val="300"/>
                        </a:spcAft>
                      </a:pPr>
                      <a:r>
                        <a:rPr lang="en-US" sz="1100">
                          <a:effectLst/>
                          <a:latin typeface="Calibri"/>
                          <a:ea typeface="新細明體"/>
                        </a:rPr>
                        <a:t>3</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While designing APIs, we first need to determine what resources it will offer and the bounded context it will serve to. Domain driven design concepts can be looked into to find out relevant business entities, entity relationships, possible state transitions, events and callbacks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4</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For API design - UI / App Developers are the real users. Principles of user-centric design also applies to APIs (simplicity, obviousness, fit-for-purpose etc.)</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5</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APIs should be designed at the lowest practical level of granularity because it allows them to be re-used and combined in different ways to address consumer needs.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6</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API granularity can be determined by identifying key entities and then attempt to model their life cycle. One API operation for each entity life cycle state transition is recommended.</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25">
                <a:tc>
                  <a:txBody>
                    <a:bodyPr/>
                    <a:lstStyle/>
                    <a:p>
                      <a:pPr marL="0" marR="0" algn="l">
                        <a:spcBef>
                          <a:spcPts val="300"/>
                        </a:spcBef>
                        <a:spcAft>
                          <a:spcPts val="300"/>
                        </a:spcAft>
                      </a:pPr>
                      <a:r>
                        <a:rPr lang="en-US" sz="1100">
                          <a:effectLst/>
                          <a:latin typeface="Calibri"/>
                          <a:ea typeface="新細明體"/>
                        </a:rPr>
                        <a:t>7</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There should be only one API function for one business outcome (e.g. change of address).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25">
                <a:tc>
                  <a:txBody>
                    <a:bodyPr/>
                    <a:lstStyle/>
                    <a:p>
                      <a:pPr marL="0" marR="0" algn="l">
                        <a:spcBef>
                          <a:spcPts val="300"/>
                        </a:spcBef>
                        <a:spcAft>
                          <a:spcPts val="300"/>
                        </a:spcAft>
                      </a:pPr>
                      <a:r>
                        <a:rPr lang="en-US" sz="1100">
                          <a:effectLst/>
                          <a:latin typeface="Calibri"/>
                          <a:ea typeface="新細明體"/>
                        </a:rPr>
                        <a:t>8</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Microservices APIs can be combined / aggregated for creating customer facing experience APIs.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998">
                <a:tc>
                  <a:txBody>
                    <a:bodyPr/>
                    <a:lstStyle/>
                    <a:p>
                      <a:pPr marL="0" marR="0" algn="l">
                        <a:spcBef>
                          <a:spcPts val="300"/>
                        </a:spcBef>
                        <a:spcAft>
                          <a:spcPts val="300"/>
                        </a:spcAft>
                      </a:pPr>
                      <a:r>
                        <a:rPr lang="en-US" sz="1100">
                          <a:effectLst/>
                          <a:latin typeface="Calibri"/>
                          <a:ea typeface="新細明體"/>
                        </a:rPr>
                        <a:t>9</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When a service API is being integrated (aggregated) with another service then it’s important to ensure that the aggregated API covers full life cycle of a business process. Failure to do so would seriously impact </a:t>
                      </a:r>
                      <a:r>
                        <a:rPr lang="en-US" sz="1100" dirty="0" smtClean="0">
                          <a:effectLst/>
                          <a:latin typeface="Calibri"/>
                          <a:ea typeface="新細明體"/>
                        </a:rPr>
                        <a:t>user </a:t>
                      </a:r>
                      <a:r>
                        <a:rPr lang="en-US" sz="1100" dirty="0">
                          <a:effectLst/>
                          <a:latin typeface="Calibri"/>
                          <a:ea typeface="新細明體"/>
                        </a:rPr>
                        <a:t>experience, because users would need to make multiple calls (which may result in managing lifecycle states) to complete the business process.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25">
                <a:tc>
                  <a:txBody>
                    <a:bodyPr/>
                    <a:lstStyle/>
                    <a:p>
                      <a:pPr marL="0" marR="0" algn="l">
                        <a:spcBef>
                          <a:spcPts val="300"/>
                        </a:spcBef>
                        <a:spcAft>
                          <a:spcPts val="300"/>
                        </a:spcAft>
                      </a:pPr>
                      <a:r>
                        <a:rPr lang="en-US" sz="1100">
                          <a:effectLst/>
                          <a:latin typeface="Calibri"/>
                          <a:ea typeface="新細明體"/>
                        </a:rPr>
                        <a:t>10</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Consumer centric APIs should offer complete business transaction as offered by websites / UI Apps </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25">
                <a:tc>
                  <a:txBody>
                    <a:bodyPr/>
                    <a:lstStyle/>
                    <a:p>
                      <a:pPr marL="0" marR="0" algn="l">
                        <a:spcBef>
                          <a:spcPts val="300"/>
                        </a:spcBef>
                        <a:spcAft>
                          <a:spcPts val="300"/>
                        </a:spcAft>
                      </a:pPr>
                      <a:r>
                        <a:rPr lang="en-US" sz="1100">
                          <a:effectLst/>
                          <a:latin typeface="Calibri"/>
                          <a:ea typeface="新細明體"/>
                        </a:rPr>
                        <a:t>11</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API design should be technology agnostic and must adhere to Industry standards like Open API</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12</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Graceful handling of error conditions is an essential element of API Design. Error messages should be delivered in human-readable format that can be easily understood </a:t>
                      </a:r>
                      <a:r>
                        <a:rPr lang="en-US" sz="1100" dirty="0" smtClean="0">
                          <a:effectLst/>
                          <a:latin typeface="Calibri"/>
                          <a:ea typeface="新細明體"/>
                        </a:rPr>
                        <a:t>by </a:t>
                      </a:r>
                      <a:r>
                        <a:rPr lang="en-US" sz="1100" dirty="0">
                          <a:effectLst/>
                          <a:latin typeface="Calibri"/>
                          <a:ea typeface="新細明體"/>
                        </a:rPr>
                        <a:t>end user.</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13</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Error messages should also include runtime diagnostics and other technical details for UI / App Developers and Administrators reference.</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25">
                <a:tc>
                  <a:txBody>
                    <a:bodyPr/>
                    <a:lstStyle/>
                    <a:p>
                      <a:pPr marL="0" marR="0" algn="l">
                        <a:spcBef>
                          <a:spcPts val="300"/>
                        </a:spcBef>
                        <a:spcAft>
                          <a:spcPts val="300"/>
                        </a:spcAft>
                      </a:pPr>
                      <a:r>
                        <a:rPr lang="en-US" sz="1100">
                          <a:effectLst/>
                          <a:latin typeface="Calibri"/>
                          <a:ea typeface="新細明體"/>
                        </a:rPr>
                        <a:t>14</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API availability must be aligned and equivalent to the availability of the websites / UI Apps.</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248">
                <a:tc>
                  <a:txBody>
                    <a:bodyPr/>
                    <a:lstStyle/>
                    <a:p>
                      <a:pPr marL="0" marR="0" algn="l">
                        <a:spcBef>
                          <a:spcPts val="300"/>
                        </a:spcBef>
                        <a:spcAft>
                          <a:spcPts val="300"/>
                        </a:spcAft>
                      </a:pPr>
                      <a:r>
                        <a:rPr lang="en-US" sz="1100">
                          <a:effectLst/>
                          <a:latin typeface="Calibri"/>
                          <a:ea typeface="新細明體"/>
                        </a:rPr>
                        <a:t>15</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Changes to APIs must always be deployed as fully backwards compatible upgrades. If they are not backward compatible, the old API version must be maintained alongside the new version for an appropriate period to allow all consumers to transition.</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16</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The level of security required for a specific API depends on a risk assessment. Every API should specify its own risk assurance level and then enforce the needful security practices. </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17</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Every API must be discoverable and documented. Good API documentation is the single most important quality that UI / App Developers look forward to.</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98">
                <a:tc>
                  <a:txBody>
                    <a:bodyPr/>
                    <a:lstStyle/>
                    <a:p>
                      <a:pPr marL="0" marR="0" algn="l">
                        <a:spcBef>
                          <a:spcPts val="300"/>
                        </a:spcBef>
                        <a:spcAft>
                          <a:spcPts val="300"/>
                        </a:spcAft>
                      </a:pPr>
                      <a:r>
                        <a:rPr lang="en-US" sz="1100">
                          <a:effectLst/>
                          <a:latin typeface="Calibri"/>
                          <a:ea typeface="新細明體"/>
                        </a:rPr>
                        <a:t>18</a:t>
                      </a:r>
                      <a:endParaRPr lang="en-US" sz="110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pPr>
                      <a:r>
                        <a:rPr lang="en-US" sz="1100" dirty="0">
                          <a:effectLst/>
                          <a:latin typeface="Calibri"/>
                          <a:ea typeface="新細明體"/>
                        </a:rPr>
                        <a:t>The API documentation should be published and a link to the documentation should be provided from the API endpoint.</a:t>
                      </a:r>
                      <a:endParaRPr lang="en-US" sz="1100" dirty="0">
                        <a:effectLst/>
                        <a:latin typeface="Times New Roman"/>
                        <a:ea typeface="新細明體"/>
                      </a:endParaRPr>
                    </a:p>
                  </a:txBody>
                  <a:tcPr marL="51748" marR="517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532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API Identification Model</a:t>
            </a:r>
            <a:endParaRPr lang="en-US" sz="2000" b="0" dirty="0">
              <a:latin typeface="+mj-lt"/>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73" y="872409"/>
            <a:ext cx="4960848" cy="3944289"/>
          </a:xfrm>
          <a:prstGeom prst="rect">
            <a:avLst/>
          </a:prstGeom>
          <a:noFill/>
          <a:ln>
            <a:noFill/>
          </a:ln>
          <a:effectLs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70492" y="785613"/>
            <a:ext cx="5978012" cy="4310732"/>
          </a:xfrm>
          <a:prstGeom prst="rect">
            <a:avLst/>
          </a:prstGeom>
          <a:noFill/>
          <a:ln>
            <a:noFill/>
          </a:ln>
          <a:extLst/>
        </p:spPr>
      </p:pic>
      <p:sp>
        <p:nvSpPr>
          <p:cNvPr id="6" name="Rectangle 5"/>
          <p:cNvSpPr/>
          <p:nvPr/>
        </p:nvSpPr>
        <p:spPr bwMode="auto">
          <a:xfrm>
            <a:off x="218942" y="5293215"/>
            <a:ext cx="11050073" cy="1365159"/>
          </a:xfrm>
          <a:prstGeom prst="rect">
            <a:avLst/>
          </a:prstGeom>
          <a:noFill/>
          <a:ln w="12700" cap="flat" cmpd="sng" algn="ctr">
            <a:noFill/>
            <a:prstDash val="solid"/>
            <a:headEnd type="none" w="med" len="med"/>
            <a:tailEnd type="none" w="med" len="med"/>
          </a:ln>
          <a:effectLst/>
        </p:spPr>
        <p:txBody>
          <a:bodyPr vert="horz" wrap="square" lIns="180000" tIns="180000" rIns="180000" bIns="180000" numCol="1" rtlCol="0" anchor="ctr" anchorCtr="0" compatLnSpc="1">
            <a:prstTxWarp prst="textNoShape">
              <a:avLst/>
            </a:prstTxWarp>
            <a:noAutofit/>
          </a:bodyPr>
          <a:lstStyle/>
          <a:p>
            <a:pPr marL="285750" marR="0" lvl="0" indent="-285750" algn="just" defTabSz="914400" eaLnBrk="1" fontAlgn="auto" latinLnBrk="0" hangingPunct="1">
              <a:spcBef>
                <a:spcPts val="600"/>
              </a:spcBef>
              <a:spcAft>
                <a:spcPts val="600"/>
              </a:spcAft>
              <a:buClrTx/>
              <a:buSzPct val="100000"/>
              <a:buFont typeface="Cambria" panose="02040503050406030204" pitchFamily="18" charset="0"/>
              <a:buChar char="⇨"/>
              <a:tabLst/>
              <a:defRPr/>
            </a:pPr>
            <a:r>
              <a:rPr lang="en-GB" sz="1250" kern="0" dirty="0" smtClean="0">
                <a:solidFill>
                  <a:schemeClr val="tx1">
                    <a:lumMod val="75000"/>
                    <a:lumOff val="25000"/>
                  </a:schemeClr>
                </a:solidFill>
                <a:ea typeface="Segoe UI" panose="020B0502040204020203" pitchFamily="34" charset="0"/>
                <a:cs typeface="Segoe UI" panose="020B0502040204020203" pitchFamily="34" charset="0"/>
              </a:rPr>
              <a:t>Consolidated Business Services derived from previous SOA assessment exercise has been reviewed and updated as per latest inputs received.</a:t>
            </a:r>
          </a:p>
          <a:p>
            <a:pPr marL="285750" marR="0" lvl="0" indent="-285750" algn="just" defTabSz="914400" eaLnBrk="1" fontAlgn="auto" latinLnBrk="0" hangingPunct="1">
              <a:spcBef>
                <a:spcPts val="600"/>
              </a:spcBef>
              <a:spcAft>
                <a:spcPts val="600"/>
              </a:spcAft>
              <a:buClrTx/>
              <a:buSzPct val="100000"/>
              <a:buFont typeface="Cambria" panose="02040503050406030204" pitchFamily="18" charset="0"/>
              <a:buChar char="⇨"/>
              <a:tabLst/>
              <a:defRPr/>
            </a:pPr>
            <a:r>
              <a:rPr lang="en-GB" sz="1250" kern="0" dirty="0" smtClean="0">
                <a:solidFill>
                  <a:schemeClr val="tx1">
                    <a:lumMod val="75000"/>
                    <a:lumOff val="25000"/>
                  </a:schemeClr>
                </a:solidFill>
                <a:ea typeface="Segoe UI" panose="020B0502040204020203" pitchFamily="34" charset="0"/>
                <a:cs typeface="Segoe UI" panose="020B0502040204020203" pitchFamily="34" charset="0"/>
              </a:rPr>
              <a:t>Candidate Business APIs have been identified from revised Business Services list following a Top – Down approach. Total 180+ APIs identified. </a:t>
            </a:r>
          </a:p>
          <a:p>
            <a:pPr marL="285750" indent="-285750" algn="just" defTabSz="914400">
              <a:spcBef>
                <a:spcPts val="600"/>
              </a:spcBef>
              <a:spcAft>
                <a:spcPts val="600"/>
              </a:spcAft>
              <a:buSzPct val="100000"/>
              <a:buFont typeface="Cambria" panose="02040503050406030204" pitchFamily="18" charset="0"/>
              <a:buChar char="⇨"/>
              <a:defRPr/>
            </a:pPr>
            <a:r>
              <a:rPr lang="en-GB" sz="1250" kern="0" dirty="0" smtClean="0">
                <a:solidFill>
                  <a:schemeClr val="tx1">
                    <a:lumMod val="75000"/>
                    <a:lumOff val="25000"/>
                  </a:schemeClr>
                </a:solidFill>
                <a:ea typeface="Segoe UI" panose="020B0502040204020203" pitchFamily="34" charset="0"/>
                <a:cs typeface="Segoe UI" panose="020B0502040204020203" pitchFamily="34" charset="0"/>
              </a:rPr>
              <a:t>Candidate Business APIs list will be evaluated using API Decision matrix following a Bottom-up approach. Post this exercise, approx. 100+ APIs will be finalized.</a:t>
            </a:r>
          </a:p>
          <a:p>
            <a:pPr marL="285750" indent="-285750" algn="just" defTabSz="914400">
              <a:spcBef>
                <a:spcPts val="600"/>
              </a:spcBef>
              <a:spcAft>
                <a:spcPts val="600"/>
              </a:spcAft>
              <a:buSzPct val="100000"/>
              <a:buFont typeface="Cambria" panose="02040503050406030204" pitchFamily="18" charset="0"/>
              <a:buChar char="⇨"/>
              <a:defRPr/>
            </a:pPr>
            <a:r>
              <a:rPr lang="en-GB" sz="1250" kern="0" dirty="0" smtClean="0">
                <a:solidFill>
                  <a:schemeClr val="tx1">
                    <a:lumMod val="75000"/>
                    <a:lumOff val="25000"/>
                  </a:schemeClr>
                </a:solidFill>
                <a:ea typeface="Segoe UI" panose="020B0502040204020203" pitchFamily="34" charset="0"/>
                <a:cs typeface="Segoe UI" panose="020B0502040204020203" pitchFamily="34" charset="0"/>
              </a:rPr>
              <a:t>Finalized list of APIs will undergo prioritization process based on the inputs from ML HK Business and IT groups. </a:t>
            </a:r>
          </a:p>
        </p:txBody>
      </p:sp>
      <p:sp>
        <p:nvSpPr>
          <p:cNvPr id="9" name="Curved Down Arrow 8"/>
          <p:cNvSpPr/>
          <p:nvPr/>
        </p:nvSpPr>
        <p:spPr>
          <a:xfrm rot="19760603">
            <a:off x="4005323" y="2582208"/>
            <a:ext cx="1275008" cy="418564"/>
          </a:xfrm>
          <a:prstGeom prst="curvedDownArrow">
            <a:avLst/>
          </a:prstGeom>
          <a:solidFill>
            <a:srgbClr val="D2A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2000" dirty="0" smtClean="0">
              <a:solidFill>
                <a:schemeClr val="tx1"/>
              </a:solidFill>
            </a:endParaRPr>
          </a:p>
        </p:txBody>
      </p:sp>
    </p:spTree>
    <p:extLst>
      <p:ext uri="{BB962C8B-B14F-4D97-AF65-F5344CB8AC3E}">
        <p14:creationId xmlns:p14="http://schemas.microsoft.com/office/powerpoint/2010/main" val="138465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API Design Specifications</a:t>
            </a:r>
            <a:endParaRPr lang="en-US" sz="2000" b="0" dirty="0">
              <a:latin typeface="+mj-lt"/>
            </a:endParaRPr>
          </a:p>
        </p:txBody>
      </p:sp>
      <p:pic>
        <p:nvPicPr>
          <p:cNvPr id="6" name="Picture 5" descr="D:\Users\Muthu S Subramaniam\Desktop\open-api-specification-model.jpg"/>
          <p:cNvPicPr/>
          <p:nvPr/>
        </p:nvPicPr>
        <p:blipFill>
          <a:blip r:embed="rId2">
            <a:extLst>
              <a:ext uri="{28A0092B-C50C-407E-A947-70E740481C1C}">
                <a14:useLocalDpi xmlns:a14="http://schemas.microsoft.com/office/drawing/2010/main" val="0"/>
              </a:ext>
            </a:extLst>
          </a:blip>
          <a:srcRect/>
          <a:stretch>
            <a:fillRect/>
          </a:stretch>
        </p:blipFill>
        <p:spPr bwMode="auto">
          <a:xfrm>
            <a:off x="953035" y="785607"/>
            <a:ext cx="9543247" cy="5306100"/>
          </a:xfrm>
          <a:prstGeom prst="rect">
            <a:avLst/>
          </a:prstGeom>
          <a:noFill/>
          <a:ln>
            <a:noFill/>
          </a:ln>
        </p:spPr>
      </p:pic>
    </p:spTree>
    <p:extLst>
      <p:ext uri="{BB962C8B-B14F-4D97-AF65-F5344CB8AC3E}">
        <p14:creationId xmlns:p14="http://schemas.microsoft.com/office/powerpoint/2010/main" val="1647510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084" y="65368"/>
            <a:ext cx="9527551" cy="539322"/>
          </a:xfrm>
        </p:spPr>
        <p:txBody>
          <a:bodyPr/>
          <a:lstStyle/>
          <a:p>
            <a:r>
              <a:rPr lang="en-US" sz="2000" b="0" dirty="0" smtClean="0">
                <a:latin typeface="+mj-lt"/>
              </a:rPr>
              <a:t>SOA 2.0 – API Versioning Best Practices</a:t>
            </a:r>
            <a:endParaRPr lang="en-US" sz="2000" b="0" dirty="0">
              <a:latin typeface="+mj-lt"/>
            </a:endParaRPr>
          </a:p>
        </p:txBody>
      </p:sp>
      <p:sp>
        <p:nvSpPr>
          <p:cNvPr id="5" name="Rectangle 4"/>
          <p:cNvSpPr/>
          <p:nvPr/>
        </p:nvSpPr>
        <p:spPr>
          <a:xfrm>
            <a:off x="167426" y="802175"/>
            <a:ext cx="11075830" cy="4108817"/>
          </a:xfrm>
          <a:prstGeom prst="rect">
            <a:avLst/>
          </a:prstGeom>
        </p:spPr>
        <p:txBody>
          <a:bodyPr wrap="square">
            <a:spAutoFit/>
          </a:bodyPr>
          <a:lstStyle/>
          <a:p>
            <a:r>
              <a:rPr lang="en-US" sz="1800" dirty="0" smtClean="0"/>
              <a:t>In </a:t>
            </a:r>
            <a:r>
              <a:rPr lang="en-US" sz="1800" dirty="0"/>
              <a:t>M</a:t>
            </a:r>
            <a:r>
              <a:rPr lang="en-US" sz="1800" dirty="0" smtClean="0"/>
              <a:t>anulife context, an </a:t>
            </a:r>
            <a:r>
              <a:rPr lang="en-US" sz="1800" dirty="0"/>
              <a:t>API </a:t>
            </a:r>
            <a:r>
              <a:rPr lang="en-US" sz="1800" dirty="0" smtClean="0"/>
              <a:t>usually represents an interface for back-end services. </a:t>
            </a:r>
            <a:r>
              <a:rPr lang="en-US" sz="1800" dirty="0"/>
              <a:t>U</a:t>
            </a:r>
            <a:r>
              <a:rPr lang="en-US" sz="1800" dirty="0" smtClean="0"/>
              <a:t>ntil </a:t>
            </a:r>
            <a:r>
              <a:rPr lang="en-US" sz="1800" dirty="0"/>
              <a:t>there is a change in the interface contract, </a:t>
            </a:r>
            <a:r>
              <a:rPr lang="en-US" sz="1800" dirty="0" smtClean="0"/>
              <a:t>we don’t need a </a:t>
            </a:r>
            <a:r>
              <a:rPr lang="en-US" sz="1800" dirty="0"/>
              <a:t>new API version. </a:t>
            </a:r>
            <a:r>
              <a:rPr lang="en-US" sz="1800" dirty="0" smtClean="0"/>
              <a:t>On the other side, a back-end service </a:t>
            </a:r>
            <a:r>
              <a:rPr lang="en-US" sz="1800" dirty="0"/>
              <a:t>need to undergo frequent code changes and </a:t>
            </a:r>
            <a:r>
              <a:rPr lang="en-US" sz="1800" dirty="0" smtClean="0"/>
              <a:t>hence need </a:t>
            </a:r>
            <a:r>
              <a:rPr lang="en-US" sz="1800" dirty="0"/>
              <a:t>to </a:t>
            </a:r>
            <a:r>
              <a:rPr lang="en-US" sz="1800" dirty="0" smtClean="0"/>
              <a:t>have frequent versioning requirement. Therefore, we can have different strategies for versioning APIs and back-end (micro)services</a:t>
            </a:r>
            <a:endParaRPr lang="en-US" sz="1800" dirty="0"/>
          </a:p>
          <a:p>
            <a:r>
              <a:rPr lang="en-US" sz="1800" dirty="0"/>
              <a:t> </a:t>
            </a:r>
          </a:p>
          <a:p>
            <a:pPr>
              <a:spcBef>
                <a:spcPts val="600"/>
              </a:spcBef>
              <a:spcAft>
                <a:spcPts val="600"/>
              </a:spcAft>
            </a:pPr>
            <a:r>
              <a:rPr lang="en-US" sz="1800" b="1" dirty="0" smtClean="0"/>
              <a:t>API </a:t>
            </a:r>
            <a:r>
              <a:rPr lang="en-US" sz="1800" b="1" dirty="0"/>
              <a:t>Versioning Best </a:t>
            </a:r>
            <a:r>
              <a:rPr lang="en-US" sz="1800" b="1" dirty="0" smtClean="0"/>
              <a:t>Practices:</a:t>
            </a:r>
            <a:endParaRPr lang="en-US" sz="1800" dirty="0" smtClean="0"/>
          </a:p>
          <a:p>
            <a:pPr marL="285750" indent="-285750">
              <a:spcBef>
                <a:spcPts val="600"/>
              </a:spcBef>
              <a:spcAft>
                <a:spcPts val="600"/>
              </a:spcAft>
              <a:buFont typeface="Cambria" panose="02040503050406030204" pitchFamily="18" charset="0"/>
              <a:buChar char="⇨"/>
            </a:pPr>
            <a:r>
              <a:rPr lang="en-US" sz="1800" dirty="0"/>
              <a:t>Make the</a:t>
            </a:r>
            <a:r>
              <a:rPr lang="en-US" sz="1800" b="1" dirty="0"/>
              <a:t> version attribute mandatory </a:t>
            </a:r>
            <a:r>
              <a:rPr lang="en-US" sz="1800" dirty="0"/>
              <a:t>while designing API specifications.</a:t>
            </a:r>
          </a:p>
          <a:p>
            <a:pPr marL="285750" indent="-285750">
              <a:spcBef>
                <a:spcPts val="600"/>
              </a:spcBef>
              <a:spcAft>
                <a:spcPts val="600"/>
              </a:spcAft>
              <a:buFont typeface="Cambria" panose="02040503050406030204" pitchFamily="18" charset="0"/>
              <a:buChar char="⇨"/>
            </a:pPr>
            <a:r>
              <a:rPr lang="en-US" sz="1800" dirty="0" smtClean="0"/>
              <a:t>Specify the version with a </a:t>
            </a:r>
            <a:r>
              <a:rPr lang="en-US" sz="1800" b="1" dirty="0" smtClean="0"/>
              <a:t>'v' prefix</a:t>
            </a:r>
            <a:r>
              <a:rPr lang="en-US" sz="1800" dirty="0" smtClean="0"/>
              <a:t> in the left side of the URL so that it has highest scope (e.g. </a:t>
            </a:r>
            <a:r>
              <a:rPr lang="en-US" sz="1800" b="1" dirty="0" smtClean="0"/>
              <a:t>/v1/products</a:t>
            </a:r>
            <a:r>
              <a:rPr lang="en-US" sz="1800" dirty="0" smtClean="0"/>
              <a:t>).</a:t>
            </a:r>
          </a:p>
          <a:p>
            <a:pPr marL="285750" indent="-285750">
              <a:spcBef>
                <a:spcPts val="600"/>
              </a:spcBef>
              <a:spcAft>
                <a:spcPts val="600"/>
              </a:spcAft>
              <a:buFont typeface="Cambria" panose="02040503050406030204" pitchFamily="18" charset="0"/>
              <a:buChar char="⇨"/>
            </a:pPr>
            <a:r>
              <a:rPr lang="en-US" sz="1800" b="1" dirty="0" smtClean="0"/>
              <a:t>Use </a:t>
            </a:r>
            <a:r>
              <a:rPr lang="en-US" sz="1800" b="1" dirty="0"/>
              <a:t>a simple ordinal number</a:t>
            </a:r>
            <a:r>
              <a:rPr lang="en-US" sz="1800" dirty="0"/>
              <a:t> like v1, v2, </a:t>
            </a:r>
            <a:r>
              <a:rPr lang="en-US" sz="1800" dirty="0" smtClean="0"/>
              <a:t>etc. </a:t>
            </a:r>
            <a:r>
              <a:rPr lang="en-US" sz="1800" dirty="0"/>
              <a:t>It is not recommended to use the dot notation like v1.2 because it implies a granularity of versioning that is not applicable for APIs. </a:t>
            </a:r>
            <a:endParaRPr lang="en-US" sz="1800" dirty="0" smtClean="0"/>
          </a:p>
          <a:p>
            <a:pPr marL="285750" indent="-285750">
              <a:spcAft>
                <a:spcPts val="600"/>
              </a:spcAft>
              <a:buFont typeface="Cambria" panose="02040503050406030204" pitchFamily="18" charset="0"/>
              <a:buChar char="⇨"/>
            </a:pPr>
            <a:endParaRPr lang="en-US" sz="1800" dirty="0" smtClean="0"/>
          </a:p>
          <a:p>
            <a:pPr>
              <a:spcAft>
                <a:spcPts val="600"/>
              </a:spcAft>
            </a:pPr>
            <a:endParaRPr lang="en-US" sz="1800" dirty="0"/>
          </a:p>
        </p:txBody>
      </p:sp>
    </p:spTree>
    <p:extLst>
      <p:ext uri="{BB962C8B-B14F-4D97-AF65-F5344CB8AC3E}">
        <p14:creationId xmlns:p14="http://schemas.microsoft.com/office/powerpoint/2010/main" val="30292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084" y="65368"/>
            <a:ext cx="9527551" cy="539322"/>
          </a:xfrm>
        </p:spPr>
        <p:txBody>
          <a:bodyPr/>
          <a:lstStyle/>
          <a:p>
            <a:r>
              <a:rPr lang="en-US" sz="2000" b="0" dirty="0" smtClean="0">
                <a:latin typeface="+mj-lt"/>
              </a:rPr>
              <a:t>SOA 2.0 – Possible </a:t>
            </a:r>
            <a:r>
              <a:rPr lang="en-US" sz="2000" b="0" dirty="0"/>
              <a:t>API Versioning </a:t>
            </a:r>
            <a:r>
              <a:rPr lang="en-US" sz="2000" b="0" dirty="0" smtClean="0">
                <a:latin typeface="+mj-lt"/>
              </a:rPr>
              <a:t>Approaches</a:t>
            </a:r>
            <a:endParaRPr lang="en-US" sz="2000" b="0" dirty="0">
              <a:latin typeface="+mj-lt"/>
            </a:endParaRPr>
          </a:p>
        </p:txBody>
      </p:sp>
      <p:sp>
        <p:nvSpPr>
          <p:cNvPr id="5" name="Rectangle 4"/>
          <p:cNvSpPr/>
          <p:nvPr/>
        </p:nvSpPr>
        <p:spPr>
          <a:xfrm>
            <a:off x="167426" y="750659"/>
            <a:ext cx="11075830" cy="5909310"/>
          </a:xfrm>
          <a:prstGeom prst="rect">
            <a:avLst/>
          </a:prstGeom>
        </p:spPr>
        <p:txBody>
          <a:bodyPr wrap="square">
            <a:spAutoFit/>
          </a:bodyPr>
          <a:lstStyle/>
          <a:p>
            <a:r>
              <a:rPr lang="en-US" sz="1800" dirty="0" smtClean="0"/>
              <a:t>One of the key objective of API versioning is to ensure that all internal and partner Apps are using the right version of APIs as per there requirement. Below mentioned are possible API versioning approaches -</a:t>
            </a:r>
            <a:endParaRPr lang="en-US" sz="1800" dirty="0"/>
          </a:p>
          <a:p>
            <a:r>
              <a:rPr lang="en-US" sz="1800" dirty="0"/>
              <a:t> </a:t>
            </a:r>
          </a:p>
          <a:p>
            <a:pPr marL="285750" indent="-285750">
              <a:buFont typeface="Cambria" panose="02040503050406030204" pitchFamily="18" charset="0"/>
              <a:buChar char="⇨"/>
            </a:pPr>
            <a:r>
              <a:rPr lang="en-US" sz="1800" b="1" dirty="0" smtClean="0"/>
              <a:t>Backend Service supports </a:t>
            </a:r>
            <a:r>
              <a:rPr lang="en-US" sz="1800" b="1" dirty="0"/>
              <a:t>multiple </a:t>
            </a:r>
            <a:r>
              <a:rPr lang="en-US" sz="1800" b="1" dirty="0" smtClean="0"/>
              <a:t>versions and APIGEE do </a:t>
            </a:r>
            <a:r>
              <a:rPr lang="en-US" sz="1800" b="1" dirty="0"/>
              <a:t>a </a:t>
            </a:r>
            <a:r>
              <a:rPr lang="en-US" sz="1800" b="1" dirty="0" smtClean="0"/>
              <a:t>simple pass </a:t>
            </a:r>
            <a:r>
              <a:rPr lang="en-US" sz="1800" b="1" dirty="0"/>
              <a:t>through</a:t>
            </a:r>
            <a:endParaRPr lang="en-US" sz="1800" dirty="0"/>
          </a:p>
          <a:p>
            <a:r>
              <a:rPr lang="en-US" sz="1800" dirty="0" smtClean="0"/>
              <a:t>Back-end services supports </a:t>
            </a:r>
            <a:r>
              <a:rPr lang="en-US" sz="1800" dirty="0"/>
              <a:t>multiple </a:t>
            </a:r>
            <a:r>
              <a:rPr lang="en-US" sz="1800" dirty="0" smtClean="0"/>
              <a:t>versions </a:t>
            </a:r>
            <a:r>
              <a:rPr lang="en-US" sz="1800" dirty="0"/>
              <a:t>and </a:t>
            </a:r>
            <a:r>
              <a:rPr lang="en-US" sz="1800" dirty="0" smtClean="0"/>
              <a:t>APIGEE </a:t>
            </a:r>
            <a:r>
              <a:rPr lang="en-US" sz="1800" dirty="0"/>
              <a:t>just pass them through. </a:t>
            </a:r>
            <a:r>
              <a:rPr lang="en-US" sz="1800" dirty="0" smtClean="0"/>
              <a:t>This is the most simplest approach to follow as we end up following same versioning strategy everywhere. But, it has certain limitations.</a:t>
            </a:r>
          </a:p>
          <a:p>
            <a:endParaRPr lang="en-US" sz="1800" dirty="0"/>
          </a:p>
          <a:p>
            <a:pPr marL="285750" indent="-285750">
              <a:buFont typeface="Cambria" panose="02040503050406030204" pitchFamily="18" charset="0"/>
              <a:buChar char="⇨"/>
            </a:pPr>
            <a:r>
              <a:rPr lang="en-US" sz="1800" b="1" dirty="0" smtClean="0"/>
              <a:t>APIGEE follows its own API versioning method and routes the request to </a:t>
            </a:r>
            <a:r>
              <a:rPr lang="en-US" sz="1800" b="1" dirty="0"/>
              <a:t>appropriate </a:t>
            </a:r>
            <a:r>
              <a:rPr lang="en-US" sz="1800" b="1" dirty="0" smtClean="0"/>
              <a:t>Back-end service version</a:t>
            </a:r>
            <a:endParaRPr lang="en-US" sz="1800" dirty="0"/>
          </a:p>
          <a:p>
            <a:r>
              <a:rPr lang="en-US" sz="1800" dirty="0" smtClean="0"/>
              <a:t>Here, we will follow different versioning strategies for APIs and back-end services. APIGEE will </a:t>
            </a:r>
            <a:r>
              <a:rPr lang="en-US" sz="1800" dirty="0"/>
              <a:t>route the request to the </a:t>
            </a:r>
            <a:r>
              <a:rPr lang="en-US" sz="1800" dirty="0" smtClean="0"/>
              <a:t>right back-end service version</a:t>
            </a:r>
            <a:r>
              <a:rPr lang="en-US" sz="1800" dirty="0"/>
              <a:t>. </a:t>
            </a:r>
            <a:r>
              <a:rPr lang="en-US" sz="1800" dirty="0" smtClean="0"/>
              <a:t>Request routing </a:t>
            </a:r>
            <a:r>
              <a:rPr lang="en-US" sz="1800" dirty="0"/>
              <a:t>can be done based on </a:t>
            </a:r>
            <a:r>
              <a:rPr lang="en-US" sz="1800" dirty="0" smtClean="0"/>
              <a:t>parameters </a:t>
            </a:r>
            <a:r>
              <a:rPr lang="en-US" sz="1800" dirty="0"/>
              <a:t>like URL/Query </a:t>
            </a:r>
            <a:r>
              <a:rPr lang="en-US" sz="1800" dirty="0" smtClean="0"/>
              <a:t>Parameters/ Headers/Schema attributes </a:t>
            </a:r>
            <a:r>
              <a:rPr lang="en-US" sz="1800" dirty="0"/>
              <a:t>etc</a:t>
            </a:r>
            <a:r>
              <a:rPr lang="en-US" sz="1800" dirty="0" smtClean="0"/>
              <a:t>.</a:t>
            </a:r>
          </a:p>
          <a:p>
            <a:endParaRPr lang="en-US" sz="1800" dirty="0"/>
          </a:p>
          <a:p>
            <a:pPr marL="285750" indent="-285750">
              <a:buFont typeface="Cambria" panose="02040503050406030204" pitchFamily="18" charset="0"/>
              <a:buChar char="⇨"/>
            </a:pPr>
            <a:r>
              <a:rPr lang="en-US" sz="1800" b="1" dirty="0" smtClean="0"/>
              <a:t>Backend Services supports only single version and APIGEE will do </a:t>
            </a:r>
            <a:r>
              <a:rPr lang="en-US" sz="1800" b="1" dirty="0"/>
              <a:t>the mediation</a:t>
            </a:r>
            <a:endParaRPr lang="en-US" sz="1800" dirty="0"/>
          </a:p>
          <a:p>
            <a:r>
              <a:rPr lang="en-US" sz="1800" dirty="0" smtClean="0"/>
              <a:t>Here, APIGEE will enforce API versioning and mediate </a:t>
            </a:r>
            <a:r>
              <a:rPr lang="en-US" sz="1800" dirty="0"/>
              <a:t>the </a:t>
            </a:r>
            <a:r>
              <a:rPr lang="en-US" sz="1800" dirty="0" smtClean="0"/>
              <a:t>request/responses such that </a:t>
            </a:r>
            <a:r>
              <a:rPr lang="en-US" sz="1800" dirty="0"/>
              <a:t>the backend gets the request in a way it understands, and the clients get the response in the way they expect. This is </a:t>
            </a:r>
            <a:r>
              <a:rPr lang="en-US" sz="1800" dirty="0" smtClean="0"/>
              <a:t>not a popular approach and is feasible only when the </a:t>
            </a:r>
            <a:r>
              <a:rPr lang="en-US" sz="1800" dirty="0"/>
              <a:t>mediation rules are straightforward (and simple</a:t>
            </a:r>
            <a:r>
              <a:rPr lang="en-US" sz="1800" dirty="0" smtClean="0"/>
              <a:t>).</a:t>
            </a:r>
          </a:p>
          <a:p>
            <a:endParaRPr lang="en-US" sz="1800" dirty="0" smtClean="0"/>
          </a:p>
          <a:p>
            <a:pPr marL="285750" indent="-285750">
              <a:buFont typeface="Cambria" panose="02040503050406030204" pitchFamily="18" charset="0"/>
              <a:buChar char="⇨"/>
            </a:pPr>
            <a:r>
              <a:rPr lang="en-US" sz="1800" b="1" dirty="0" smtClean="0"/>
              <a:t>APIGEE sends an error response against the request for older API versions </a:t>
            </a:r>
            <a:endParaRPr lang="en-US" sz="1800" dirty="0" smtClean="0"/>
          </a:p>
          <a:p>
            <a:r>
              <a:rPr lang="en-US" sz="1800" dirty="0" smtClean="0"/>
              <a:t>In case we only want to maintain the most latest version for APIs (single versioning), this approach can be followed.</a:t>
            </a:r>
          </a:p>
          <a:p>
            <a:r>
              <a:rPr lang="en-US" sz="1800" dirty="0" smtClean="0"/>
              <a:t>On receiving such API requests, APIGEE </a:t>
            </a:r>
            <a:r>
              <a:rPr lang="en-US" sz="1800" dirty="0"/>
              <a:t>can give a (meaningful) error response to the </a:t>
            </a:r>
            <a:r>
              <a:rPr lang="en-US" sz="1800" dirty="0" smtClean="0"/>
              <a:t>clients informing them about the latest API version.</a:t>
            </a:r>
            <a:endParaRPr lang="en-US" sz="1800" dirty="0"/>
          </a:p>
        </p:txBody>
      </p:sp>
    </p:spTree>
    <p:extLst>
      <p:ext uri="{BB962C8B-B14F-4D97-AF65-F5344CB8AC3E}">
        <p14:creationId xmlns:p14="http://schemas.microsoft.com/office/powerpoint/2010/main" val="27463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17</a:t>
            </a:fld>
            <a:endParaRPr lang="en-US" dirty="0">
              <a:solidFill>
                <a:prstClr val="white"/>
              </a:solidFill>
            </a:endParaRPr>
          </a:p>
        </p:txBody>
      </p:sp>
      <p:sp>
        <p:nvSpPr>
          <p:cNvPr id="4" name="Content Placeholder 3"/>
          <p:cNvSpPr>
            <a:spLocks noGrp="1"/>
          </p:cNvSpPr>
          <p:nvPr>
            <p:ph idx="1"/>
          </p:nvPr>
        </p:nvSpPr>
        <p:spPr/>
        <p:txBody>
          <a:bodyPr>
            <a:normAutofit/>
          </a:bodyPr>
          <a:lstStyle/>
          <a:p>
            <a:pPr marL="0" lvl="1"/>
            <a:r>
              <a:rPr lang="en-US" sz="3000" kern="0" dirty="0" smtClean="0">
                <a:solidFill>
                  <a:srgbClr val="141414"/>
                </a:solidFill>
                <a:latin typeface="+mj-lt"/>
              </a:rPr>
              <a:t>Microservice Design Guidelines</a:t>
            </a:r>
            <a:endParaRPr lang="en-US" sz="3000" kern="0" dirty="0">
              <a:solidFill>
                <a:srgbClr val="141414"/>
              </a:solidFill>
              <a:latin typeface="+mj-lt"/>
            </a:endParaRPr>
          </a:p>
          <a:p>
            <a:endParaRPr lang="en-US" sz="3000" dirty="0">
              <a:latin typeface="+mj-lt"/>
            </a:endParaRPr>
          </a:p>
        </p:txBody>
      </p:sp>
      <p:sp>
        <p:nvSpPr>
          <p:cNvPr id="5" name="Content Placeholder 3"/>
          <p:cNvSpPr txBox="1">
            <a:spLocks/>
          </p:cNvSpPr>
          <p:nvPr/>
        </p:nvSpPr>
        <p:spPr>
          <a:xfrm>
            <a:off x="512623" y="3275812"/>
            <a:ext cx="10408662"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Principles and guidelines to be considered while designing micro services</a:t>
            </a:r>
            <a:endParaRPr lang="en-US" sz="1800" kern="0" dirty="0">
              <a:solidFill>
                <a:srgbClr val="141414"/>
              </a:solidFill>
              <a:latin typeface="+mj-lt"/>
            </a:endParaRPr>
          </a:p>
        </p:txBody>
      </p:sp>
    </p:spTree>
    <p:extLst>
      <p:ext uri="{BB962C8B-B14F-4D97-AF65-F5344CB8AC3E}">
        <p14:creationId xmlns:p14="http://schemas.microsoft.com/office/powerpoint/2010/main" val="655595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Design Guidelines</a:t>
            </a:r>
            <a:endParaRPr lang="en-US" sz="2000" b="0" dirty="0">
              <a:latin typeface="+mj-lt"/>
            </a:endParaRPr>
          </a:p>
        </p:txBody>
      </p:sp>
      <p:sp>
        <p:nvSpPr>
          <p:cNvPr id="3" name="Rectangle 2"/>
          <p:cNvSpPr/>
          <p:nvPr/>
        </p:nvSpPr>
        <p:spPr>
          <a:xfrm>
            <a:off x="257577" y="874840"/>
            <a:ext cx="10766738" cy="4006097"/>
          </a:xfrm>
          <a:prstGeom prst="rect">
            <a:avLst/>
          </a:prstGeom>
        </p:spPr>
        <p:txBody>
          <a:bodyPr wrap="square">
            <a:spAutoFit/>
          </a:bodyPr>
          <a:lstStyle/>
          <a:p>
            <a:r>
              <a:rPr lang="en-US" dirty="0"/>
              <a:t>The </a:t>
            </a:r>
            <a:r>
              <a:rPr lang="en-US" dirty="0" smtClean="0"/>
              <a:t>Microservice Design Guidelines explains in details the characteristics, core principles, architecture, patterns and points to be considered while designing micro services</a:t>
            </a:r>
            <a:endParaRPr lang="en-US" dirty="0"/>
          </a:p>
          <a:p>
            <a:endParaRPr lang="en-US" dirty="0"/>
          </a:p>
          <a:p>
            <a:pPr marL="342900" lvl="0" indent="-342900">
              <a:buFont typeface="Wingdings" panose="05000000000000000000" pitchFamily="2" charset="2"/>
              <a:buChar char="v"/>
            </a:pPr>
            <a:r>
              <a:rPr lang="en-US" sz="2000" dirty="0"/>
              <a:t>Microservices </a:t>
            </a:r>
            <a:r>
              <a:rPr lang="en-US" sz="2000" dirty="0" smtClean="0"/>
              <a:t>Characteristics</a:t>
            </a:r>
          </a:p>
          <a:p>
            <a:pPr marL="342900" lvl="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Microservices Design </a:t>
            </a:r>
            <a:r>
              <a:rPr lang="en-US" sz="2000" dirty="0" smtClean="0"/>
              <a:t>Principles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Microservices Reference Architecture Outer and Inner </a:t>
            </a:r>
            <a:r>
              <a:rPr lang="en-US" sz="2000" dirty="0" smtClean="0"/>
              <a:t>Views</a:t>
            </a:r>
          </a:p>
          <a:p>
            <a:pPr marL="34290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a:t>Microservices Design Considerations </a:t>
            </a:r>
            <a:endParaRPr lang="en-US" sz="2000" dirty="0" smtClean="0"/>
          </a:p>
          <a:p>
            <a:pPr marL="342900" lvl="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a:t>Microservices Design Patterns </a:t>
            </a:r>
            <a:endParaRPr lang="en-US" sz="2000" dirty="0" smtClean="0"/>
          </a:p>
          <a:p>
            <a:pPr marL="342900" lvl="0" indent="-342900">
              <a:buFont typeface="Wingdings" panose="05000000000000000000" pitchFamily="2" charset="2"/>
              <a:buChar char="v"/>
            </a:pPr>
            <a:endParaRPr lang="en-US" sz="2000" b="1" dirty="0"/>
          </a:p>
        </p:txBody>
      </p:sp>
    </p:spTree>
    <p:extLst>
      <p:ext uri="{BB962C8B-B14F-4D97-AF65-F5344CB8AC3E}">
        <p14:creationId xmlns:p14="http://schemas.microsoft.com/office/powerpoint/2010/main" val="222932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Characteristics</a:t>
            </a:r>
            <a:endParaRPr lang="en-US" sz="2000" b="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1659557260"/>
              </p:ext>
            </p:extLst>
          </p:nvPr>
        </p:nvGraphicFramePr>
        <p:xfrm>
          <a:off x="497123" y="920629"/>
          <a:ext cx="10192342" cy="4552892"/>
        </p:xfrm>
        <a:graphic>
          <a:graphicData uri="http://schemas.openxmlformats.org/drawingml/2006/table">
            <a:tbl>
              <a:tblPr firstRow="1" firstCol="1" lastRow="1" lastCol="1" bandRow="1" bandCol="1"/>
              <a:tblGrid>
                <a:gridCol w="2459162"/>
                <a:gridCol w="7733180"/>
              </a:tblGrid>
              <a:tr h="427239">
                <a:tc>
                  <a:txBody>
                    <a:bodyPr/>
                    <a:lstStyle/>
                    <a:p>
                      <a:pPr marL="0" marR="0" algn="l">
                        <a:spcBef>
                          <a:spcPts val="0"/>
                        </a:spcBef>
                        <a:spcAft>
                          <a:spcPts val="600"/>
                        </a:spcAft>
                      </a:pPr>
                      <a:r>
                        <a:rPr lang="en-US" sz="1602" b="1" kern="1200" dirty="0">
                          <a:solidFill>
                            <a:schemeClr val="lt1"/>
                          </a:solidFill>
                          <a:latin typeface="+mn-lt"/>
                          <a:ea typeface="+mn-ea"/>
                          <a:cs typeface="+mn-cs"/>
                        </a:rPr>
                        <a:t>Characteristics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a:spcBef>
                          <a:spcPts val="0"/>
                        </a:spcBef>
                        <a:spcAft>
                          <a:spcPts val="600"/>
                        </a:spcAft>
                      </a:pPr>
                      <a:r>
                        <a:rPr lang="en-US" sz="1602" b="1" kern="1200" dirty="0">
                          <a:solidFill>
                            <a:schemeClr val="lt1"/>
                          </a:solidFill>
                          <a:latin typeface="+mn-lt"/>
                          <a:ea typeface="+mn-ea"/>
                          <a:cs typeface="+mn-cs"/>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27239">
                <a:tc>
                  <a:txBody>
                    <a:bodyPr/>
                    <a:lstStyle/>
                    <a:p>
                      <a:pPr marL="0" marR="0" algn="l">
                        <a:spcBef>
                          <a:spcPts val="600"/>
                        </a:spcBef>
                        <a:spcAft>
                          <a:spcPts val="600"/>
                        </a:spcAft>
                      </a:pPr>
                      <a:r>
                        <a:rPr lang="en-US" sz="1200">
                          <a:effectLst/>
                          <a:latin typeface="Calibri"/>
                          <a:ea typeface="新細明體"/>
                        </a:rPr>
                        <a:t>Build around business capabilities</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Microservices are designed to represent business capabilities instead of technology layers.</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417">
                <a:tc>
                  <a:txBody>
                    <a:bodyPr/>
                    <a:lstStyle/>
                    <a:p>
                      <a:pPr marL="0" marR="0" algn="l">
                        <a:spcBef>
                          <a:spcPts val="600"/>
                        </a:spcBef>
                        <a:spcAft>
                          <a:spcPts val="600"/>
                        </a:spcAft>
                      </a:pPr>
                      <a:r>
                        <a:rPr lang="en-US" sz="1200">
                          <a:effectLst/>
                          <a:latin typeface="Calibri"/>
                          <a:ea typeface="新細明體"/>
                        </a:rPr>
                        <a:t>Componentization as a Service</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Microservices are independently deployable components.  Changes made in one service will not propagate to whole application / product</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239">
                <a:tc>
                  <a:txBody>
                    <a:bodyPr/>
                    <a:lstStyle/>
                    <a:p>
                      <a:pPr marL="0" marR="0" algn="l">
                        <a:spcBef>
                          <a:spcPts val="600"/>
                        </a:spcBef>
                        <a:spcAft>
                          <a:spcPts val="600"/>
                        </a:spcAft>
                      </a:pPr>
                      <a:r>
                        <a:rPr lang="en-US" sz="1200">
                          <a:effectLst/>
                          <a:latin typeface="Calibri"/>
                          <a:ea typeface="新細明體"/>
                        </a:rPr>
                        <a:t>Elasticity</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A microservice must be able to scale up OR down independent of other services in the same application / product.</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417">
                <a:tc>
                  <a:txBody>
                    <a:bodyPr/>
                    <a:lstStyle/>
                    <a:p>
                      <a:pPr marL="0" marR="0" algn="l">
                        <a:spcBef>
                          <a:spcPts val="600"/>
                        </a:spcBef>
                        <a:spcAft>
                          <a:spcPts val="600"/>
                        </a:spcAft>
                      </a:pPr>
                      <a:r>
                        <a:rPr lang="en-US" sz="1200">
                          <a:effectLst/>
                          <a:latin typeface="Calibri"/>
                          <a:ea typeface="新細明體"/>
                        </a:rPr>
                        <a:t>Resilient</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A microservice must fail without impacting other services. Failure of a single service instance should not have cascading impact on application / product.</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417">
                <a:tc>
                  <a:txBody>
                    <a:bodyPr/>
                    <a:lstStyle/>
                    <a:p>
                      <a:pPr marL="0" marR="0" algn="l">
                        <a:spcBef>
                          <a:spcPts val="600"/>
                        </a:spcBef>
                        <a:spcAft>
                          <a:spcPts val="600"/>
                        </a:spcAft>
                      </a:pPr>
                      <a:r>
                        <a:rPr lang="en-US" sz="1200">
                          <a:effectLst/>
                          <a:latin typeface="Calibri"/>
                          <a:ea typeface="新細明體"/>
                        </a:rPr>
                        <a:t>Smart Endpoints &amp; Web Scale Pipes</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While interfacing with other services, a microservice owns domain &amp; process flow logic. Integration / messaging platform will provide communication channels at web scale.</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239">
                <a:tc>
                  <a:txBody>
                    <a:bodyPr/>
                    <a:lstStyle/>
                    <a:p>
                      <a:pPr marL="0" marR="0" algn="l">
                        <a:spcBef>
                          <a:spcPts val="600"/>
                        </a:spcBef>
                        <a:spcAft>
                          <a:spcPts val="600"/>
                        </a:spcAft>
                      </a:pPr>
                      <a:r>
                        <a:rPr lang="en-US" sz="1200">
                          <a:effectLst/>
                          <a:latin typeface="Calibri"/>
                          <a:ea typeface="新細明體"/>
                        </a:rPr>
                        <a:t>Composable</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dirty="0">
                          <a:effectLst/>
                          <a:latin typeface="Calibri"/>
                          <a:ea typeface="新細明體"/>
                        </a:rPr>
                        <a:t>A microservices must offer granular interface that is uniform and is designed to support service composition</a:t>
                      </a:r>
                      <a:endParaRPr lang="en-US" sz="1200" dirty="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417">
                <a:tc>
                  <a:txBody>
                    <a:bodyPr/>
                    <a:lstStyle/>
                    <a:p>
                      <a:pPr marL="0" marR="0" algn="l">
                        <a:spcBef>
                          <a:spcPts val="600"/>
                        </a:spcBef>
                        <a:spcAft>
                          <a:spcPts val="600"/>
                        </a:spcAft>
                      </a:pPr>
                      <a:r>
                        <a:rPr lang="en-US" sz="1200">
                          <a:effectLst/>
                          <a:latin typeface="Calibri"/>
                          <a:ea typeface="新細明體"/>
                        </a:rPr>
                        <a:t>Evolutionary Design</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a:effectLst/>
                          <a:latin typeface="Calibri"/>
                          <a:ea typeface="新細明體"/>
                        </a:rPr>
                        <a:t>Microservices are designed around bounded context which will allow service evolution at more granular level thus making it highly cohesive.</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268">
                <a:tc>
                  <a:txBody>
                    <a:bodyPr/>
                    <a:lstStyle/>
                    <a:p>
                      <a:pPr marL="0" marR="0" algn="l">
                        <a:spcBef>
                          <a:spcPts val="600"/>
                        </a:spcBef>
                        <a:spcAft>
                          <a:spcPts val="600"/>
                        </a:spcAft>
                      </a:pPr>
                      <a:r>
                        <a:rPr lang="en-US" sz="1200">
                          <a:effectLst/>
                          <a:latin typeface="Calibri"/>
                          <a:ea typeface="新細明體"/>
                        </a:rPr>
                        <a:t>Decentralized Data Management</a:t>
                      </a:r>
                      <a:endParaRPr lang="en-US" sz="120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600"/>
                        </a:spcAft>
                      </a:pPr>
                      <a:r>
                        <a:rPr lang="en-US" sz="1200" dirty="0">
                          <a:effectLst/>
                          <a:latin typeface="Calibri"/>
                          <a:ea typeface="新細明體"/>
                        </a:rPr>
                        <a:t>Microservices persist and manage their own data. Every service can use different data storage mechanism</a:t>
                      </a:r>
                      <a:endParaRPr lang="en-US" sz="1200" dirty="0">
                        <a:effectLst/>
                        <a:latin typeface="Times New Roman"/>
                        <a:ea typeface="新細明體"/>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2702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47" y="37088"/>
            <a:ext cx="10335803" cy="575277"/>
          </a:xfrm>
        </p:spPr>
        <p:txBody>
          <a:bodyPr/>
          <a:lstStyle/>
          <a:p>
            <a:r>
              <a:rPr lang="en-US" sz="2400" b="0" dirty="0" smtClean="0">
                <a:latin typeface="+mj-lt"/>
              </a:rPr>
              <a:t>Table of Contents</a:t>
            </a:r>
            <a:endParaRPr lang="en-US" sz="2400" b="0" dirty="0">
              <a:latin typeface="+mj-lt"/>
            </a:endParaRPr>
          </a:p>
        </p:txBody>
      </p:sp>
      <p:sp>
        <p:nvSpPr>
          <p:cNvPr id="7" name="Rectangle 6"/>
          <p:cNvSpPr/>
          <p:nvPr/>
        </p:nvSpPr>
        <p:spPr bwMode="auto">
          <a:xfrm>
            <a:off x="272393" y="812020"/>
            <a:ext cx="10932228" cy="5563021"/>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SOA 2.0 – Technical Architecture Overview</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20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342900" indent="-342900" algn="just" defTabSz="914400">
              <a:buSzPct val="100000"/>
              <a:buFont typeface="+mj-lt"/>
              <a:buAutoNum type="arabicPeriod"/>
              <a:defRPr/>
            </a:pPr>
            <a:r>
              <a:rPr lang="en-GB" sz="2000" kern="0" dirty="0">
                <a:solidFill>
                  <a:schemeClr val="tx1">
                    <a:lumMod val="65000"/>
                    <a:lumOff val="35000"/>
                  </a:schemeClr>
                </a:solidFill>
                <a:ea typeface="Segoe UI" panose="020B0502040204020203" pitchFamily="34" charset="0"/>
                <a:cs typeface="Segoe UI" panose="020B0502040204020203" pitchFamily="34" charset="0"/>
              </a:rPr>
              <a:t>SOA 2.0 - 12 Factor App </a:t>
            </a: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Guidelines</a:t>
            </a:r>
            <a:endParaRPr lang="en-GB" sz="20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20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SOA 2.0 - API Design Guidelines</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20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SOA 2.0 - Microservices Design Guidelines</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20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SOA 2.0 - Microservices Development Guidelines</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20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2000" kern="0" dirty="0" smtClean="0">
                <a:solidFill>
                  <a:schemeClr val="tx1">
                    <a:lumMod val="65000"/>
                    <a:lumOff val="35000"/>
                  </a:schemeClr>
                </a:solidFill>
                <a:ea typeface="Segoe UI" panose="020B0502040204020203" pitchFamily="34" charset="0"/>
                <a:cs typeface="Segoe UI" panose="020B0502040204020203" pitchFamily="34" charset="0"/>
              </a:rPr>
              <a:t>SOA 2.0 - Microservices working with Legacy Systems (Anti-Corruption Layer)</a:t>
            </a:r>
          </a:p>
          <a:p>
            <a:pPr marR="0" lvl="0" algn="just" defTabSz="914400" eaLnBrk="1" fontAlgn="auto" latinLnBrk="0" hangingPunct="1">
              <a:lnSpc>
                <a:spcPct val="100000"/>
              </a:lnSpc>
              <a:spcBef>
                <a:spcPts val="0"/>
              </a:spcBef>
              <a:spcAft>
                <a:spcPts val="0"/>
              </a:spcAft>
              <a:buClrTx/>
              <a:buSzPct val="100000"/>
              <a:tabLst/>
              <a:defRPr/>
            </a:pPr>
            <a:endParaRPr lang="en-GB" sz="20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20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20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12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Design Principles</a:t>
            </a:r>
            <a:endParaRPr lang="en-US" sz="2000" b="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305942743"/>
              </p:ext>
            </p:extLst>
          </p:nvPr>
        </p:nvGraphicFramePr>
        <p:xfrm>
          <a:off x="566670" y="861402"/>
          <a:ext cx="10406130" cy="5582497"/>
        </p:xfrm>
        <a:graphic>
          <a:graphicData uri="http://schemas.openxmlformats.org/drawingml/2006/table">
            <a:tbl>
              <a:tblPr firstRow="1" firstCol="1" lastRow="1" lastCol="1" bandRow="1" bandCol="1"/>
              <a:tblGrid>
                <a:gridCol w="2115174"/>
                <a:gridCol w="8290956"/>
              </a:tblGrid>
              <a:tr h="374969">
                <a:tc>
                  <a:txBody>
                    <a:bodyPr/>
                    <a:lstStyle/>
                    <a:p>
                      <a:pPr marL="0" marR="0" algn="l" defTabSz="873563" rtl="0" eaLnBrk="1" latinLnBrk="0" hangingPunct="1">
                        <a:spcBef>
                          <a:spcPts val="600"/>
                        </a:spcBef>
                        <a:spcAft>
                          <a:spcPts val="600"/>
                        </a:spcAft>
                      </a:pPr>
                      <a:r>
                        <a:rPr lang="en-US" sz="1602" b="1" kern="1200" dirty="0">
                          <a:solidFill>
                            <a:schemeClr val="lt1"/>
                          </a:solidFill>
                          <a:latin typeface="+mn-lt"/>
                          <a:ea typeface="+mn-ea"/>
                          <a:cs typeface="+mn-cs"/>
                        </a:rPr>
                        <a:t>Design Principles</a:t>
                      </a: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a:spcBef>
                          <a:spcPts val="600"/>
                        </a:spcBef>
                        <a:spcAft>
                          <a:spcPts val="600"/>
                        </a:spcAft>
                      </a:pPr>
                      <a:r>
                        <a:rPr lang="en-US" sz="1602" b="1" kern="1200" dirty="0">
                          <a:solidFill>
                            <a:schemeClr val="lt1"/>
                          </a:solidFill>
                          <a:latin typeface="+mn-lt"/>
                          <a:ea typeface="+mn-ea"/>
                          <a:cs typeface="+mn-cs"/>
                        </a:rPr>
                        <a:t>Description</a:t>
                      </a: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6670">
                <a:tc>
                  <a:txBody>
                    <a:bodyPr/>
                    <a:lstStyle/>
                    <a:p>
                      <a:pPr marL="0" marR="0" algn="l">
                        <a:spcBef>
                          <a:spcPts val="0"/>
                        </a:spcBef>
                        <a:spcAft>
                          <a:spcPts val="600"/>
                        </a:spcAft>
                      </a:pPr>
                      <a:r>
                        <a:rPr lang="en-US" sz="1200">
                          <a:effectLst/>
                          <a:latin typeface="Calibri"/>
                          <a:ea typeface="新細明體"/>
                        </a:rPr>
                        <a:t>Consumer Focus</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200">
                          <a:effectLst/>
                          <a:latin typeface="Calibri"/>
                          <a:ea typeface="新細明體"/>
                        </a:rPr>
                        <a:t>Always consider consumer’s experience while making design and implementation decisions. The consumer includes end customer as well as internal users &amp; systems.</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952">
                <a:tc>
                  <a:txBody>
                    <a:bodyPr/>
                    <a:lstStyle/>
                    <a:p>
                      <a:pPr marL="0" marR="0" algn="l">
                        <a:spcBef>
                          <a:spcPts val="0"/>
                        </a:spcBef>
                        <a:spcAft>
                          <a:spcPts val="600"/>
                        </a:spcAft>
                      </a:pPr>
                      <a:r>
                        <a:rPr lang="en-US" sz="1200">
                          <a:effectLst/>
                          <a:latin typeface="Calibri"/>
                          <a:ea typeface="新細明體"/>
                        </a:rPr>
                        <a:t>Start Simple and then iterate to address complexity</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200">
                          <a:effectLst/>
                          <a:latin typeface="Calibri"/>
                          <a:ea typeface="新細明體"/>
                        </a:rPr>
                        <a:t>Start with breaking your existing systems into mini – monoliths. In every iteration, ensure to have a working functional code and then iterate further to improve it by splitting to next level of granularity.</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817">
                <a:tc>
                  <a:txBody>
                    <a:bodyPr/>
                    <a:lstStyle/>
                    <a:p>
                      <a:pPr marL="0" marR="0" algn="l">
                        <a:spcBef>
                          <a:spcPts val="0"/>
                        </a:spcBef>
                        <a:spcAft>
                          <a:spcPts val="600"/>
                        </a:spcAft>
                      </a:pPr>
                      <a:r>
                        <a:rPr lang="en-US" sz="1200">
                          <a:effectLst/>
                          <a:latin typeface="Calibri"/>
                          <a:ea typeface="新細明體"/>
                        </a:rPr>
                        <a:t>Follow API Frist Design</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200" dirty="0">
                          <a:effectLst/>
                          <a:latin typeface="Calibri"/>
                          <a:ea typeface="新細明體"/>
                        </a:rPr>
                        <a:t>Follow top – down approach to identify candidate APIs for each Business Unit. Also perform bottom – up analysis to discover candidate APIs from existing systems. Discuss with Business and IT stakeholders to finalize and prioritize the APIs implementation. </a:t>
                      </a:r>
                      <a:endParaRPr lang="en-US" sz="1200" dirty="0">
                        <a:effectLst/>
                        <a:latin typeface="Times New Roman"/>
                        <a:ea typeface="新細明體"/>
                      </a:endParaRPr>
                    </a:p>
                    <a:p>
                      <a:pPr marL="0" marR="0" algn="l">
                        <a:spcBef>
                          <a:spcPts val="0"/>
                        </a:spcBef>
                        <a:spcAft>
                          <a:spcPts val="600"/>
                        </a:spcAft>
                      </a:pPr>
                      <a:r>
                        <a:rPr lang="en-US" sz="1200" dirty="0">
                          <a:effectLst/>
                          <a:latin typeface="Calibri"/>
                          <a:ea typeface="新細明體"/>
                        </a:rPr>
                        <a:t>API design is very critical as it directly impacts the customer experience. Hence perform API design as the first design activity. Make use of Swagger / Open API standards for API design specifications.</a:t>
                      </a:r>
                      <a:endParaRPr lang="en-US" sz="1200" dirty="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3797">
                <a:tc>
                  <a:txBody>
                    <a:bodyPr/>
                    <a:lstStyle/>
                    <a:p>
                      <a:pPr marL="0" marR="0" algn="l">
                        <a:spcBef>
                          <a:spcPts val="0"/>
                        </a:spcBef>
                        <a:spcAft>
                          <a:spcPts val="600"/>
                        </a:spcAft>
                      </a:pPr>
                      <a:r>
                        <a:rPr lang="en-US" sz="1200">
                          <a:effectLst/>
                          <a:latin typeface="Calibri"/>
                          <a:ea typeface="新細明體"/>
                        </a:rPr>
                        <a:t>Keep Evolving</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200">
                          <a:effectLst/>
                          <a:latin typeface="Calibri"/>
                          <a:ea typeface="新細明體"/>
                        </a:rPr>
                        <a:t>Build a microservices platform which enables to introduce new features without taking down the service. Start with setup and configuration of basic support functions like – Deployment environment setup, Config Server, Service Registry, Log consolidation etc. </a:t>
                      </a:r>
                      <a:endParaRPr lang="en-US" sz="1200">
                        <a:effectLst/>
                        <a:latin typeface="Times New Roman"/>
                        <a:ea typeface="新細明體"/>
                      </a:endParaRPr>
                    </a:p>
                    <a:p>
                      <a:pPr marL="0" marR="0" algn="l">
                        <a:spcBef>
                          <a:spcPts val="0"/>
                        </a:spcBef>
                        <a:spcAft>
                          <a:spcPts val="600"/>
                        </a:spcAft>
                      </a:pPr>
                      <a:r>
                        <a:rPr lang="en-US" sz="1200">
                          <a:effectLst/>
                          <a:latin typeface="Calibri"/>
                          <a:ea typeface="新細明體"/>
                        </a:rPr>
                        <a:t>As next step, configure PCF platform to provide backing services like – API Gateway, DB, Data Stores, message broker, In-Memory cache etc.</a:t>
                      </a:r>
                      <a:endParaRPr lang="en-US" sz="1200">
                        <a:effectLst/>
                        <a:latin typeface="Times New Roman"/>
                        <a:ea typeface="新細明體"/>
                      </a:endParaRPr>
                    </a:p>
                    <a:p>
                      <a:pPr marL="0" marR="0" algn="l">
                        <a:spcBef>
                          <a:spcPts val="0"/>
                        </a:spcBef>
                        <a:spcAft>
                          <a:spcPts val="600"/>
                        </a:spcAft>
                      </a:pPr>
                      <a:r>
                        <a:rPr lang="en-US" sz="1200">
                          <a:effectLst/>
                          <a:latin typeface="Calibri"/>
                          <a:ea typeface="新細明體"/>
                        </a:rPr>
                        <a:t>Finally, perform needful steps on PCF platform to enable operational analytics and dashboard functions.</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1292">
                <a:tc>
                  <a:txBody>
                    <a:bodyPr/>
                    <a:lstStyle/>
                    <a:p>
                      <a:pPr marL="0" marR="0" algn="l">
                        <a:spcBef>
                          <a:spcPts val="0"/>
                        </a:spcBef>
                        <a:spcAft>
                          <a:spcPts val="600"/>
                        </a:spcAft>
                      </a:pPr>
                      <a:r>
                        <a:rPr lang="en-US" sz="1200">
                          <a:effectLst/>
                          <a:latin typeface="Calibri"/>
                          <a:ea typeface="新細明體"/>
                        </a:rPr>
                        <a:t>Automation is the Key</a:t>
                      </a:r>
                      <a:endParaRPr lang="en-US" sz="120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200" dirty="0">
                          <a:effectLst/>
                          <a:latin typeface="Calibri"/>
                          <a:ea typeface="新細明體"/>
                        </a:rPr>
                        <a:t>Follow DevOps culture to automate service implementation lifecycle. This will reduce human error thus improving reliability and consistency.</a:t>
                      </a:r>
                      <a:endParaRPr lang="en-US" sz="1200" dirty="0">
                        <a:effectLst/>
                        <a:latin typeface="Times New Roman"/>
                        <a:ea typeface="新細明體"/>
                      </a:endParaRPr>
                    </a:p>
                    <a:p>
                      <a:pPr marL="0" marR="0" algn="l">
                        <a:spcBef>
                          <a:spcPts val="0"/>
                        </a:spcBef>
                        <a:spcAft>
                          <a:spcPts val="600"/>
                        </a:spcAft>
                      </a:pPr>
                      <a:r>
                        <a:rPr lang="en-US" sz="1200" dirty="0">
                          <a:effectLst/>
                          <a:latin typeface="Calibri"/>
                          <a:ea typeface="新細明體"/>
                        </a:rPr>
                        <a:t>Start with automation of basic DevOps activities like packaging and build generation, code quality checks and deployment in DEV region to perform smoke testing.</a:t>
                      </a:r>
                      <a:endParaRPr lang="en-US" sz="1200" dirty="0">
                        <a:effectLst/>
                        <a:latin typeface="Times New Roman"/>
                        <a:ea typeface="新細明體"/>
                      </a:endParaRPr>
                    </a:p>
                    <a:p>
                      <a:pPr marL="0" marR="0" algn="l">
                        <a:spcBef>
                          <a:spcPts val="0"/>
                        </a:spcBef>
                        <a:spcAft>
                          <a:spcPts val="600"/>
                        </a:spcAft>
                      </a:pPr>
                      <a:r>
                        <a:rPr lang="en-US" sz="1200" dirty="0">
                          <a:effectLst/>
                          <a:latin typeface="Calibri"/>
                          <a:ea typeface="新細明體"/>
                        </a:rPr>
                        <a:t>As next step, setup and configure Continuous Integration pipeline automating all CI activities.</a:t>
                      </a:r>
                      <a:endParaRPr lang="en-US" sz="1200" dirty="0">
                        <a:effectLst/>
                        <a:latin typeface="Times New Roman"/>
                        <a:ea typeface="新細明體"/>
                      </a:endParaRPr>
                    </a:p>
                    <a:p>
                      <a:pPr marL="0" marR="0" algn="l">
                        <a:spcBef>
                          <a:spcPts val="0"/>
                        </a:spcBef>
                        <a:spcAft>
                          <a:spcPts val="600"/>
                        </a:spcAft>
                      </a:pPr>
                      <a:r>
                        <a:rPr lang="en-US" sz="1200" dirty="0">
                          <a:effectLst/>
                          <a:latin typeface="Calibri"/>
                          <a:ea typeface="新細明體"/>
                        </a:rPr>
                        <a:t>As next step, setup and configure Continuous Delivery pipeline automating the delivery / deployment of service artefacts on PCF. </a:t>
                      </a:r>
                      <a:endParaRPr lang="en-US" sz="1200" dirty="0">
                        <a:effectLst/>
                        <a:latin typeface="Times New Roman"/>
                        <a:ea typeface="新細明體"/>
                      </a:endParaRPr>
                    </a:p>
                  </a:txBody>
                  <a:tcPr marL="59656" marR="59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08781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Inner vs Outer Views</a:t>
            </a:r>
            <a:endParaRPr lang="en-US" sz="2000" b="0" dirty="0">
              <a:latin typeface="+mj-lt"/>
            </a:endParaRPr>
          </a:p>
        </p:txBody>
      </p:sp>
      <p:pic>
        <p:nvPicPr>
          <p:cNvPr id="4" name="Picture 3" descr="D:\SOA 2.0\Work Docs\Microservice-OuterArchitecture-v3.jpg"/>
          <p:cNvPicPr/>
          <p:nvPr/>
        </p:nvPicPr>
        <p:blipFill>
          <a:blip r:embed="rId2">
            <a:extLst>
              <a:ext uri="{28A0092B-C50C-407E-A947-70E740481C1C}">
                <a14:useLocalDpi xmlns:a14="http://schemas.microsoft.com/office/drawing/2010/main" val="0"/>
              </a:ext>
            </a:extLst>
          </a:blip>
          <a:srcRect/>
          <a:stretch>
            <a:fillRect/>
          </a:stretch>
        </p:blipFill>
        <p:spPr bwMode="auto">
          <a:xfrm>
            <a:off x="5620072" y="695454"/>
            <a:ext cx="5501030" cy="4274572"/>
          </a:xfrm>
          <a:prstGeom prst="rect">
            <a:avLst/>
          </a:prstGeom>
          <a:noFill/>
          <a:ln>
            <a:noFill/>
          </a:ln>
        </p:spPr>
      </p:pic>
      <p:pic>
        <p:nvPicPr>
          <p:cNvPr id="5" name="Picture 4" descr="D:\Users\Muthu S Subramaniam\Desktop\MSDummies\Microservice-InnerArchitecture.jpg"/>
          <p:cNvPicPr/>
          <p:nvPr/>
        </p:nvPicPr>
        <p:blipFill>
          <a:blip r:embed="rId3">
            <a:extLst>
              <a:ext uri="{28A0092B-C50C-407E-A947-70E740481C1C}">
                <a14:useLocalDpi xmlns:a14="http://schemas.microsoft.com/office/drawing/2010/main" val="0"/>
              </a:ext>
            </a:extLst>
          </a:blip>
          <a:srcRect/>
          <a:stretch>
            <a:fillRect/>
          </a:stretch>
        </p:blipFill>
        <p:spPr bwMode="auto">
          <a:xfrm>
            <a:off x="660940" y="806149"/>
            <a:ext cx="3282315" cy="3648710"/>
          </a:xfrm>
          <a:prstGeom prst="rect">
            <a:avLst/>
          </a:prstGeom>
          <a:noFill/>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59" y="4556694"/>
            <a:ext cx="4837592" cy="166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4467" y="5022351"/>
            <a:ext cx="5251253" cy="169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133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Microservices Design Patterns (1/2)</a:t>
            </a:r>
            <a:endParaRPr lang="en-US" sz="2000" b="0" dirty="0">
              <a:latin typeface="+mj-lt"/>
            </a:endParaRPr>
          </a:p>
        </p:txBody>
      </p:sp>
      <p:pic>
        <p:nvPicPr>
          <p:cNvPr id="6" name="Picture 2" descr="D:\Users\Muthu S Subramaniam\Desktop\Techstack\Design Patterns\Set 1\Img - API 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99" y="983438"/>
            <a:ext cx="4981290" cy="27477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Muthu S Subramaniam\Desktop\Techstack\Design Patterns\Set 1\Img - Backend For FrontEnd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370" y="991672"/>
            <a:ext cx="5525644" cy="2720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Users\Muthu S Subramaniam\Desktop\Techstack\Design Patterns\Set 1\Img - Anti Corruption L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99" y="3992453"/>
            <a:ext cx="5032806" cy="28059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Muthu S Subramaniam\Desktop\Techstack\Design Patterns\Set 1\Img - Database Per Service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827" y="4119315"/>
            <a:ext cx="5215945" cy="2590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38637" y="3812146"/>
            <a:ext cx="11230377" cy="0"/>
          </a:xfrm>
          <a:prstGeom prst="line">
            <a:avLst/>
          </a:prstGeom>
          <a:ln w="19050">
            <a:solidFill>
              <a:srgbClr val="B086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473520" y="746835"/>
            <a:ext cx="0" cy="6027454"/>
          </a:xfrm>
          <a:prstGeom prst="line">
            <a:avLst/>
          </a:prstGeom>
          <a:ln w="19050">
            <a:solidFill>
              <a:srgbClr val="B086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3374" y="674344"/>
            <a:ext cx="1764411" cy="334851"/>
          </a:xfrm>
          <a:prstGeom prst="rect">
            <a:avLst/>
          </a:prstGeom>
          <a:noFill/>
          <a:ln>
            <a:noFill/>
          </a:ln>
        </p:spPr>
        <p:txBody>
          <a:bodyPr wrap="square" lIns="36000" tIns="36000" rIns="36000" bIns="36000" rtlCol="0" anchor="ctr">
            <a:noAutofit/>
          </a:bodyPr>
          <a:lstStyle/>
          <a:p>
            <a:pPr algn="ctr"/>
            <a:r>
              <a:rPr lang="en-US" sz="1400" b="1" u="sng" dirty="0" smtClean="0">
                <a:solidFill>
                  <a:schemeClr val="tx1">
                    <a:lumMod val="50000"/>
                    <a:lumOff val="50000"/>
                  </a:schemeClr>
                </a:solidFill>
              </a:rPr>
              <a:t>API Gateway</a:t>
            </a:r>
          </a:p>
        </p:txBody>
      </p:sp>
      <p:sp>
        <p:nvSpPr>
          <p:cNvPr id="13" name="TextBox 12"/>
          <p:cNvSpPr txBox="1"/>
          <p:nvPr/>
        </p:nvSpPr>
        <p:spPr>
          <a:xfrm>
            <a:off x="6890200" y="665055"/>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a:solidFill>
                  <a:schemeClr val="tx1">
                    <a:lumMod val="50000"/>
                    <a:lumOff val="50000"/>
                  </a:schemeClr>
                </a:solidFill>
                <a:effectLst/>
              </a:rPr>
              <a:t>Back-End For Front-End</a:t>
            </a:r>
          </a:p>
        </p:txBody>
      </p:sp>
      <p:sp>
        <p:nvSpPr>
          <p:cNvPr id="14" name="TextBox 13"/>
          <p:cNvSpPr txBox="1"/>
          <p:nvPr/>
        </p:nvSpPr>
        <p:spPr>
          <a:xfrm>
            <a:off x="1130471" y="3844972"/>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Anti – Corruption Layer</a:t>
            </a:r>
            <a:endParaRPr lang="en-US" b="1" u="sng" spc="0" dirty="0">
              <a:solidFill>
                <a:schemeClr val="tx1">
                  <a:lumMod val="50000"/>
                  <a:lumOff val="50000"/>
                </a:schemeClr>
              </a:solidFill>
              <a:effectLst/>
            </a:endParaRPr>
          </a:p>
        </p:txBody>
      </p:sp>
      <p:sp>
        <p:nvSpPr>
          <p:cNvPr id="15" name="TextBox 14"/>
          <p:cNvSpPr txBox="1"/>
          <p:nvPr/>
        </p:nvSpPr>
        <p:spPr>
          <a:xfrm>
            <a:off x="7142766" y="3820547"/>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Polyglot Persistence</a:t>
            </a:r>
            <a:endParaRPr lang="en-US" b="1" u="sng" spc="0" dirty="0">
              <a:solidFill>
                <a:schemeClr val="tx1">
                  <a:lumMod val="50000"/>
                  <a:lumOff val="50000"/>
                </a:schemeClr>
              </a:solidFill>
              <a:effectLst/>
            </a:endParaRPr>
          </a:p>
        </p:txBody>
      </p:sp>
    </p:spTree>
    <p:extLst>
      <p:ext uri="{BB962C8B-B14F-4D97-AF65-F5344CB8AC3E}">
        <p14:creationId xmlns:p14="http://schemas.microsoft.com/office/powerpoint/2010/main" val="3597463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Microservices Design Patterns (2/2)</a:t>
            </a:r>
            <a:endParaRPr lang="en-US" sz="2000" b="0" dirty="0">
              <a:latin typeface="+mj-lt"/>
            </a:endParaRPr>
          </a:p>
        </p:txBody>
      </p:sp>
      <p:cxnSp>
        <p:nvCxnSpPr>
          <p:cNvPr id="16" name="Straight Connector 15"/>
          <p:cNvCxnSpPr/>
          <p:nvPr/>
        </p:nvCxnSpPr>
        <p:spPr>
          <a:xfrm>
            <a:off x="38637" y="3709114"/>
            <a:ext cx="11230377" cy="0"/>
          </a:xfrm>
          <a:prstGeom prst="line">
            <a:avLst/>
          </a:prstGeom>
          <a:ln w="19050">
            <a:solidFill>
              <a:srgbClr val="B086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473520" y="746835"/>
            <a:ext cx="0" cy="6027454"/>
          </a:xfrm>
          <a:prstGeom prst="line">
            <a:avLst/>
          </a:prstGeom>
          <a:ln w="19050">
            <a:solidFill>
              <a:srgbClr val="B086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2" descr="D:\Users\Muthu S Subramaniam\Desktop\Techstack\Design Patterns\Img - Strangler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 y="928827"/>
            <a:ext cx="2448439" cy="242332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Users\Muthu S Subramaniam\Desktop\Techstack\Design Patterns\Img - Strangler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378" y="985788"/>
            <a:ext cx="2403994" cy="2337194"/>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a:off x="2408350" y="1481068"/>
            <a:ext cx="622544" cy="553791"/>
          </a:xfrm>
          <a:prstGeom prst="rightArrow">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2000" dirty="0" smtClean="0">
              <a:solidFill>
                <a:schemeClr val="tx1"/>
              </a:solidFill>
            </a:endParaRPr>
          </a:p>
        </p:txBody>
      </p:sp>
      <p:pic>
        <p:nvPicPr>
          <p:cNvPr id="21" name="Picture 2" descr="D:\Users\chandi prasad ojha\AppData\Local\Microsoft\Windows\Temporary Internet Files\Content.Outlook\M79UZ1OE\Img - CQR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430" y="1749617"/>
            <a:ext cx="2386883" cy="144625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D:\Users\chandi prasad ojha\AppData\Local\Microsoft\Windows\Temporary Internet Files\Content.Outlook\M79UZ1OE\Img - CQR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2479" y="1149904"/>
            <a:ext cx="3120892" cy="2228158"/>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Arrow 22"/>
          <p:cNvSpPr/>
          <p:nvPr/>
        </p:nvSpPr>
        <p:spPr>
          <a:xfrm>
            <a:off x="8130894" y="1595069"/>
            <a:ext cx="622544" cy="553791"/>
          </a:xfrm>
          <a:prstGeom prst="rightArrow">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2000" dirty="0" smtClean="0">
              <a:solidFill>
                <a:schemeClr val="tx1"/>
              </a:solidFill>
            </a:endParaRPr>
          </a:p>
        </p:txBody>
      </p:sp>
      <p:pic>
        <p:nvPicPr>
          <p:cNvPr id="24" name="Picture 2" descr="D:\Users\Muthu S Subramaniam\Desktop\Circuit-Break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08" y="4046963"/>
            <a:ext cx="5265592" cy="236671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Users\Muthu S Subramaniam\Desktop\Techstack\Design Patterns\Set 2\Diagram - Near Cache 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399" y="4105070"/>
            <a:ext cx="5265149" cy="261770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381010" y="687351"/>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Strangler</a:t>
            </a:r>
            <a:endParaRPr lang="en-US" b="1" u="sng" spc="0" dirty="0">
              <a:solidFill>
                <a:schemeClr val="tx1">
                  <a:lumMod val="50000"/>
                  <a:lumOff val="50000"/>
                </a:schemeClr>
              </a:solidFill>
              <a:effectLst/>
            </a:endParaRPr>
          </a:p>
        </p:txBody>
      </p:sp>
      <p:sp>
        <p:nvSpPr>
          <p:cNvPr id="27" name="TextBox 26"/>
          <p:cNvSpPr txBox="1"/>
          <p:nvPr/>
        </p:nvSpPr>
        <p:spPr>
          <a:xfrm>
            <a:off x="1381010" y="3760562"/>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Circuit Breaker</a:t>
            </a:r>
            <a:endParaRPr lang="en-US" b="1" u="sng" spc="0" dirty="0">
              <a:solidFill>
                <a:schemeClr val="tx1">
                  <a:lumMod val="50000"/>
                  <a:lumOff val="50000"/>
                </a:schemeClr>
              </a:solidFill>
              <a:effectLst/>
            </a:endParaRPr>
          </a:p>
        </p:txBody>
      </p:sp>
      <p:sp>
        <p:nvSpPr>
          <p:cNvPr id="28" name="TextBox 27"/>
          <p:cNvSpPr txBox="1"/>
          <p:nvPr/>
        </p:nvSpPr>
        <p:spPr>
          <a:xfrm>
            <a:off x="6089650" y="746835"/>
            <a:ext cx="432935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(CQRS) - Command Query Responsibility Segregation</a:t>
            </a:r>
            <a:endParaRPr lang="en-US" b="1" u="sng" spc="0" dirty="0">
              <a:solidFill>
                <a:schemeClr val="tx1">
                  <a:lumMod val="50000"/>
                  <a:lumOff val="50000"/>
                </a:schemeClr>
              </a:solidFill>
              <a:effectLst/>
            </a:endParaRPr>
          </a:p>
        </p:txBody>
      </p:sp>
      <p:sp>
        <p:nvSpPr>
          <p:cNvPr id="29" name="TextBox 28"/>
          <p:cNvSpPr txBox="1"/>
          <p:nvPr/>
        </p:nvSpPr>
        <p:spPr>
          <a:xfrm>
            <a:off x="6935314" y="3755983"/>
            <a:ext cx="2663788" cy="292626"/>
          </a:xfrm>
          <a:prstGeom prst="rect">
            <a:avLst/>
          </a:prstGeom>
          <a:noFill/>
          <a:ln>
            <a:noFill/>
          </a:ln>
        </p:spPr>
        <p:txBody>
          <a:bodyPr wrap="square" lIns="36000" tIns="36000" rIns="36000" bIns="36000" rtlCol="0" anchor="ctr">
            <a:noAutofit/>
          </a:bodyPr>
          <a:lstStyle>
            <a:defPPr>
              <a:defRPr lang="en-US"/>
            </a:defPPr>
            <a:lvl1pPr algn="ctr">
              <a:defRPr sz="1400" spc="300">
                <a:effectLst>
                  <a:outerShdw blurRad="38100" dist="38100" dir="2700000" algn="tl">
                    <a:srgbClr val="000000">
                      <a:alpha val="43137"/>
                    </a:srgbClr>
                  </a:outerShdw>
                </a:effectLst>
              </a:defRPr>
            </a:lvl1pPr>
          </a:lstStyle>
          <a:p>
            <a:r>
              <a:rPr lang="en-US" b="1" u="sng" spc="0" dirty="0" smtClean="0">
                <a:solidFill>
                  <a:schemeClr val="tx1">
                    <a:lumMod val="50000"/>
                    <a:lumOff val="50000"/>
                  </a:schemeClr>
                </a:solidFill>
                <a:effectLst/>
              </a:rPr>
              <a:t>Near Cache</a:t>
            </a:r>
            <a:endParaRPr lang="en-US" b="1" u="sng" spc="0" dirty="0">
              <a:solidFill>
                <a:schemeClr val="tx1">
                  <a:lumMod val="50000"/>
                  <a:lumOff val="50000"/>
                </a:schemeClr>
              </a:solidFill>
              <a:effectLst/>
            </a:endParaRPr>
          </a:p>
        </p:txBody>
      </p:sp>
    </p:spTree>
    <p:extLst>
      <p:ext uri="{BB962C8B-B14F-4D97-AF65-F5344CB8AC3E}">
        <p14:creationId xmlns:p14="http://schemas.microsoft.com/office/powerpoint/2010/main" val="1647547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24</a:t>
            </a:fld>
            <a:endParaRPr lang="en-US" dirty="0">
              <a:solidFill>
                <a:prstClr val="white"/>
              </a:solidFill>
            </a:endParaRPr>
          </a:p>
        </p:txBody>
      </p:sp>
      <p:sp>
        <p:nvSpPr>
          <p:cNvPr id="4" name="Content Placeholder 3"/>
          <p:cNvSpPr>
            <a:spLocks noGrp="1"/>
          </p:cNvSpPr>
          <p:nvPr>
            <p:ph idx="1"/>
          </p:nvPr>
        </p:nvSpPr>
        <p:spPr/>
        <p:txBody>
          <a:bodyPr>
            <a:normAutofit/>
          </a:bodyPr>
          <a:lstStyle/>
          <a:p>
            <a:pPr marL="0" lvl="1"/>
            <a:r>
              <a:rPr lang="en-US" sz="3000" kern="0" dirty="0" smtClean="0">
                <a:solidFill>
                  <a:srgbClr val="141414"/>
                </a:solidFill>
                <a:latin typeface="+mj-lt"/>
              </a:rPr>
              <a:t>Microservice Development Guidelines</a:t>
            </a:r>
            <a:endParaRPr lang="en-US" sz="3000" kern="0" dirty="0">
              <a:solidFill>
                <a:srgbClr val="141414"/>
              </a:solidFill>
              <a:latin typeface="+mj-lt"/>
            </a:endParaRPr>
          </a:p>
          <a:p>
            <a:endParaRPr lang="en-US" sz="3000" dirty="0">
              <a:latin typeface="+mj-lt"/>
            </a:endParaRPr>
          </a:p>
        </p:txBody>
      </p:sp>
      <p:sp>
        <p:nvSpPr>
          <p:cNvPr id="5" name="Content Placeholder 3"/>
          <p:cNvSpPr txBox="1">
            <a:spLocks/>
          </p:cNvSpPr>
          <p:nvPr/>
        </p:nvSpPr>
        <p:spPr>
          <a:xfrm>
            <a:off x="512623" y="3275812"/>
            <a:ext cx="10408662"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Principle and Guidelines to be followed while developing micro services</a:t>
            </a:r>
            <a:endParaRPr lang="en-US" sz="1800" kern="0" dirty="0">
              <a:solidFill>
                <a:srgbClr val="141414"/>
              </a:solidFill>
              <a:latin typeface="+mj-lt"/>
            </a:endParaRPr>
          </a:p>
        </p:txBody>
      </p:sp>
    </p:spTree>
    <p:extLst>
      <p:ext uri="{BB962C8B-B14F-4D97-AF65-F5344CB8AC3E}">
        <p14:creationId xmlns:p14="http://schemas.microsoft.com/office/powerpoint/2010/main" val="1237947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Development Guidelines (Cookbook)</a:t>
            </a:r>
            <a:endParaRPr lang="en-US" sz="2000" b="0" dirty="0">
              <a:latin typeface="+mj-lt"/>
            </a:endParaRPr>
          </a:p>
        </p:txBody>
      </p:sp>
      <p:sp>
        <p:nvSpPr>
          <p:cNvPr id="3" name="Rectangle 2"/>
          <p:cNvSpPr/>
          <p:nvPr/>
        </p:nvSpPr>
        <p:spPr>
          <a:xfrm>
            <a:off x="206063" y="815114"/>
            <a:ext cx="10972800" cy="5665654"/>
          </a:xfrm>
          <a:prstGeom prst="rect">
            <a:avLst/>
          </a:prstGeom>
        </p:spPr>
        <p:txBody>
          <a:bodyPr wrap="square">
            <a:spAutoFit/>
          </a:bodyPr>
          <a:lstStyle/>
          <a:p>
            <a:pPr algn="just"/>
            <a:r>
              <a:rPr lang="en-CA" dirty="0" smtClean="0"/>
              <a:t>Microservices development guidelines document </a:t>
            </a:r>
            <a:r>
              <a:rPr lang="en-US" dirty="0" smtClean="0"/>
              <a:t>contains around 28 topics which helps the developers and designers quickly understand microservices basics and jump start development, deployment and management of service. </a:t>
            </a:r>
            <a:r>
              <a:rPr lang="en-US" dirty="0"/>
              <a:t>This </a:t>
            </a:r>
            <a:r>
              <a:rPr lang="en-US" dirty="0" smtClean="0"/>
              <a:t>helps </a:t>
            </a:r>
            <a:r>
              <a:rPr lang="en-US" dirty="0"/>
              <a:t>the developers to </a:t>
            </a:r>
            <a:r>
              <a:rPr lang="en-US" dirty="0" smtClean="0"/>
              <a:t>familiarize </a:t>
            </a:r>
            <a:r>
              <a:rPr lang="en-US" dirty="0"/>
              <a:t>themselves with microservices concepts, best practices, design and standardize the approach for specific scenario’s that frequently occur during implementation.  </a:t>
            </a:r>
            <a:endParaRPr lang="en-US" dirty="0" smtClean="0"/>
          </a:p>
          <a:p>
            <a:pPr algn="just"/>
            <a:endParaRPr lang="en-US" dirty="0"/>
          </a:p>
          <a:p>
            <a:pPr algn="just"/>
            <a:r>
              <a:rPr lang="en-US" dirty="0" smtClean="0"/>
              <a:t>It takes a recipe driven approach covering all SDLC stages. Recipes are categorized into multiple sections as follows</a:t>
            </a:r>
            <a:endParaRPr lang="en-CA" dirty="0" smtClean="0"/>
          </a:p>
          <a:p>
            <a:pPr marL="342900" indent="-342900" algn="just">
              <a:buFont typeface="Cambria" panose="02040503050406030204" pitchFamily="18" charset="0"/>
              <a:buChar char="⇨"/>
            </a:pPr>
            <a:r>
              <a:rPr lang="en-US" dirty="0" smtClean="0"/>
              <a:t>Spring </a:t>
            </a:r>
            <a:r>
              <a:rPr lang="en-US" dirty="0"/>
              <a:t>Boot Basics </a:t>
            </a:r>
          </a:p>
          <a:p>
            <a:pPr marL="342900" indent="-342900" algn="just">
              <a:buFont typeface="Cambria" panose="02040503050406030204" pitchFamily="18" charset="0"/>
              <a:buChar char="⇨"/>
            </a:pPr>
            <a:r>
              <a:rPr lang="en-US" dirty="0"/>
              <a:t>Microservices Development </a:t>
            </a:r>
          </a:p>
          <a:p>
            <a:pPr marL="342900" indent="-342900" algn="just">
              <a:buFont typeface="Cambria" panose="02040503050406030204" pitchFamily="18" charset="0"/>
              <a:buChar char="⇨"/>
            </a:pPr>
            <a:r>
              <a:rPr lang="en-US" dirty="0"/>
              <a:t>Testing </a:t>
            </a:r>
          </a:p>
          <a:p>
            <a:pPr marL="342900" indent="-342900" algn="just">
              <a:buFont typeface="Cambria" panose="02040503050406030204" pitchFamily="18" charset="0"/>
              <a:buChar char="⇨"/>
            </a:pPr>
            <a:r>
              <a:rPr lang="en-US" dirty="0"/>
              <a:t>Build, Package &amp; Deployment  </a:t>
            </a:r>
          </a:p>
          <a:p>
            <a:pPr marL="342900" indent="-342900" algn="just">
              <a:buFont typeface="Cambria" panose="02040503050406030204" pitchFamily="18" charset="0"/>
              <a:buChar char="⇨"/>
            </a:pPr>
            <a:r>
              <a:rPr lang="en-US" dirty="0"/>
              <a:t>Monitoring </a:t>
            </a:r>
            <a:endParaRPr lang="en-US" dirty="0" smtClean="0"/>
          </a:p>
          <a:p>
            <a:pPr algn="just"/>
            <a:endParaRPr lang="en-CA" dirty="0" smtClean="0"/>
          </a:p>
          <a:p>
            <a:pPr algn="just"/>
            <a:r>
              <a:rPr lang="en-US" dirty="0"/>
              <a:t>Each topic contains the following </a:t>
            </a:r>
            <a:r>
              <a:rPr lang="en-US" dirty="0" smtClean="0"/>
              <a:t>sections</a:t>
            </a:r>
            <a:r>
              <a:rPr lang="en-US" dirty="0"/>
              <a:t> </a:t>
            </a:r>
            <a:r>
              <a:rPr lang="en-US" dirty="0" smtClean="0"/>
              <a:t>- </a:t>
            </a:r>
            <a:endParaRPr lang="en-US" dirty="0"/>
          </a:p>
          <a:p>
            <a:pPr marL="342900" indent="-342900" algn="just">
              <a:buFont typeface="Wingdings" panose="05000000000000000000" pitchFamily="2" charset="2"/>
              <a:buChar char="ü"/>
            </a:pPr>
            <a:r>
              <a:rPr lang="en-US" dirty="0" smtClean="0"/>
              <a:t>Topic </a:t>
            </a:r>
            <a:r>
              <a:rPr lang="en-US" dirty="0"/>
              <a:t>overview - explaining the problem or best </a:t>
            </a:r>
            <a:r>
              <a:rPr lang="en-US" dirty="0" smtClean="0"/>
              <a:t>practice</a:t>
            </a:r>
            <a:endParaRPr lang="en-US" dirty="0"/>
          </a:p>
          <a:p>
            <a:pPr marL="342900" indent="-342900" algn="just">
              <a:buFont typeface="Wingdings" panose="05000000000000000000" pitchFamily="2" charset="2"/>
              <a:buChar char="ü"/>
            </a:pPr>
            <a:r>
              <a:rPr lang="en-US" dirty="0" smtClean="0"/>
              <a:t>Prerequisites  </a:t>
            </a:r>
            <a:r>
              <a:rPr lang="en-US" dirty="0"/>
              <a:t>- that are required before proceeding to </a:t>
            </a:r>
            <a:r>
              <a:rPr lang="en-US" dirty="0" smtClean="0"/>
              <a:t>implementation  </a:t>
            </a:r>
            <a:endParaRPr lang="en-US" dirty="0"/>
          </a:p>
          <a:p>
            <a:pPr marL="342900" indent="-342900" algn="just">
              <a:buFont typeface="Wingdings" panose="05000000000000000000" pitchFamily="2" charset="2"/>
              <a:buChar char="ü"/>
            </a:pPr>
            <a:r>
              <a:rPr lang="en-US" dirty="0" smtClean="0"/>
              <a:t>Detailed </a:t>
            </a:r>
            <a:r>
              <a:rPr lang="en-US" dirty="0"/>
              <a:t>Description on why we need this and how this helps provides with crucial implementation notes along with code, configuration </a:t>
            </a:r>
            <a:r>
              <a:rPr lang="en-US" dirty="0" smtClean="0"/>
              <a:t>snippets  </a:t>
            </a:r>
            <a:endParaRPr lang="en-US" dirty="0"/>
          </a:p>
          <a:p>
            <a:pPr marL="342900" indent="-342900" algn="just">
              <a:buFont typeface="Wingdings" panose="05000000000000000000" pitchFamily="2" charset="2"/>
              <a:buChar char="ü"/>
            </a:pPr>
            <a:r>
              <a:rPr lang="en-US" dirty="0" smtClean="0"/>
              <a:t>References </a:t>
            </a:r>
            <a:r>
              <a:rPr lang="en-US" dirty="0"/>
              <a:t>- detailed documentation reference, source code repository reference if any  </a:t>
            </a:r>
          </a:p>
          <a:p>
            <a:pPr marL="342900" indent="-342900" algn="just">
              <a:buFont typeface="Wingdings" panose="05000000000000000000" pitchFamily="2" charset="2"/>
              <a:buChar char="ü"/>
            </a:pPr>
            <a:r>
              <a:rPr lang="en-US" dirty="0" smtClean="0"/>
              <a:t>Next </a:t>
            </a:r>
            <a:r>
              <a:rPr lang="en-US" dirty="0"/>
              <a:t>steps - guiding where to go from here and learn related concepts. </a:t>
            </a:r>
          </a:p>
          <a:p>
            <a:pPr algn="just"/>
            <a:endParaRPr lang="en-US" dirty="0"/>
          </a:p>
        </p:txBody>
      </p:sp>
    </p:spTree>
    <p:extLst>
      <p:ext uri="{BB962C8B-B14F-4D97-AF65-F5344CB8AC3E}">
        <p14:creationId xmlns:p14="http://schemas.microsoft.com/office/powerpoint/2010/main" val="898192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Microservices Development Guidelines (1/3)</a:t>
            </a:r>
            <a:endParaRPr lang="en-US" sz="2000" b="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53721125"/>
              </p:ext>
            </p:extLst>
          </p:nvPr>
        </p:nvGraphicFramePr>
        <p:xfrm>
          <a:off x="360606" y="824605"/>
          <a:ext cx="10547800" cy="5170805"/>
        </p:xfrm>
        <a:graphic>
          <a:graphicData uri="http://schemas.openxmlformats.org/drawingml/2006/table">
            <a:tbl>
              <a:tblPr firstRow="1" bandRow="1">
                <a:tableStyleId>{69C7853C-536D-4A76-A0AE-DD22124D55A5}</a:tableStyleId>
              </a:tblPr>
              <a:tblGrid>
                <a:gridCol w="614680"/>
                <a:gridCol w="3157815"/>
                <a:gridCol w="6775305"/>
              </a:tblGrid>
              <a:tr h="370840">
                <a:tc>
                  <a:txBody>
                    <a:bodyPr/>
                    <a:lstStyle/>
                    <a:p>
                      <a:r>
                        <a:rPr lang="en-US" dirty="0" smtClean="0"/>
                        <a:t>S</a:t>
                      </a:r>
                      <a:r>
                        <a:rPr lang="en-US" baseline="0" dirty="0" smtClean="0"/>
                        <a:t> No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Topic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Comments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Spring Boot Web App Basics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Jump start spring boot based application development with a simple REST service in STS using the Spring Initializer web service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Managing configurations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Standardize application configuration management and access in a uniform way across projects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Decorating Java POJO using Lombok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Plugin </a:t>
                      </a:r>
                      <a:r>
                        <a:rPr lang="en-US" baseline="0" dirty="0" smtClean="0"/>
                        <a:t>project Lombok to reduce the code verbosity and repetitiveness by generating bytecode into class files as per the annotations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Annotations based validations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Using JSR-303 (</a:t>
                      </a:r>
                      <a:r>
                        <a:rPr lang="en-US" dirty="0" err="1" smtClean="0"/>
                        <a:t>javax.validation</a:t>
                      </a:r>
                      <a:r>
                        <a:rPr lang="en-US" dirty="0" smtClean="0"/>
                        <a:t>) for</a:t>
                      </a:r>
                      <a:r>
                        <a:rPr lang="en-US" baseline="0" dirty="0" smtClean="0"/>
                        <a:t> annotation based validation to reduce lot of conditions and make the code concise and clean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Application Logging Standardization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Standardization of logging and best practices to be followed while logging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Exception Handling best practices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Generic</a:t>
                      </a:r>
                      <a:r>
                        <a:rPr lang="en-US" baseline="0" dirty="0" smtClean="0"/>
                        <a:t> exception handling strategy using RestControllerAdvice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Accessing Datastore using JPA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Setting up Spring</a:t>
                      </a:r>
                      <a:r>
                        <a:rPr lang="en-US" baseline="0" dirty="0" smtClean="0"/>
                        <a:t> JPA started template to map objects to relational databases tables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Accessing Datastore using</a:t>
                      </a:r>
                      <a:r>
                        <a:rPr lang="en-US" baseline="0" dirty="0" smtClean="0"/>
                        <a:t> JdbcTemplate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Using</a:t>
                      </a:r>
                      <a:r>
                        <a:rPr lang="en-US" baseline="0" dirty="0" smtClean="0"/>
                        <a:t> JdbcTemplate where Spring JPA would be an overkill and when the code deals with procedures only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Standardize Service Request &amp; Response and Error mechanism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Standardization</a:t>
                      </a:r>
                      <a:r>
                        <a:rPr lang="en-US" baseline="0" dirty="0" smtClean="0"/>
                        <a:t> of API Request, Response and Error Reporting mechanism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897000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Development Guidelines (2/3)</a:t>
            </a:r>
            <a:endParaRPr lang="en-US" sz="2000" b="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047119155"/>
              </p:ext>
            </p:extLst>
          </p:nvPr>
        </p:nvGraphicFramePr>
        <p:xfrm>
          <a:off x="373487" y="837482"/>
          <a:ext cx="10650828" cy="5414963"/>
        </p:xfrm>
        <a:graphic>
          <a:graphicData uri="http://schemas.openxmlformats.org/drawingml/2006/table">
            <a:tbl>
              <a:tblPr firstRow="1" bandRow="1">
                <a:tableStyleId>{69C7853C-536D-4A76-A0AE-DD22124D55A5}</a:tableStyleId>
              </a:tblPr>
              <a:tblGrid>
                <a:gridCol w="614680"/>
                <a:gridCol w="3284113"/>
                <a:gridCol w="6752035"/>
              </a:tblGrid>
              <a:tr h="370840">
                <a:tc>
                  <a:txBody>
                    <a:bodyPr/>
                    <a:lstStyle/>
                    <a:p>
                      <a:r>
                        <a:rPr lang="en-US" dirty="0" smtClean="0"/>
                        <a:t>S</a:t>
                      </a:r>
                      <a:r>
                        <a:rPr lang="en-US" baseline="0" dirty="0" smtClean="0"/>
                        <a:t> No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Topic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Comments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Externalize</a:t>
                      </a:r>
                      <a:r>
                        <a:rPr lang="en-US" baseline="0" dirty="0" smtClean="0"/>
                        <a:t> </a:t>
                      </a:r>
                      <a:r>
                        <a:rPr lang="en-US" dirty="0" smtClean="0"/>
                        <a:t>Configuration with Config Server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Externalize the configuration related parameters that </a:t>
                      </a:r>
                    </a:p>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varies between deployment environments (Dev, Test, Prod etc.)</a:t>
                      </a:r>
                      <a:r>
                        <a:rPr lang="en-US" baseline="0" dirty="0" smtClean="0"/>
                        <a:t> using Config Server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Registering Services with Service Registry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Facilitating communication between services without hardcoding host or port details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Load Balanced Client with Feign and Ribbon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Communicating with other services where service instances change dynamically as new instances are created or shutdown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Fault Tolerant Services with Hystrix</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Isolating service from dependency failures using Hysterix</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User provided Service Instance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Utilizing User provided Service Instance as the mechanism to deliver the credentials to services at runtime automatically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Single Sign On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Securing the end points of the application and API using PCF SSO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Generating Authorization Tokens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Different ways of generating Authorization tokens to enable developers test their secured services independently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Messaging with RabbitMQ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Utilizing Spring AMQP to facilitate asynchronous communication between service using messages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18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Working with Pivotal Cloud Cache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Creating PCC cluster and accessing</a:t>
                      </a:r>
                      <a:r>
                        <a:rPr lang="en-US" baseline="0" dirty="0" smtClean="0"/>
                        <a:t> the in-memory data store using Pivotal Gemfire client library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479023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Microservice Development Guidelines (3/3)</a:t>
            </a:r>
            <a:endParaRPr lang="en-US" sz="2000" b="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308331266"/>
              </p:ext>
            </p:extLst>
          </p:nvPr>
        </p:nvGraphicFramePr>
        <p:xfrm>
          <a:off x="360607" y="876121"/>
          <a:ext cx="10534920" cy="5750560"/>
        </p:xfrm>
        <a:graphic>
          <a:graphicData uri="http://schemas.openxmlformats.org/drawingml/2006/table">
            <a:tbl>
              <a:tblPr firstRow="1" bandRow="1">
                <a:tableStyleId>{69C7853C-536D-4A76-A0AE-DD22124D55A5}</a:tableStyleId>
              </a:tblPr>
              <a:tblGrid>
                <a:gridCol w="614680"/>
                <a:gridCol w="3154014"/>
                <a:gridCol w="6766226"/>
              </a:tblGrid>
              <a:tr h="370840">
                <a:tc>
                  <a:txBody>
                    <a:bodyPr/>
                    <a:lstStyle/>
                    <a:p>
                      <a:r>
                        <a:rPr lang="en-US" dirty="0" smtClean="0"/>
                        <a:t>S</a:t>
                      </a:r>
                      <a:r>
                        <a:rPr lang="en-US" baseline="0" dirty="0" smtClean="0"/>
                        <a:t> No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Topic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Comments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Working with Redis Cache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Utilizing Spring Data Redis Template and </a:t>
                      </a:r>
                      <a:r>
                        <a:rPr lang="en-US" dirty="0" err="1" smtClean="0"/>
                        <a:t>Jedis</a:t>
                      </a:r>
                      <a:r>
                        <a:rPr lang="en-US" dirty="0" smtClean="0"/>
                        <a:t> client to connect and access Redis to store and retrieve data from the Redis Cache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Configuring APIGEE API Gateway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Configuring the API’s Proxy, Configuration of scopes, routes, Client Id and Client Secret</a:t>
                      </a:r>
                      <a:r>
                        <a:rPr lang="en-US" baseline="0" dirty="0" smtClean="0"/>
                        <a:t> in APIGEE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Swagger</a:t>
                      </a:r>
                      <a:r>
                        <a:rPr lang="en-US" baseline="0" dirty="0" smtClean="0"/>
                        <a:t> Documentation best practice fro micro services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Swagger Annotations</a:t>
                      </a:r>
                      <a:r>
                        <a:rPr lang="en-US" baseline="0" dirty="0" smtClean="0"/>
                        <a:t> for generating service documentation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Unit Testing Micro Services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Testing apps using Junit and Spring</a:t>
                      </a:r>
                      <a:r>
                        <a:rPr lang="en-US" baseline="0" dirty="0" smtClean="0"/>
                        <a:t> Boot support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Mock Services with Mockito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Mocking objects and executing test cases using Mockito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Manage project 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Using Maven</a:t>
                      </a:r>
                      <a:r>
                        <a:rPr lang="en-US" baseline="0" dirty="0" smtClean="0"/>
                        <a:t> to manage version, manage dependencies and enforcing constraints, rules using Maven Enforcer plugin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Deploying Micro Services to PCF (Local Development and Testing)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Deploying applications</a:t>
                      </a:r>
                      <a:r>
                        <a:rPr lang="en-US" baseline="0" dirty="0" smtClean="0"/>
                        <a:t> in PCF using PCF CLI (Local Development), PCF STS Plugin (Local Development)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Deploying Micro Services to PCF (Using Concourse)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Deploying applications</a:t>
                      </a:r>
                      <a:r>
                        <a:rPr lang="en-US" baseline="0" dirty="0" smtClean="0"/>
                        <a:t> in PCF using Concourse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it-IT" dirty="0" smtClean="0"/>
                        <a:t>Analyze Logs in Sumo Logic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Writing custom queries in Sumo Logic to analyze the logs, faults, application metrics, container metrics etc.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dirty="0" smtClean="0"/>
                        <a:t>28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873563" rtl="0" eaLnBrk="1" fontAlgn="auto" latinLnBrk="0" hangingPunct="1">
                        <a:lnSpc>
                          <a:spcPct val="100000"/>
                        </a:lnSpc>
                        <a:spcBef>
                          <a:spcPts val="0"/>
                        </a:spcBef>
                        <a:spcAft>
                          <a:spcPts val="0"/>
                        </a:spcAft>
                        <a:buClrTx/>
                        <a:buSzTx/>
                        <a:buFontTx/>
                        <a:buNone/>
                        <a:tabLst/>
                        <a:defRPr/>
                      </a:pPr>
                      <a:r>
                        <a:rPr lang="en-US" dirty="0" smtClean="0"/>
                        <a:t>Monitoring Apps with New Relic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smtClean="0"/>
                        <a:t>Configuring the New Relic Instance and analyzing applications based on different sets of parameters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075269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Log Standardization &amp; Analysis</a:t>
            </a:r>
            <a:endParaRPr lang="en-US" sz="2000" b="0" dirty="0">
              <a:latin typeface="+mj-lt"/>
            </a:endParaRPr>
          </a:p>
        </p:txBody>
      </p:sp>
      <p:sp>
        <p:nvSpPr>
          <p:cNvPr id="3" name="Rectangle 2"/>
          <p:cNvSpPr/>
          <p:nvPr/>
        </p:nvSpPr>
        <p:spPr>
          <a:xfrm>
            <a:off x="115907" y="755997"/>
            <a:ext cx="6181861" cy="3766544"/>
          </a:xfrm>
          <a:prstGeom prst="rect">
            <a:avLst/>
          </a:prstGeom>
        </p:spPr>
        <p:txBody>
          <a:bodyPr wrap="square">
            <a:spAutoFit/>
          </a:bodyPr>
          <a:lstStyle/>
          <a:p>
            <a:pPr algn="just"/>
            <a:r>
              <a:rPr lang="en-US" dirty="0" smtClean="0"/>
              <a:t>Logging is a crucial aspect whether it’s a monolith or micro service based architecture. Especially when it comes to Microservices, multiple services interact </a:t>
            </a:r>
            <a:r>
              <a:rPr lang="en-US" dirty="0"/>
              <a:t>with each </a:t>
            </a:r>
            <a:r>
              <a:rPr lang="en-US" dirty="0" smtClean="0"/>
              <a:t>other for completing a business process and there could be multiple service instances running in parallel. </a:t>
            </a:r>
          </a:p>
          <a:p>
            <a:pPr algn="just"/>
            <a:r>
              <a:rPr lang="en-US" dirty="0" smtClean="0"/>
              <a:t>The development cookbook explains the followings aspects with respect to Logging -</a:t>
            </a:r>
          </a:p>
          <a:p>
            <a:pPr marL="342900" indent="-342900" algn="just">
              <a:buFont typeface="Wingdings" panose="05000000000000000000" pitchFamily="2" charset="2"/>
              <a:buChar char="ü"/>
            </a:pPr>
            <a:r>
              <a:rPr lang="en-US" sz="1600" dirty="0"/>
              <a:t>Log format and structure </a:t>
            </a:r>
            <a:endParaRPr lang="en-US" sz="1600" dirty="0" smtClean="0"/>
          </a:p>
          <a:p>
            <a:pPr marL="342900" indent="-342900" algn="just">
              <a:buFont typeface="Wingdings" panose="05000000000000000000" pitchFamily="2" charset="2"/>
              <a:buChar char="ü"/>
            </a:pPr>
            <a:r>
              <a:rPr lang="en-US" sz="1600" dirty="0" smtClean="0"/>
              <a:t>Log Level and details to be logged </a:t>
            </a:r>
          </a:p>
          <a:p>
            <a:pPr marL="342900" indent="-342900" algn="just">
              <a:buFont typeface="Wingdings" panose="05000000000000000000" pitchFamily="2" charset="2"/>
              <a:buChar char="ü"/>
            </a:pPr>
            <a:r>
              <a:rPr lang="en-US" sz="1600" dirty="0" smtClean="0"/>
              <a:t>Request </a:t>
            </a:r>
            <a:r>
              <a:rPr lang="en-US" sz="1600" dirty="0"/>
              <a:t>/ Correlation Id</a:t>
            </a:r>
          </a:p>
          <a:p>
            <a:pPr marL="342900" indent="-342900" algn="just">
              <a:buFont typeface="Wingdings" panose="05000000000000000000" pitchFamily="2" charset="2"/>
              <a:buChar char="ü"/>
            </a:pPr>
            <a:r>
              <a:rPr lang="en-US" sz="1600" dirty="0"/>
              <a:t>Changing log levels at runtime if required</a:t>
            </a:r>
          </a:p>
          <a:p>
            <a:pPr marL="342900" indent="-342900" algn="just">
              <a:buFont typeface="Wingdings" panose="05000000000000000000" pitchFamily="2" charset="2"/>
              <a:buChar char="ü"/>
            </a:pPr>
            <a:r>
              <a:rPr lang="en-US" sz="1600" dirty="0"/>
              <a:t>Analyzing Logs for performance, faults and errors</a:t>
            </a:r>
          </a:p>
          <a:p>
            <a:pPr marL="342900" indent="-342900" algn="just">
              <a:buFont typeface="Wingdings" panose="05000000000000000000" pitchFamily="2" charset="2"/>
              <a:buChar char="ü"/>
            </a:pPr>
            <a:r>
              <a:rPr lang="en-US" sz="1600" dirty="0"/>
              <a:t>Setting up notification mechanism </a:t>
            </a:r>
          </a:p>
          <a:p>
            <a:pPr marL="342900" indent="-342900" algn="just">
              <a:buFont typeface="Wingdings" panose="05000000000000000000" pitchFamily="2" charset="2"/>
              <a:buChar char="ü"/>
            </a:pPr>
            <a:r>
              <a:rPr lang="en-US" sz="1600" dirty="0"/>
              <a:t>Visualize key parameters in </a:t>
            </a:r>
            <a:r>
              <a:rPr lang="en-US" sz="1600" dirty="0" smtClean="0"/>
              <a:t>Dashboard</a:t>
            </a:r>
            <a:endParaRPr lang="en-US" sz="1600" dirty="0"/>
          </a:p>
        </p:txBody>
      </p:sp>
      <p:pic>
        <p:nvPicPr>
          <p:cNvPr id="6" name="Picture 5"/>
          <p:cNvPicPr/>
          <p:nvPr/>
        </p:nvPicPr>
        <p:blipFill>
          <a:blip r:embed="rId2"/>
          <a:stretch>
            <a:fillRect/>
          </a:stretch>
        </p:blipFill>
        <p:spPr>
          <a:xfrm>
            <a:off x="6375045" y="678723"/>
            <a:ext cx="5009880" cy="2978877"/>
          </a:xfrm>
          <a:prstGeom prst="rect">
            <a:avLst/>
          </a:prstGeom>
        </p:spPr>
      </p:pic>
      <p:pic>
        <p:nvPicPr>
          <p:cNvPr id="7" name="Picture 6"/>
          <p:cNvPicPr/>
          <p:nvPr/>
        </p:nvPicPr>
        <p:blipFill>
          <a:blip r:embed="rId3"/>
          <a:stretch>
            <a:fillRect/>
          </a:stretch>
        </p:blipFill>
        <p:spPr>
          <a:xfrm>
            <a:off x="115912" y="4868442"/>
            <a:ext cx="6259132" cy="1699782"/>
          </a:xfrm>
          <a:prstGeom prst="rect">
            <a:avLst/>
          </a:prstGeom>
        </p:spPr>
      </p:pic>
      <p:pic>
        <p:nvPicPr>
          <p:cNvPr id="9" name="Picture 8"/>
          <p:cNvPicPr/>
          <p:nvPr/>
        </p:nvPicPr>
        <p:blipFill>
          <a:blip r:embed="rId4"/>
          <a:stretch>
            <a:fillRect/>
          </a:stretch>
        </p:blipFill>
        <p:spPr>
          <a:xfrm>
            <a:off x="6375044" y="3773510"/>
            <a:ext cx="5009881" cy="2807595"/>
          </a:xfrm>
          <a:prstGeom prst="rect">
            <a:avLst/>
          </a:prstGeom>
        </p:spPr>
      </p:pic>
    </p:spTree>
    <p:extLst>
      <p:ext uri="{BB962C8B-B14F-4D97-AF65-F5344CB8AC3E}">
        <p14:creationId xmlns:p14="http://schemas.microsoft.com/office/powerpoint/2010/main" val="1901318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3</a:t>
            </a:fld>
            <a:endParaRPr lang="en-US" dirty="0">
              <a:solidFill>
                <a:prstClr val="white"/>
              </a:solidFill>
            </a:endParaRPr>
          </a:p>
        </p:txBody>
      </p:sp>
      <p:sp>
        <p:nvSpPr>
          <p:cNvPr id="4" name="Content Placeholder 3"/>
          <p:cNvSpPr>
            <a:spLocks noGrp="1"/>
          </p:cNvSpPr>
          <p:nvPr>
            <p:ph idx="1"/>
          </p:nvPr>
        </p:nvSpPr>
        <p:spPr/>
        <p:txBody>
          <a:bodyPr>
            <a:normAutofit/>
          </a:bodyPr>
          <a:lstStyle/>
          <a:p>
            <a:pPr marL="0" lvl="1"/>
            <a:r>
              <a:rPr lang="en-US" sz="3000" kern="0" dirty="0" smtClean="0">
                <a:solidFill>
                  <a:srgbClr val="141414"/>
                </a:solidFill>
                <a:latin typeface="+mj-lt"/>
              </a:rPr>
              <a:t>SOA 2.0 Technical Architecture Overview</a:t>
            </a:r>
            <a:endParaRPr lang="en-US" sz="3000" kern="0" dirty="0">
              <a:solidFill>
                <a:srgbClr val="141414"/>
              </a:solidFill>
              <a:latin typeface="+mj-lt"/>
            </a:endParaRPr>
          </a:p>
          <a:p>
            <a:endParaRPr lang="en-US" sz="3000" dirty="0">
              <a:latin typeface="+mj-lt"/>
            </a:endParaRPr>
          </a:p>
        </p:txBody>
      </p:sp>
      <p:sp>
        <p:nvSpPr>
          <p:cNvPr id="5" name="Content Placeholder 3"/>
          <p:cNvSpPr txBox="1">
            <a:spLocks/>
          </p:cNvSpPr>
          <p:nvPr/>
        </p:nvSpPr>
        <p:spPr>
          <a:xfrm>
            <a:off x="512623" y="3275812"/>
            <a:ext cx="8463920"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APIs &amp; Microservices architecture overview</a:t>
            </a:r>
            <a:endParaRPr lang="en-US" sz="1800" kern="0" dirty="0">
              <a:solidFill>
                <a:srgbClr val="141414"/>
              </a:solidFill>
              <a:latin typeface="+mj-lt"/>
            </a:endParaRPr>
          </a:p>
        </p:txBody>
      </p:sp>
    </p:spTree>
    <p:extLst>
      <p:ext uri="{BB962C8B-B14F-4D97-AF65-F5344CB8AC3E}">
        <p14:creationId xmlns:p14="http://schemas.microsoft.com/office/powerpoint/2010/main" val="2966444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Exception Handling and HTTP Status Response</a:t>
            </a:r>
            <a:endParaRPr lang="en-US" sz="2000" b="0" dirty="0">
              <a:latin typeface="+mj-lt"/>
            </a:endParaRPr>
          </a:p>
        </p:txBody>
      </p:sp>
      <p:sp>
        <p:nvSpPr>
          <p:cNvPr id="8" name="Rectangle 7"/>
          <p:cNvSpPr/>
          <p:nvPr/>
        </p:nvSpPr>
        <p:spPr>
          <a:xfrm>
            <a:off x="103030" y="794636"/>
            <a:ext cx="5035640" cy="1969770"/>
          </a:xfrm>
          <a:prstGeom prst="rect">
            <a:avLst/>
          </a:prstGeom>
        </p:spPr>
        <p:txBody>
          <a:bodyPr wrap="square">
            <a:spAutoFit/>
          </a:bodyPr>
          <a:lstStyle/>
          <a:p>
            <a:pPr algn="just">
              <a:spcAft>
                <a:spcPts val="600"/>
              </a:spcAft>
            </a:pPr>
            <a:r>
              <a:rPr lang="en-US" sz="1700" dirty="0" smtClean="0"/>
              <a:t>This topic mainly </a:t>
            </a:r>
            <a:r>
              <a:rPr lang="en-US" sz="1700" dirty="0"/>
              <a:t>focuses </a:t>
            </a:r>
            <a:r>
              <a:rPr lang="en-US" sz="1700" dirty="0" smtClean="0"/>
              <a:t>on handling HTTP exceptions and API Error response mechanism. </a:t>
            </a:r>
          </a:p>
          <a:p>
            <a:pPr algn="just">
              <a:spcAft>
                <a:spcPts val="600"/>
              </a:spcAft>
            </a:pPr>
            <a:r>
              <a:rPr lang="en-US" sz="1700" dirty="0" smtClean="0"/>
              <a:t>It provide details about -</a:t>
            </a:r>
          </a:p>
          <a:p>
            <a:pPr marL="342900" indent="-342900" algn="just">
              <a:spcAft>
                <a:spcPts val="600"/>
              </a:spcAft>
              <a:buFont typeface="Wingdings" panose="05000000000000000000" pitchFamily="2" charset="2"/>
              <a:buChar char="ü"/>
            </a:pPr>
            <a:r>
              <a:rPr lang="en-US" sz="1700" dirty="0" smtClean="0"/>
              <a:t>Exceptions handling best practices</a:t>
            </a:r>
          </a:p>
          <a:p>
            <a:pPr marL="342900" indent="-342900">
              <a:spcAft>
                <a:spcPts val="600"/>
              </a:spcAft>
              <a:buFont typeface="Wingdings" panose="05000000000000000000" pitchFamily="2" charset="2"/>
              <a:buChar char="ü"/>
            </a:pPr>
            <a:r>
              <a:rPr lang="en-US" sz="1700" dirty="0" smtClean="0"/>
              <a:t>Exception handling using Rest Controller Advice</a:t>
            </a:r>
          </a:p>
          <a:p>
            <a:pPr marL="342900" indent="-342900" algn="just">
              <a:spcAft>
                <a:spcPts val="600"/>
              </a:spcAft>
              <a:buFont typeface="Wingdings" panose="05000000000000000000" pitchFamily="2" charset="2"/>
              <a:buChar char="ü"/>
            </a:pPr>
            <a:r>
              <a:rPr lang="en-US" sz="1700" dirty="0" smtClean="0"/>
              <a:t>HTTP Response Status Codes to be handled</a:t>
            </a:r>
          </a:p>
        </p:txBody>
      </p:sp>
      <p:graphicFrame>
        <p:nvGraphicFramePr>
          <p:cNvPr id="5" name="Table 4"/>
          <p:cNvGraphicFramePr>
            <a:graphicFrameLocks noGrp="1"/>
          </p:cNvGraphicFramePr>
          <p:nvPr>
            <p:extLst>
              <p:ext uri="{D42A27DB-BD31-4B8C-83A1-F6EECF244321}">
                <p14:modId xmlns:p14="http://schemas.microsoft.com/office/powerpoint/2010/main" val="2555817947"/>
              </p:ext>
            </p:extLst>
          </p:nvPr>
        </p:nvGraphicFramePr>
        <p:xfrm>
          <a:off x="5318974" y="781757"/>
          <a:ext cx="6032119" cy="5797325"/>
        </p:xfrm>
        <a:graphic>
          <a:graphicData uri="http://schemas.openxmlformats.org/drawingml/2006/table">
            <a:tbl>
              <a:tblPr firstRow="1" bandRow="1">
                <a:tableStyleId>{69C7853C-536D-4A76-A0AE-DD22124D55A5}</a:tableStyleId>
              </a:tblPr>
              <a:tblGrid>
                <a:gridCol w="631064"/>
                <a:gridCol w="1790164"/>
                <a:gridCol w="3610891"/>
              </a:tblGrid>
              <a:tr h="320332">
                <a:tc>
                  <a:txBody>
                    <a:bodyPr/>
                    <a:lstStyle/>
                    <a:p>
                      <a:r>
                        <a:rPr lang="en-US" dirty="0" smtClean="0"/>
                        <a:t>Code</a:t>
                      </a:r>
                      <a:endParaRPr lang="en-US" dirty="0"/>
                    </a:p>
                  </a:txBody>
                  <a:tcPr/>
                </a:tc>
                <a:tc>
                  <a:txBody>
                    <a:bodyPr/>
                    <a:lstStyle/>
                    <a:p>
                      <a:r>
                        <a:rPr lang="en-US" dirty="0" smtClean="0"/>
                        <a:t>Description</a:t>
                      </a:r>
                      <a:endParaRPr lang="en-US" dirty="0"/>
                    </a:p>
                  </a:txBody>
                  <a:tcPr/>
                </a:tc>
                <a:tc>
                  <a:txBody>
                    <a:bodyPr/>
                    <a:lstStyle/>
                    <a:p>
                      <a:r>
                        <a:rPr lang="en-US" dirty="0" smtClean="0"/>
                        <a:t>Comment</a:t>
                      </a:r>
                      <a:endParaRPr lang="en-US" dirty="0"/>
                    </a:p>
                  </a:txBody>
                  <a:tcPr/>
                </a:tc>
              </a:tr>
              <a:tr h="334634">
                <a:tc>
                  <a:txBody>
                    <a:bodyPr/>
                    <a:lstStyle/>
                    <a:p>
                      <a:r>
                        <a:rPr lang="en-US" sz="1200" dirty="0" smtClean="0"/>
                        <a:t>200</a:t>
                      </a:r>
                    </a:p>
                  </a:txBody>
                  <a:tcPr>
                    <a:solidFill>
                      <a:schemeClr val="bg2"/>
                    </a:solidFill>
                  </a:tcPr>
                </a:tc>
                <a:tc>
                  <a:txBody>
                    <a:bodyPr/>
                    <a:lstStyle/>
                    <a:p>
                      <a:r>
                        <a:rPr lang="en-US" sz="1200" dirty="0" smtClean="0"/>
                        <a:t>Ok</a:t>
                      </a:r>
                      <a:endParaRPr lang="en-US" sz="1200" dirty="0"/>
                    </a:p>
                  </a:txBody>
                  <a:tcPr>
                    <a:solidFill>
                      <a:schemeClr val="bg2"/>
                    </a:solidFill>
                  </a:tcPr>
                </a:tc>
                <a:tc>
                  <a:txBody>
                    <a:bodyPr/>
                    <a:lstStyle/>
                    <a:p>
                      <a:r>
                        <a:rPr lang="en-US" sz="1200" dirty="0" smtClean="0"/>
                        <a:t>Request processed successfully</a:t>
                      </a:r>
                      <a:endParaRPr lang="en-US" sz="1200" dirty="0"/>
                    </a:p>
                  </a:txBody>
                  <a:tcPr>
                    <a:solidFill>
                      <a:schemeClr val="bg2"/>
                    </a:solidFill>
                  </a:tcPr>
                </a:tc>
              </a:tr>
              <a:tr h="436403">
                <a:tc>
                  <a:txBody>
                    <a:bodyPr/>
                    <a:lstStyle/>
                    <a:p>
                      <a:r>
                        <a:rPr lang="en-US" sz="1200" dirty="0" smtClean="0"/>
                        <a:t>201</a:t>
                      </a:r>
                      <a:endParaRPr lang="en-US" sz="1200" dirty="0"/>
                    </a:p>
                  </a:txBody>
                  <a:tcPr>
                    <a:solidFill>
                      <a:schemeClr val="bg2"/>
                    </a:solidFill>
                  </a:tcPr>
                </a:tc>
                <a:tc>
                  <a:txBody>
                    <a:bodyPr/>
                    <a:lstStyle/>
                    <a:p>
                      <a:r>
                        <a:rPr lang="en-US" sz="1200" dirty="0" smtClean="0"/>
                        <a:t>Created</a:t>
                      </a:r>
                      <a:endParaRPr lang="en-US" sz="1200" dirty="0"/>
                    </a:p>
                  </a:txBody>
                  <a:tcPr>
                    <a:solidFill>
                      <a:schemeClr val="bg2"/>
                    </a:solidFill>
                  </a:tcPr>
                </a:tc>
                <a:tc>
                  <a:txBody>
                    <a:bodyPr/>
                    <a:lstStyle/>
                    <a:p>
                      <a:r>
                        <a:rPr lang="en-US" sz="1200" dirty="0" smtClean="0"/>
                        <a:t>Resource created, response contains reference</a:t>
                      </a:r>
                      <a:r>
                        <a:rPr lang="en-US" sz="1200" baseline="0" dirty="0" smtClean="0"/>
                        <a:t> to new resource </a:t>
                      </a:r>
                      <a:endParaRPr lang="en-US" sz="1200" dirty="0"/>
                    </a:p>
                  </a:txBody>
                  <a:tcPr>
                    <a:solidFill>
                      <a:schemeClr val="bg2"/>
                    </a:solidFill>
                  </a:tcPr>
                </a:tc>
              </a:tr>
              <a:tr h="436403">
                <a:tc>
                  <a:txBody>
                    <a:bodyPr/>
                    <a:lstStyle/>
                    <a:p>
                      <a:r>
                        <a:rPr lang="en-US" sz="1200" dirty="0" smtClean="0"/>
                        <a:t>204</a:t>
                      </a:r>
                      <a:endParaRPr lang="en-US" sz="1200" dirty="0"/>
                    </a:p>
                  </a:txBody>
                  <a:tcPr>
                    <a:solidFill>
                      <a:schemeClr val="bg2"/>
                    </a:solidFill>
                  </a:tcPr>
                </a:tc>
                <a:tc>
                  <a:txBody>
                    <a:bodyPr/>
                    <a:lstStyle/>
                    <a:p>
                      <a:r>
                        <a:rPr lang="en-US" sz="1200" dirty="0" smtClean="0"/>
                        <a:t>No Content</a:t>
                      </a:r>
                      <a:endParaRPr lang="en-US" sz="1200" dirty="0"/>
                    </a:p>
                  </a:txBody>
                  <a:tcPr>
                    <a:solidFill>
                      <a:schemeClr val="bg2"/>
                    </a:solidFill>
                  </a:tcPr>
                </a:tc>
                <a:tc>
                  <a:txBody>
                    <a:bodyPr/>
                    <a:lstStyle/>
                    <a:p>
                      <a:r>
                        <a:rPr lang="en-US" sz="1200" dirty="0" smtClean="0"/>
                        <a:t>Request processed successfully but</a:t>
                      </a:r>
                      <a:r>
                        <a:rPr lang="en-US" sz="1200" baseline="0" dirty="0" smtClean="0"/>
                        <a:t> has not resulted in new resource creation</a:t>
                      </a:r>
                      <a:endParaRPr lang="en-US" sz="1200" dirty="0"/>
                    </a:p>
                  </a:txBody>
                  <a:tcPr>
                    <a:solidFill>
                      <a:schemeClr val="bg2"/>
                    </a:solidFill>
                  </a:tcPr>
                </a:tc>
              </a:tr>
              <a:tr h="436403">
                <a:tc>
                  <a:txBody>
                    <a:bodyPr/>
                    <a:lstStyle/>
                    <a:p>
                      <a:r>
                        <a:rPr lang="en-US" sz="1200" dirty="0" smtClean="0"/>
                        <a:t>304</a:t>
                      </a:r>
                      <a:endParaRPr lang="en-US" sz="1200" dirty="0"/>
                    </a:p>
                  </a:txBody>
                  <a:tcPr>
                    <a:solidFill>
                      <a:schemeClr val="bg2"/>
                    </a:solidFill>
                  </a:tcPr>
                </a:tc>
                <a:tc>
                  <a:txBody>
                    <a:bodyPr/>
                    <a:lstStyle/>
                    <a:p>
                      <a:r>
                        <a:rPr lang="en-US" sz="1200" dirty="0" smtClean="0"/>
                        <a:t>Not Modified</a:t>
                      </a:r>
                      <a:endParaRPr lang="en-US" sz="1200" dirty="0"/>
                    </a:p>
                  </a:txBody>
                  <a:tcPr>
                    <a:solidFill>
                      <a:schemeClr val="bg2"/>
                    </a:solidFill>
                  </a:tcPr>
                </a:tc>
                <a:tc>
                  <a:txBody>
                    <a:bodyPr/>
                    <a:lstStyle/>
                    <a:p>
                      <a:r>
                        <a:rPr lang="en-US" sz="1200" kern="1200" dirty="0" smtClean="0">
                          <a:solidFill>
                            <a:schemeClr val="dk1"/>
                          </a:solidFill>
                          <a:latin typeface="+mn-lt"/>
                          <a:ea typeface="+mn-ea"/>
                          <a:cs typeface="+mn-cs"/>
                        </a:rPr>
                        <a:t>resource has not been modified since the version specified by the request headers</a:t>
                      </a:r>
                      <a:endParaRPr lang="en-US" sz="1200" kern="1200" dirty="0">
                        <a:solidFill>
                          <a:schemeClr val="dk1"/>
                        </a:solidFill>
                        <a:latin typeface="+mn-lt"/>
                        <a:ea typeface="+mn-ea"/>
                        <a:cs typeface="+mn-cs"/>
                      </a:endParaRPr>
                    </a:p>
                  </a:txBody>
                  <a:tcPr>
                    <a:solidFill>
                      <a:schemeClr val="bg2"/>
                    </a:solidFill>
                  </a:tcPr>
                </a:tc>
              </a:tr>
              <a:tr h="334634">
                <a:tc>
                  <a:txBody>
                    <a:bodyPr/>
                    <a:lstStyle/>
                    <a:p>
                      <a:r>
                        <a:rPr lang="en-US" sz="1200" dirty="0" smtClean="0"/>
                        <a:t>400</a:t>
                      </a:r>
                      <a:endParaRPr lang="en-US" sz="1200" dirty="0"/>
                    </a:p>
                  </a:txBody>
                  <a:tcPr>
                    <a:solidFill>
                      <a:schemeClr val="bg2"/>
                    </a:solidFill>
                  </a:tcPr>
                </a:tc>
                <a:tc>
                  <a:txBody>
                    <a:bodyPr/>
                    <a:lstStyle/>
                    <a:p>
                      <a:r>
                        <a:rPr lang="en-US" sz="1200" dirty="0" smtClean="0"/>
                        <a:t>Bad Request</a:t>
                      </a:r>
                      <a:endParaRPr lang="en-US" sz="1200" dirty="0"/>
                    </a:p>
                  </a:txBody>
                  <a:tcPr>
                    <a:solidFill>
                      <a:schemeClr val="bg2"/>
                    </a:solidFill>
                  </a:tcPr>
                </a:tc>
                <a:tc>
                  <a:txBody>
                    <a:bodyPr/>
                    <a:lstStyle/>
                    <a:p>
                      <a:r>
                        <a:rPr lang="en-US" sz="1200" dirty="0" smtClean="0"/>
                        <a:t>Input s not as per expectation / data</a:t>
                      </a:r>
                      <a:r>
                        <a:rPr lang="en-US" sz="1200" baseline="0" dirty="0" smtClean="0"/>
                        <a:t> validations failed</a:t>
                      </a:r>
                      <a:endParaRPr lang="en-US" sz="1200" dirty="0"/>
                    </a:p>
                  </a:txBody>
                  <a:tcPr>
                    <a:solidFill>
                      <a:schemeClr val="bg2"/>
                    </a:solidFill>
                  </a:tcPr>
                </a:tc>
              </a:tr>
              <a:tr h="436403">
                <a:tc>
                  <a:txBody>
                    <a:bodyPr/>
                    <a:lstStyle/>
                    <a:p>
                      <a:r>
                        <a:rPr lang="en-US" sz="1200" dirty="0" smtClean="0"/>
                        <a:t>401</a:t>
                      </a:r>
                      <a:endParaRPr lang="en-US" sz="1200" dirty="0"/>
                    </a:p>
                  </a:txBody>
                  <a:tcPr>
                    <a:solidFill>
                      <a:schemeClr val="bg2"/>
                    </a:solidFill>
                  </a:tcPr>
                </a:tc>
                <a:tc>
                  <a:txBody>
                    <a:bodyPr/>
                    <a:lstStyle/>
                    <a:p>
                      <a:r>
                        <a:rPr lang="en-US" sz="1200" dirty="0" smtClean="0"/>
                        <a:t>Unauthorized</a:t>
                      </a:r>
                      <a:endParaRPr lang="en-US" sz="1200" dirty="0"/>
                    </a:p>
                  </a:txBody>
                  <a:tcPr>
                    <a:solidFill>
                      <a:schemeClr val="bg2"/>
                    </a:solidFill>
                  </a:tcPr>
                </a:tc>
                <a:tc>
                  <a:txBody>
                    <a:bodyPr/>
                    <a:lstStyle/>
                    <a:p>
                      <a:r>
                        <a:rPr lang="en-US" sz="1200" kern="1200" dirty="0" smtClean="0">
                          <a:solidFill>
                            <a:schemeClr val="dk1"/>
                          </a:solidFill>
                          <a:latin typeface="+mn-lt"/>
                          <a:ea typeface="+mn-ea"/>
                          <a:cs typeface="+mn-cs"/>
                        </a:rPr>
                        <a:t>Similar to 403 Forbidden, but specifically for use when authentication is required and has failed </a:t>
                      </a:r>
                      <a:endParaRPr lang="en-US" sz="1200" kern="1200" dirty="0">
                        <a:solidFill>
                          <a:schemeClr val="dk1"/>
                        </a:solidFill>
                        <a:latin typeface="+mn-lt"/>
                        <a:ea typeface="+mn-ea"/>
                        <a:cs typeface="+mn-cs"/>
                      </a:endParaRPr>
                    </a:p>
                  </a:txBody>
                  <a:tcPr>
                    <a:solidFill>
                      <a:schemeClr val="bg2"/>
                    </a:solidFill>
                  </a:tcPr>
                </a:tc>
              </a:tr>
              <a:tr h="334634">
                <a:tc>
                  <a:txBody>
                    <a:bodyPr/>
                    <a:lstStyle/>
                    <a:p>
                      <a:r>
                        <a:rPr lang="en-US" sz="1200" dirty="0" smtClean="0"/>
                        <a:t>403</a:t>
                      </a:r>
                      <a:endParaRPr lang="en-US" sz="1200" dirty="0"/>
                    </a:p>
                  </a:txBody>
                  <a:tcPr>
                    <a:solidFill>
                      <a:schemeClr val="bg2"/>
                    </a:solidFill>
                  </a:tcPr>
                </a:tc>
                <a:tc>
                  <a:txBody>
                    <a:bodyPr/>
                    <a:lstStyle/>
                    <a:p>
                      <a:r>
                        <a:rPr lang="en-US" sz="1200" dirty="0" smtClean="0"/>
                        <a:t>Forbidden</a:t>
                      </a:r>
                      <a:endParaRPr lang="en-US" sz="1200" dirty="0"/>
                    </a:p>
                  </a:txBody>
                  <a:tcPr>
                    <a:solidFill>
                      <a:schemeClr val="bg2"/>
                    </a:solidFill>
                  </a:tcPr>
                </a:tc>
                <a:tc>
                  <a:txBody>
                    <a:bodyPr/>
                    <a:lstStyle/>
                    <a:p>
                      <a:r>
                        <a:rPr lang="en-US" sz="1200" dirty="0" smtClean="0"/>
                        <a:t>Need account or proper permission to access resource</a:t>
                      </a:r>
                      <a:endParaRPr lang="en-US" sz="1200" dirty="0"/>
                    </a:p>
                  </a:txBody>
                  <a:tcPr>
                    <a:solidFill>
                      <a:schemeClr val="bg2"/>
                    </a:solidFill>
                  </a:tcPr>
                </a:tc>
              </a:tr>
              <a:tr h="334634">
                <a:tc>
                  <a:txBody>
                    <a:bodyPr/>
                    <a:lstStyle/>
                    <a:p>
                      <a:r>
                        <a:rPr lang="en-US" sz="1200" dirty="0" smtClean="0"/>
                        <a:t>404</a:t>
                      </a:r>
                      <a:endParaRPr lang="en-US" sz="1200" dirty="0"/>
                    </a:p>
                  </a:txBody>
                  <a:tcPr>
                    <a:solidFill>
                      <a:schemeClr val="bg2"/>
                    </a:solidFill>
                  </a:tcPr>
                </a:tc>
                <a:tc>
                  <a:txBody>
                    <a:bodyPr/>
                    <a:lstStyle/>
                    <a:p>
                      <a:r>
                        <a:rPr lang="en-US" sz="1200" dirty="0" smtClean="0"/>
                        <a:t>Not Found</a:t>
                      </a:r>
                      <a:endParaRPr lang="en-US" sz="1200" dirty="0"/>
                    </a:p>
                  </a:txBody>
                  <a:tcPr>
                    <a:solidFill>
                      <a:schemeClr val="bg2"/>
                    </a:solidFill>
                  </a:tcPr>
                </a:tc>
                <a:tc>
                  <a:txBody>
                    <a:bodyPr/>
                    <a:lstStyle/>
                    <a:p>
                      <a:r>
                        <a:rPr lang="en-US" sz="1200" dirty="0" smtClean="0"/>
                        <a:t>Requested resource not found</a:t>
                      </a:r>
                      <a:endParaRPr lang="en-US" sz="1200" dirty="0"/>
                    </a:p>
                  </a:txBody>
                  <a:tcPr>
                    <a:solidFill>
                      <a:schemeClr val="bg2"/>
                    </a:solidFill>
                  </a:tcPr>
                </a:tc>
              </a:tr>
              <a:tr h="334634">
                <a:tc>
                  <a:txBody>
                    <a:bodyPr/>
                    <a:lstStyle/>
                    <a:p>
                      <a:r>
                        <a:rPr lang="en-US" sz="1200" dirty="0" smtClean="0"/>
                        <a:t>405</a:t>
                      </a:r>
                      <a:endParaRPr lang="en-US" sz="1200" dirty="0"/>
                    </a:p>
                  </a:txBody>
                  <a:tcPr>
                    <a:solidFill>
                      <a:schemeClr val="bg2"/>
                    </a:solidFill>
                  </a:tcPr>
                </a:tc>
                <a:tc>
                  <a:txBody>
                    <a:bodyPr/>
                    <a:lstStyle/>
                    <a:p>
                      <a:r>
                        <a:rPr lang="en-US" sz="1200" dirty="0" smtClean="0"/>
                        <a:t>Method Not Allowed</a:t>
                      </a:r>
                      <a:endParaRPr lang="en-US" sz="1200" dirty="0"/>
                    </a:p>
                  </a:txBody>
                  <a:tcPr>
                    <a:solidFill>
                      <a:schemeClr val="bg2"/>
                    </a:solidFill>
                  </a:tcPr>
                </a:tc>
                <a:tc>
                  <a:txBody>
                    <a:bodyPr/>
                    <a:lstStyle/>
                    <a:p>
                      <a:r>
                        <a:rPr lang="en-US" sz="1200" dirty="0" smtClean="0"/>
                        <a:t>Request</a:t>
                      </a:r>
                      <a:r>
                        <a:rPr lang="en-US" sz="1200" baseline="0" dirty="0" smtClean="0"/>
                        <a:t> method not supported</a:t>
                      </a:r>
                      <a:endParaRPr lang="en-US" sz="1200" dirty="0"/>
                    </a:p>
                  </a:txBody>
                  <a:tcPr>
                    <a:solidFill>
                      <a:schemeClr val="bg2"/>
                    </a:solidFill>
                  </a:tcPr>
                </a:tc>
              </a:tr>
              <a:tr h="334634">
                <a:tc>
                  <a:txBody>
                    <a:bodyPr/>
                    <a:lstStyle/>
                    <a:p>
                      <a:r>
                        <a:rPr lang="en-US" sz="1200" dirty="0" smtClean="0"/>
                        <a:t>409</a:t>
                      </a:r>
                      <a:endParaRPr lang="en-US" sz="1200" dirty="0"/>
                    </a:p>
                  </a:txBody>
                  <a:tcPr>
                    <a:solidFill>
                      <a:schemeClr val="bg2"/>
                    </a:solidFill>
                  </a:tcPr>
                </a:tc>
                <a:tc>
                  <a:txBody>
                    <a:bodyPr/>
                    <a:lstStyle/>
                    <a:p>
                      <a:r>
                        <a:rPr lang="en-US" sz="1200" dirty="0" smtClean="0"/>
                        <a:t>Conflict</a:t>
                      </a:r>
                      <a:endParaRPr lang="en-US" sz="1200" dirty="0"/>
                    </a:p>
                  </a:txBody>
                  <a:tcPr>
                    <a:solidFill>
                      <a:schemeClr val="bg2"/>
                    </a:solidFill>
                  </a:tcPr>
                </a:tc>
                <a:tc>
                  <a:txBody>
                    <a:bodyPr/>
                    <a:lstStyle/>
                    <a:p>
                      <a:r>
                        <a:rPr lang="en-US" sz="1200" dirty="0" smtClean="0"/>
                        <a:t>Edit</a:t>
                      </a:r>
                      <a:r>
                        <a:rPr lang="en-US" sz="1200" baseline="0" dirty="0" smtClean="0"/>
                        <a:t> conflict between multiple simultaneous updates</a:t>
                      </a:r>
                      <a:endParaRPr lang="en-US" sz="1200" dirty="0"/>
                    </a:p>
                  </a:txBody>
                  <a:tcPr>
                    <a:solidFill>
                      <a:schemeClr val="bg2"/>
                    </a:solidFill>
                  </a:tcPr>
                </a:tc>
              </a:tr>
              <a:tr h="436403">
                <a:tc>
                  <a:txBody>
                    <a:bodyPr/>
                    <a:lstStyle/>
                    <a:p>
                      <a:r>
                        <a:rPr lang="en-US" sz="1200" dirty="0" smtClean="0"/>
                        <a:t>410</a:t>
                      </a:r>
                      <a:endParaRPr lang="en-US" sz="1200" dirty="0"/>
                    </a:p>
                  </a:txBody>
                  <a:tcPr>
                    <a:solidFill>
                      <a:schemeClr val="bg2"/>
                    </a:solidFill>
                  </a:tcPr>
                </a:tc>
                <a:tc>
                  <a:txBody>
                    <a:bodyPr/>
                    <a:lstStyle/>
                    <a:p>
                      <a:r>
                        <a:rPr lang="en-US" sz="1200" dirty="0" smtClean="0"/>
                        <a:t>Gone</a:t>
                      </a:r>
                      <a:endParaRPr lang="en-US" sz="1200" dirty="0"/>
                    </a:p>
                  </a:txBody>
                  <a:tcPr>
                    <a:solidFill>
                      <a:schemeClr val="bg2"/>
                    </a:solidFill>
                  </a:tcPr>
                </a:tc>
                <a:tc>
                  <a:txBody>
                    <a:bodyPr/>
                    <a:lstStyle/>
                    <a:p>
                      <a:r>
                        <a:rPr lang="en-US" sz="1200" dirty="0" smtClean="0"/>
                        <a:t>Requested resource no longer available and will not be available again</a:t>
                      </a:r>
                      <a:endParaRPr lang="en-US" sz="1200" dirty="0"/>
                    </a:p>
                  </a:txBody>
                  <a:tcPr>
                    <a:solidFill>
                      <a:schemeClr val="bg2"/>
                    </a:solidFill>
                  </a:tcPr>
                </a:tc>
              </a:tr>
              <a:tr h="436403">
                <a:tc>
                  <a:txBody>
                    <a:bodyPr/>
                    <a:lstStyle/>
                    <a:p>
                      <a:r>
                        <a:rPr lang="en-US" sz="1200" dirty="0" smtClean="0"/>
                        <a:t>415</a:t>
                      </a:r>
                      <a:endParaRPr lang="en-US" sz="1200" dirty="0"/>
                    </a:p>
                  </a:txBody>
                  <a:tcPr>
                    <a:solidFill>
                      <a:schemeClr val="bg2"/>
                    </a:solidFill>
                  </a:tcPr>
                </a:tc>
                <a:tc>
                  <a:txBody>
                    <a:bodyPr/>
                    <a:lstStyle/>
                    <a:p>
                      <a:r>
                        <a:rPr lang="en-US" sz="1200" dirty="0" smtClean="0"/>
                        <a:t>Unsupported Media Type</a:t>
                      </a:r>
                      <a:endParaRPr lang="en-US" sz="1200" dirty="0"/>
                    </a:p>
                  </a:txBody>
                  <a:tcPr>
                    <a:solidFill>
                      <a:schemeClr val="bg2"/>
                    </a:solidFill>
                  </a:tcPr>
                </a:tc>
                <a:tc>
                  <a:txBody>
                    <a:bodyPr/>
                    <a:lstStyle/>
                    <a:p>
                      <a:r>
                        <a:rPr lang="en-US" sz="1200" dirty="0" smtClean="0"/>
                        <a:t>Request format not supported</a:t>
                      </a:r>
                      <a:endParaRPr lang="en-US" sz="1200" dirty="0"/>
                    </a:p>
                  </a:txBody>
                  <a:tcPr>
                    <a:solidFill>
                      <a:schemeClr val="bg2"/>
                    </a:solidFill>
                  </a:tcPr>
                </a:tc>
              </a:tr>
              <a:tr h="436403">
                <a:tc>
                  <a:txBody>
                    <a:bodyPr/>
                    <a:lstStyle/>
                    <a:p>
                      <a:r>
                        <a:rPr lang="en-US" sz="1200" dirty="0" smtClean="0"/>
                        <a:t>500</a:t>
                      </a:r>
                      <a:endParaRPr lang="en-US" sz="1200" dirty="0"/>
                    </a:p>
                  </a:txBody>
                  <a:tcPr>
                    <a:solidFill>
                      <a:schemeClr val="bg2"/>
                    </a:solidFill>
                  </a:tcPr>
                </a:tc>
                <a:tc>
                  <a:txBody>
                    <a:bodyPr/>
                    <a:lstStyle/>
                    <a:p>
                      <a:r>
                        <a:rPr lang="en-US" sz="1200" dirty="0" smtClean="0"/>
                        <a:t>Internal Server Error</a:t>
                      </a:r>
                      <a:endParaRPr lang="en-US" sz="1200" dirty="0"/>
                    </a:p>
                  </a:txBody>
                  <a:tcPr>
                    <a:solidFill>
                      <a:schemeClr val="bg2"/>
                    </a:solidFill>
                  </a:tcPr>
                </a:tc>
                <a:tc>
                  <a:txBody>
                    <a:bodyPr/>
                    <a:lstStyle/>
                    <a:p>
                      <a:r>
                        <a:rPr lang="en-US" sz="1200" kern="1200" dirty="0" smtClean="0">
                          <a:solidFill>
                            <a:schemeClr val="dk1"/>
                          </a:solidFill>
                          <a:latin typeface="+mn-lt"/>
                          <a:ea typeface="+mn-ea"/>
                          <a:cs typeface="+mn-cs"/>
                        </a:rPr>
                        <a:t>Backend Service / SQL / Queue / Cache / Unknown Application  Error</a:t>
                      </a:r>
                      <a:endParaRPr lang="en-US" sz="1200" kern="1200" dirty="0">
                        <a:solidFill>
                          <a:schemeClr val="dk1"/>
                        </a:solidFill>
                        <a:latin typeface="+mn-lt"/>
                        <a:ea typeface="+mn-ea"/>
                        <a:cs typeface="+mn-cs"/>
                      </a:endParaRPr>
                    </a:p>
                  </a:txBody>
                  <a:tcPr>
                    <a:solidFill>
                      <a:schemeClr val="bg2"/>
                    </a:solidFill>
                  </a:tcPr>
                </a:tc>
              </a:tr>
              <a:tr h="261842">
                <a:tc>
                  <a:txBody>
                    <a:bodyPr/>
                    <a:lstStyle/>
                    <a:p>
                      <a:r>
                        <a:rPr lang="en-US" sz="1200" dirty="0" smtClean="0"/>
                        <a:t>503</a:t>
                      </a:r>
                      <a:endParaRPr lang="en-US" sz="1200" dirty="0"/>
                    </a:p>
                  </a:txBody>
                  <a:tcPr>
                    <a:solidFill>
                      <a:schemeClr val="bg2"/>
                    </a:solidFill>
                  </a:tcPr>
                </a:tc>
                <a:tc>
                  <a:txBody>
                    <a:bodyPr/>
                    <a:lstStyle/>
                    <a:p>
                      <a:r>
                        <a:rPr lang="en-US" sz="1200" dirty="0" smtClean="0"/>
                        <a:t>Service Unavailable</a:t>
                      </a:r>
                      <a:endParaRPr lang="en-US" sz="1200" dirty="0"/>
                    </a:p>
                  </a:txBody>
                  <a:tcPr>
                    <a:solidFill>
                      <a:schemeClr val="bg2"/>
                    </a:solidFill>
                  </a:tcPr>
                </a:tc>
                <a:tc>
                  <a:txBody>
                    <a:bodyPr/>
                    <a:lstStyle/>
                    <a:p>
                      <a:r>
                        <a:rPr lang="en-US" sz="1200" dirty="0" smtClean="0"/>
                        <a:t>Service</a:t>
                      </a:r>
                      <a:r>
                        <a:rPr lang="en-US" sz="1200" baseline="0" dirty="0" smtClean="0"/>
                        <a:t> down or not available</a:t>
                      </a:r>
                      <a:endParaRPr lang="en-US" sz="1200" dirty="0"/>
                    </a:p>
                  </a:txBody>
                  <a:tcPr>
                    <a:solidFill>
                      <a:schemeClr val="bg2"/>
                    </a:solidFill>
                  </a:tcPr>
                </a:tc>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0" y="3322748"/>
            <a:ext cx="4932609" cy="3296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72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31</a:t>
            </a:fld>
            <a:endParaRPr lang="en-US" dirty="0">
              <a:solidFill>
                <a:prstClr val="white"/>
              </a:solidFill>
            </a:endParaRPr>
          </a:p>
        </p:txBody>
      </p:sp>
      <p:sp>
        <p:nvSpPr>
          <p:cNvPr id="4" name="Content Placeholder 3"/>
          <p:cNvSpPr>
            <a:spLocks noGrp="1"/>
          </p:cNvSpPr>
          <p:nvPr>
            <p:ph idx="1"/>
          </p:nvPr>
        </p:nvSpPr>
        <p:spPr>
          <a:xfrm>
            <a:off x="504873" y="2633410"/>
            <a:ext cx="10416412" cy="627739"/>
          </a:xfrm>
        </p:spPr>
        <p:txBody>
          <a:bodyPr>
            <a:noAutofit/>
          </a:bodyPr>
          <a:lstStyle/>
          <a:p>
            <a:pPr marL="0" lvl="1"/>
            <a:r>
              <a:rPr lang="en-US" sz="2400" kern="0" dirty="0" smtClean="0">
                <a:solidFill>
                  <a:srgbClr val="141414"/>
                </a:solidFill>
                <a:latin typeface="+mj-lt"/>
              </a:rPr>
              <a:t>Microservice Interaction with Legacy Systems / On </a:t>
            </a:r>
            <a:r>
              <a:rPr lang="en-US" sz="2400" kern="0" dirty="0" err="1" smtClean="0">
                <a:solidFill>
                  <a:srgbClr val="141414"/>
                </a:solidFill>
                <a:latin typeface="+mj-lt"/>
              </a:rPr>
              <a:t>Prem</a:t>
            </a:r>
            <a:r>
              <a:rPr lang="en-US" sz="2400" kern="0" dirty="0" smtClean="0">
                <a:solidFill>
                  <a:srgbClr val="141414"/>
                </a:solidFill>
                <a:latin typeface="+mj-lt"/>
              </a:rPr>
              <a:t> Databases</a:t>
            </a:r>
            <a:endParaRPr lang="en-US" sz="2400" kern="0" dirty="0">
              <a:solidFill>
                <a:srgbClr val="141414"/>
              </a:solidFill>
              <a:latin typeface="+mj-lt"/>
            </a:endParaRPr>
          </a:p>
          <a:p>
            <a:endParaRPr lang="en-US" sz="2400" dirty="0">
              <a:latin typeface="+mj-lt"/>
            </a:endParaRPr>
          </a:p>
        </p:txBody>
      </p:sp>
      <p:sp>
        <p:nvSpPr>
          <p:cNvPr id="5" name="Content Placeholder 3"/>
          <p:cNvSpPr txBox="1">
            <a:spLocks/>
          </p:cNvSpPr>
          <p:nvPr/>
        </p:nvSpPr>
        <p:spPr>
          <a:xfrm>
            <a:off x="512623" y="3275812"/>
            <a:ext cx="10408662"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Anti Corruption Layer</a:t>
            </a:r>
            <a:endParaRPr lang="en-US" sz="1800" kern="0" dirty="0">
              <a:solidFill>
                <a:srgbClr val="141414"/>
              </a:solidFill>
              <a:latin typeface="+mj-lt"/>
            </a:endParaRPr>
          </a:p>
        </p:txBody>
      </p:sp>
    </p:spTree>
    <p:extLst>
      <p:ext uri="{BB962C8B-B14F-4D97-AF65-F5344CB8AC3E}">
        <p14:creationId xmlns:p14="http://schemas.microsoft.com/office/powerpoint/2010/main" val="3225468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11165567" cy="539322"/>
          </a:xfrm>
        </p:spPr>
        <p:txBody>
          <a:bodyPr/>
          <a:lstStyle/>
          <a:p>
            <a:r>
              <a:rPr lang="en-US" sz="2000" b="0" dirty="0" smtClean="0">
                <a:latin typeface="+mj-lt"/>
              </a:rPr>
              <a:t>SOA 2.0 – </a:t>
            </a:r>
            <a:r>
              <a:rPr lang="en-US" sz="2000" b="0" dirty="0"/>
              <a:t>Microservice Interaction with Manulife HK Systems Of Records</a:t>
            </a:r>
            <a:endParaRPr lang="en-US" sz="2000" b="0" dirty="0">
              <a:latin typeface="+mj-lt"/>
            </a:endParaRPr>
          </a:p>
        </p:txBody>
      </p:sp>
      <p:sp>
        <p:nvSpPr>
          <p:cNvPr id="6" name="Rectangle 5"/>
          <p:cNvSpPr/>
          <p:nvPr/>
        </p:nvSpPr>
        <p:spPr>
          <a:xfrm>
            <a:off x="206061" y="836203"/>
            <a:ext cx="5383369" cy="5374035"/>
          </a:xfrm>
          <a:prstGeom prst="rect">
            <a:avLst/>
          </a:prstGeom>
        </p:spPr>
        <p:txBody>
          <a:bodyPr wrap="square">
            <a:spAutoFit/>
          </a:bodyPr>
          <a:lstStyle/>
          <a:p>
            <a:r>
              <a:rPr lang="en-US" b="1" u="sng" dirty="0"/>
              <a:t>Problem Statement</a:t>
            </a:r>
            <a:endParaRPr lang="en-US" dirty="0"/>
          </a:p>
          <a:p>
            <a:r>
              <a:rPr lang="en-US" sz="1800" dirty="0"/>
              <a:t>Cloud Native </a:t>
            </a:r>
            <a:r>
              <a:rPr lang="en-US" sz="1800" dirty="0" smtClean="0"/>
              <a:t>microservices &amp; apps will be designed as per the OCDM </a:t>
            </a:r>
            <a:r>
              <a:rPr lang="en-US" sz="1800" dirty="0"/>
              <a:t>- Manulife s</a:t>
            </a:r>
            <a:r>
              <a:rPr lang="en-US" sz="1800" dirty="0" smtClean="0"/>
              <a:t>tandard data model whereas The legacy systems will have there own data models. Since microservices need to access these legacy systems, any direct dependency will impact the apps &amp; services design.</a:t>
            </a:r>
          </a:p>
          <a:p>
            <a:endParaRPr lang="en-US" i="1" dirty="0" smtClean="0"/>
          </a:p>
          <a:p>
            <a:r>
              <a:rPr lang="en-US" sz="2000" b="1" u="sng" dirty="0"/>
              <a:t>Recommended Solution</a:t>
            </a:r>
            <a:endParaRPr lang="en-US" sz="2000" dirty="0"/>
          </a:p>
          <a:p>
            <a:pPr algn="just"/>
            <a:r>
              <a:rPr lang="en-US" sz="1700" dirty="0" smtClean="0"/>
              <a:t>Recommended solution is to implement an Anti-Corruption layer for isolating microservices from legacy systems complexities.</a:t>
            </a:r>
          </a:p>
          <a:p>
            <a:endParaRPr lang="en-US" sz="1800" dirty="0" smtClean="0"/>
          </a:p>
          <a:p>
            <a:r>
              <a:rPr lang="en-US" sz="2000" b="1" u="sng" dirty="0" smtClean="0"/>
              <a:t>Anti-Corruption layer – Key Responsibilities</a:t>
            </a:r>
            <a:endParaRPr lang="en-US" sz="2000" b="1" u="sng" dirty="0"/>
          </a:p>
          <a:p>
            <a:pPr marL="285750" lvl="0" indent="-285750">
              <a:buFont typeface="Arial" panose="020B0604020202020204" pitchFamily="34" charset="0"/>
              <a:buChar char="•"/>
            </a:pPr>
            <a:r>
              <a:rPr lang="en-US" sz="1800" dirty="0"/>
              <a:t>Translate </a:t>
            </a:r>
            <a:r>
              <a:rPr lang="en-US" sz="1800" dirty="0" smtClean="0"/>
              <a:t>messages </a:t>
            </a:r>
            <a:r>
              <a:rPr lang="en-US" sz="1800" dirty="0"/>
              <a:t>across </a:t>
            </a:r>
            <a:r>
              <a:rPr lang="en-US" sz="1800" dirty="0" smtClean="0"/>
              <a:t>services &amp; legacy systems </a:t>
            </a:r>
            <a:r>
              <a:rPr lang="en-US" sz="1800" dirty="0"/>
              <a:t>by mapping data attributes.</a:t>
            </a:r>
          </a:p>
          <a:p>
            <a:pPr marL="285750" lvl="0" indent="-285750">
              <a:buFont typeface="Arial" panose="020B0604020202020204" pitchFamily="34" charset="0"/>
              <a:buChar char="•"/>
            </a:pPr>
            <a:r>
              <a:rPr lang="en-US" sz="1800" dirty="0" smtClean="0"/>
              <a:t>Host </a:t>
            </a:r>
            <a:r>
              <a:rPr lang="en-US" sz="1800" dirty="0"/>
              <a:t>event driven data synchronization services for implementing eventual </a:t>
            </a:r>
            <a:r>
              <a:rPr lang="en-US" sz="1800" dirty="0" smtClean="0"/>
              <a:t>consistency across systems.</a:t>
            </a:r>
          </a:p>
          <a:p>
            <a:pPr lvl="0"/>
            <a:endParaRPr lang="en-US" sz="1800" dirty="0"/>
          </a:p>
        </p:txBody>
      </p:sp>
      <p:sp>
        <p:nvSpPr>
          <p:cNvPr id="7" name="Rectangle 6"/>
          <p:cNvSpPr/>
          <p:nvPr/>
        </p:nvSpPr>
        <p:spPr>
          <a:xfrm>
            <a:off x="5640946" y="4614222"/>
            <a:ext cx="5383369" cy="1446550"/>
          </a:xfrm>
          <a:prstGeom prst="rect">
            <a:avLst/>
          </a:prstGeom>
        </p:spPr>
        <p:txBody>
          <a:bodyPr wrap="square">
            <a:spAutoFit/>
          </a:bodyPr>
          <a:lstStyle/>
          <a:p>
            <a:r>
              <a:rPr lang="en-US" sz="2000" b="1" u="sng" dirty="0" smtClean="0"/>
              <a:t>Anti Corruption Layer - Points </a:t>
            </a:r>
            <a:r>
              <a:rPr lang="en-US" sz="2000" b="1" u="sng" dirty="0"/>
              <a:t>to Consider</a:t>
            </a:r>
            <a:endParaRPr lang="en-US" sz="2000" dirty="0"/>
          </a:p>
          <a:p>
            <a:pPr marL="285750" lvl="0" indent="-285750" algn="just">
              <a:buFont typeface="Arial" panose="020B0604020202020204" pitchFamily="34" charset="0"/>
              <a:buChar char="•"/>
            </a:pPr>
            <a:r>
              <a:rPr lang="en-US" sz="1700" dirty="0" smtClean="0"/>
              <a:t>The new anti-corruption layer may add to latency</a:t>
            </a:r>
          </a:p>
          <a:p>
            <a:pPr marL="285750" lvl="0" indent="-285750" algn="just">
              <a:buFont typeface="Arial" panose="020B0604020202020204" pitchFamily="34" charset="0"/>
              <a:buChar char="•"/>
            </a:pPr>
            <a:r>
              <a:rPr lang="en-US" sz="1700" dirty="0" smtClean="0"/>
              <a:t>Additional ACL services needs to be maintained</a:t>
            </a:r>
          </a:p>
          <a:p>
            <a:pPr marL="285750" lvl="0" indent="-285750" algn="just">
              <a:buFont typeface="Arial" panose="020B0604020202020204" pitchFamily="34" charset="0"/>
              <a:buChar char="•"/>
            </a:pPr>
            <a:r>
              <a:rPr lang="en-US" sz="1700" dirty="0" smtClean="0"/>
              <a:t>Scaling of ACL services need to be considered at par with Cloud native apps &amp; services.</a:t>
            </a:r>
            <a:endParaRPr lang="en-US" sz="1700" dirty="0"/>
          </a:p>
        </p:txBody>
      </p:sp>
      <p:pic>
        <p:nvPicPr>
          <p:cNvPr id="8" name="Picture 2" descr="Img - Anti Corruption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725" y="758929"/>
            <a:ext cx="5271938" cy="366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927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25000" lnSpcReduction="20000"/>
          </a:bodyPr>
          <a:lstStyle/>
          <a:p>
            <a:endParaRPr lang="en-US" dirty="0"/>
          </a:p>
        </p:txBody>
      </p:sp>
      <p:sp>
        <p:nvSpPr>
          <p:cNvPr id="5" name="Content Placeholder 4"/>
          <p:cNvSpPr>
            <a:spLocks noGrp="1"/>
          </p:cNvSpPr>
          <p:nvPr>
            <p:ph idx="13"/>
          </p:nvPr>
        </p:nvSpPr>
        <p:spPr/>
        <p:txBody>
          <a:bodyPr>
            <a:normAutofit/>
          </a:bodyPr>
          <a:lstStyle/>
          <a:p>
            <a:pPr marL="0" indent="0">
              <a:lnSpc>
                <a:spcPct val="170000"/>
              </a:lnSpc>
              <a:spcBef>
                <a:spcPts val="0"/>
              </a:spcBef>
              <a:buNone/>
            </a:pPr>
            <a:r>
              <a:rPr lang="en-US" altLang="zh-CN" sz="5400" b="1" smtClean="0">
                <a:solidFill>
                  <a:schemeClr val="accent3"/>
                </a:solidFill>
              </a:rPr>
              <a:t>Thank You</a:t>
            </a:r>
            <a:endParaRPr lang="en-US" altLang="zh-CN" sz="5400" b="1" dirty="0">
              <a:solidFill>
                <a:schemeClr val="accent3"/>
              </a:solidFill>
            </a:endParaRPr>
          </a:p>
        </p:txBody>
      </p:sp>
      <p:pic>
        <p:nvPicPr>
          <p:cNvPr id="7" name="Picture Placeholder 4"/>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27792" r="14209"/>
          <a:stretch/>
        </p:blipFill>
        <p:spPr>
          <a:xfrm>
            <a:off x="6172200" y="2308919"/>
            <a:ext cx="3657600" cy="3446502"/>
          </a:xfrm>
        </p:spPr>
      </p:pic>
    </p:spTree>
    <p:extLst>
      <p:ext uri="{BB962C8B-B14F-4D97-AF65-F5344CB8AC3E}">
        <p14:creationId xmlns:p14="http://schemas.microsoft.com/office/powerpoint/2010/main" val="356271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Technical Architecture Overview (1/2)</a:t>
            </a:r>
            <a:endParaRPr lang="en-US" sz="2000" b="0" dirty="0">
              <a:latin typeface="+mj-lt"/>
            </a:endParaRPr>
          </a:p>
        </p:txBody>
      </p:sp>
      <p:pic>
        <p:nvPicPr>
          <p:cNvPr id="1027" name="Picture 3" descr="D:\SOA 2.0\Design-Documentation\SOA_Architecture_2.0_v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07" y="669700"/>
            <a:ext cx="9057386" cy="618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10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Technical Architecture Overview (2/2)</a:t>
            </a:r>
            <a:endParaRPr lang="en-US" sz="2000" b="0" dirty="0">
              <a:latin typeface="+mj-lt"/>
            </a:endParaRPr>
          </a:p>
        </p:txBody>
      </p:sp>
      <p:sp>
        <p:nvSpPr>
          <p:cNvPr id="4" name="Rectangle 3"/>
          <p:cNvSpPr/>
          <p:nvPr/>
        </p:nvSpPr>
        <p:spPr>
          <a:xfrm>
            <a:off x="257577" y="694534"/>
            <a:ext cx="10728102" cy="6080254"/>
          </a:xfrm>
          <a:prstGeom prst="rect">
            <a:avLst/>
          </a:prstGeom>
        </p:spPr>
        <p:txBody>
          <a:bodyPr wrap="square">
            <a:spAutoFit/>
          </a:bodyPr>
          <a:lstStyle/>
          <a:p>
            <a:pPr lvl="0" algn="just"/>
            <a:r>
              <a:rPr lang="en-US" sz="1700" dirty="0" smtClean="0"/>
              <a:t>SOA 2.0 Reference Architecture is a layered architecture which provides clear demarcation between different layers involved (API Gateway Layer,  Microservices Layer, Anti Corruption Layer and Legacy System Layer). It further highlights platform components, technical components and interaction across layers required to serve a consumer request.</a:t>
            </a:r>
          </a:p>
          <a:p>
            <a:pPr lvl="0" algn="just"/>
            <a:endParaRPr lang="en-US" dirty="0" smtClean="0"/>
          </a:p>
          <a:p>
            <a:pPr lvl="0" algn="just"/>
            <a:r>
              <a:rPr lang="en-US" sz="1600" b="1" i="1" u="sng" dirty="0"/>
              <a:t>API Gateway </a:t>
            </a:r>
            <a:r>
              <a:rPr lang="en-US" sz="1600" b="1" i="1" u="sng" dirty="0" smtClean="0"/>
              <a:t>Layer</a:t>
            </a:r>
          </a:p>
          <a:p>
            <a:pPr lvl="0" algn="just"/>
            <a:r>
              <a:rPr lang="en-US" sz="1600" dirty="0" smtClean="0"/>
              <a:t>APIGEE API Micro-gateway sits on Pivotal Cloud platform and becomes </a:t>
            </a:r>
            <a:r>
              <a:rPr lang="en-US" sz="1600" dirty="0"/>
              <a:t>the entry point for every new request </a:t>
            </a:r>
            <a:r>
              <a:rPr lang="en-US" sz="1600" dirty="0" smtClean="0"/>
              <a:t>coming from service consumers. The API request will be validated and delegated to appropriate Micorservice application. The APIGEE Micro-gateway will sync with APIGEE </a:t>
            </a:r>
            <a:r>
              <a:rPr lang="en-US" sz="1600" dirty="0" smtClean="0"/>
              <a:t>Edge Cloud </a:t>
            </a:r>
            <a:r>
              <a:rPr lang="en-US" sz="1600" dirty="0" smtClean="0"/>
              <a:t>platform for reading configurations and sharing operational metrics. API Gateway &amp; Management Layer would be responsible for handling API Versioning, Authentication, Authorization, Traffic Management, Logging, Orchestration, Choreography etc. </a:t>
            </a:r>
          </a:p>
          <a:p>
            <a:pPr lvl="0" algn="just"/>
            <a:endParaRPr lang="en-US" sz="1600" dirty="0" smtClean="0"/>
          </a:p>
          <a:p>
            <a:pPr lvl="0" algn="just"/>
            <a:r>
              <a:rPr lang="en-US" sz="1600" b="1" i="1" u="sng" dirty="0" smtClean="0"/>
              <a:t>Microservices Layer</a:t>
            </a:r>
          </a:p>
          <a:p>
            <a:pPr lvl="0" algn="just"/>
            <a:r>
              <a:rPr lang="en-US" sz="1600" dirty="0" smtClean="0"/>
              <a:t>Pivotal Cloud Foundry acts as the Microservice layer. All the managed services and custom developed application micro services runs in this layer. In case of any interaction required with backend source systems it would use the REST / SOAP services in case its available else would go through the Anti Corruption </a:t>
            </a:r>
            <a:r>
              <a:rPr lang="en-US" sz="1600" dirty="0"/>
              <a:t>L</a:t>
            </a:r>
            <a:r>
              <a:rPr lang="en-US" sz="1600" dirty="0" smtClean="0"/>
              <a:t>ayer  for interaction with the source systems / database.</a:t>
            </a:r>
          </a:p>
          <a:p>
            <a:pPr lvl="0" algn="just"/>
            <a:endParaRPr lang="en-US" sz="1600" dirty="0"/>
          </a:p>
          <a:p>
            <a:pPr lvl="0" algn="just"/>
            <a:r>
              <a:rPr lang="en-US" sz="1600" b="1" i="1" u="sng" dirty="0"/>
              <a:t>Anti Corruption </a:t>
            </a:r>
            <a:r>
              <a:rPr lang="en-US" sz="1600" b="1" i="1" u="sng" dirty="0" smtClean="0"/>
              <a:t>Layer</a:t>
            </a:r>
          </a:p>
          <a:p>
            <a:pPr lvl="0" algn="just"/>
            <a:r>
              <a:rPr lang="en-US" sz="1600" dirty="0"/>
              <a:t>T</a:t>
            </a:r>
            <a:r>
              <a:rPr lang="en-US" sz="1600" dirty="0" smtClean="0"/>
              <a:t>he </a:t>
            </a:r>
            <a:r>
              <a:rPr lang="en-US" sz="1600" dirty="0"/>
              <a:t>anti-corruption layer </a:t>
            </a:r>
            <a:r>
              <a:rPr lang="en-US" sz="1600" dirty="0" smtClean="0"/>
              <a:t>translates </a:t>
            </a:r>
            <a:r>
              <a:rPr lang="en-US" sz="1600" dirty="0"/>
              <a:t>the </a:t>
            </a:r>
            <a:r>
              <a:rPr lang="en-US" sz="1600" dirty="0" smtClean="0"/>
              <a:t>service request to legacy format and vice-versa so that the micro </a:t>
            </a:r>
            <a:r>
              <a:rPr lang="en-US" sz="1600" dirty="0"/>
              <a:t>services </a:t>
            </a:r>
            <a:r>
              <a:rPr lang="en-US" sz="1600" dirty="0" smtClean="0"/>
              <a:t>remain decoupled and exclude any complexities while interfacing with legacy systems. This layer will also provide data synchronization services for implementing eventual consistency.</a:t>
            </a:r>
          </a:p>
          <a:p>
            <a:pPr lvl="0" algn="just"/>
            <a:endParaRPr lang="en-US" sz="1600" dirty="0"/>
          </a:p>
          <a:p>
            <a:pPr lvl="0" algn="just"/>
            <a:r>
              <a:rPr lang="en-US" sz="1600" b="1" i="1" u="sng" dirty="0"/>
              <a:t>Legacy </a:t>
            </a:r>
            <a:r>
              <a:rPr lang="en-US" sz="1600" b="1" i="1" u="sng" dirty="0" smtClean="0"/>
              <a:t>Systems / SOR Layer</a:t>
            </a:r>
          </a:p>
          <a:p>
            <a:pPr algn="just"/>
            <a:r>
              <a:rPr lang="en-US" sz="1600" dirty="0" smtClean="0"/>
              <a:t>Legacy Systems layer comprises of the core applications (System Of Records) and databases. In order to minimize the dependency on IIB, all existing SOAP services will be eventually migrated / rewritten to PCF platform as microservices. </a:t>
            </a:r>
            <a:endParaRPr lang="en-US" sz="1600" dirty="0"/>
          </a:p>
        </p:txBody>
      </p:sp>
    </p:spTree>
    <p:extLst>
      <p:ext uri="{BB962C8B-B14F-4D97-AF65-F5344CB8AC3E}">
        <p14:creationId xmlns:p14="http://schemas.microsoft.com/office/powerpoint/2010/main" val="1721724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6</a:t>
            </a:fld>
            <a:endParaRPr lang="en-US" dirty="0">
              <a:solidFill>
                <a:prstClr val="white"/>
              </a:solidFill>
            </a:endParaRPr>
          </a:p>
        </p:txBody>
      </p:sp>
      <p:sp>
        <p:nvSpPr>
          <p:cNvPr id="4" name="Content Placeholder 3"/>
          <p:cNvSpPr>
            <a:spLocks noGrp="1"/>
          </p:cNvSpPr>
          <p:nvPr>
            <p:ph idx="1"/>
          </p:nvPr>
        </p:nvSpPr>
        <p:spPr/>
        <p:txBody>
          <a:bodyPr>
            <a:normAutofit/>
          </a:bodyPr>
          <a:lstStyle/>
          <a:p>
            <a:pPr marL="0" lvl="1"/>
            <a:r>
              <a:rPr lang="en-US" sz="3000" kern="0" dirty="0" smtClean="0">
                <a:solidFill>
                  <a:srgbClr val="141414"/>
                </a:solidFill>
                <a:latin typeface="+mj-lt"/>
              </a:rPr>
              <a:t>12 Factor App Guidelines and Beyond</a:t>
            </a:r>
            <a:endParaRPr lang="en-US" sz="3000" kern="0" dirty="0">
              <a:solidFill>
                <a:srgbClr val="141414"/>
              </a:solidFill>
              <a:latin typeface="+mj-lt"/>
            </a:endParaRPr>
          </a:p>
          <a:p>
            <a:endParaRPr lang="en-US" sz="3000" dirty="0">
              <a:latin typeface="+mj-lt"/>
            </a:endParaRPr>
          </a:p>
        </p:txBody>
      </p:sp>
      <p:sp>
        <p:nvSpPr>
          <p:cNvPr id="5" name="Content Placeholder 3"/>
          <p:cNvSpPr txBox="1">
            <a:spLocks/>
          </p:cNvSpPr>
          <p:nvPr/>
        </p:nvSpPr>
        <p:spPr>
          <a:xfrm>
            <a:off x="512623" y="3275812"/>
            <a:ext cx="10408662"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Principle and Guidelines to be followed by Cloud Native Apps &amp; Microservices</a:t>
            </a:r>
            <a:endParaRPr lang="en-US" sz="1800" kern="0" dirty="0">
              <a:solidFill>
                <a:srgbClr val="141414"/>
              </a:solidFill>
              <a:latin typeface="+mj-lt"/>
            </a:endParaRPr>
          </a:p>
        </p:txBody>
      </p:sp>
    </p:spTree>
    <p:extLst>
      <p:ext uri="{BB962C8B-B14F-4D97-AF65-F5344CB8AC3E}">
        <p14:creationId xmlns:p14="http://schemas.microsoft.com/office/powerpoint/2010/main" val="1114642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12 Factor App Guidelines and More</a:t>
            </a:r>
            <a:endParaRPr lang="en-US" sz="2000" b="0" dirty="0">
              <a:latin typeface="+mj-lt"/>
            </a:endParaRPr>
          </a:p>
        </p:txBody>
      </p:sp>
      <p:sp>
        <p:nvSpPr>
          <p:cNvPr id="3" name="Rectangle 2"/>
          <p:cNvSpPr/>
          <p:nvPr/>
        </p:nvSpPr>
        <p:spPr>
          <a:xfrm>
            <a:off x="90149" y="673445"/>
            <a:ext cx="11326971" cy="1477328"/>
          </a:xfrm>
          <a:prstGeom prst="rect">
            <a:avLst/>
          </a:prstGeom>
        </p:spPr>
        <p:txBody>
          <a:bodyPr wrap="square">
            <a:spAutoFit/>
          </a:bodyPr>
          <a:lstStyle/>
          <a:p>
            <a:r>
              <a:rPr lang="en-CA" sz="1600" dirty="0" smtClean="0"/>
              <a:t>12 Factor Apps are guidelines published in 2012 by a team at HEROKU. The objective of these 12 factors is to guide developers about how to build cloud ready applications using declarative formats for automated setups, have clean contracts and were able to scale dynamically. We have documented all these factors in PCF context. Each section of the document contains - </a:t>
            </a:r>
            <a:endParaRPr lang="en-US" sz="1600" dirty="0" smtClean="0"/>
          </a:p>
          <a:p>
            <a:pPr marL="0" lvl="1" indent="-342900">
              <a:buFont typeface="Wingdings" panose="05000000000000000000" pitchFamily="2" charset="2"/>
              <a:buChar char="ü"/>
            </a:pPr>
            <a:r>
              <a:rPr lang="en-CA" sz="1400" dirty="0" smtClean="0"/>
              <a:t>Brief </a:t>
            </a:r>
            <a:r>
              <a:rPr lang="en-CA" sz="1400" dirty="0"/>
              <a:t>overview about the factor </a:t>
            </a:r>
            <a:endParaRPr lang="en-US" sz="1400" dirty="0"/>
          </a:p>
          <a:p>
            <a:pPr marL="0" lvl="1" indent="-342900">
              <a:buFont typeface="Wingdings" panose="05000000000000000000" pitchFamily="2" charset="2"/>
              <a:buChar char="ü"/>
            </a:pPr>
            <a:r>
              <a:rPr lang="en-CA" sz="1400" dirty="0"/>
              <a:t>Detailed Description </a:t>
            </a:r>
            <a:r>
              <a:rPr lang="en-CA" sz="1400" dirty="0" smtClean="0"/>
              <a:t>explaining </a:t>
            </a:r>
            <a:r>
              <a:rPr lang="en-CA" sz="1400" dirty="0"/>
              <a:t>the benefits, anti-patterns or violation scenario’s and key takeaways</a:t>
            </a:r>
            <a:endParaRPr lang="en-US" sz="1400" dirty="0"/>
          </a:p>
          <a:p>
            <a:pPr marL="0" lvl="1" indent="-342900">
              <a:buFont typeface="Wingdings" panose="05000000000000000000" pitchFamily="2" charset="2"/>
              <a:buChar char="ü"/>
            </a:pPr>
            <a:r>
              <a:rPr lang="en-CA" sz="1400" dirty="0" smtClean="0"/>
              <a:t>Provides </a:t>
            </a:r>
            <a:r>
              <a:rPr lang="en-CA" sz="1400" dirty="0"/>
              <a:t>pointers on how PCF platform enables / supports this factor </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424501325"/>
              </p:ext>
            </p:extLst>
          </p:nvPr>
        </p:nvGraphicFramePr>
        <p:xfrm>
          <a:off x="724434" y="2332603"/>
          <a:ext cx="10058400" cy="4235617"/>
        </p:xfrm>
        <a:graphic>
          <a:graphicData uri="http://schemas.openxmlformats.org/drawingml/2006/table">
            <a:tbl>
              <a:tblPr firstRow="1" firstCol="1" bandRow="1"/>
              <a:tblGrid>
                <a:gridCol w="2367466"/>
                <a:gridCol w="7690934"/>
              </a:tblGrid>
              <a:tr h="300494">
                <a:tc>
                  <a:txBody>
                    <a:bodyPr/>
                    <a:lstStyle/>
                    <a:p>
                      <a:pPr marL="0" marR="0" algn="l" defTabSz="873563" rtl="0" eaLnBrk="1" latinLnBrk="0" hangingPunct="1">
                        <a:spcBef>
                          <a:spcPts val="600"/>
                        </a:spcBef>
                        <a:spcAft>
                          <a:spcPts val="600"/>
                        </a:spcAft>
                      </a:pPr>
                      <a:r>
                        <a:rPr lang="en-CA" sz="1400" b="1" kern="1200" dirty="0">
                          <a:solidFill>
                            <a:schemeClr val="lt1"/>
                          </a:solidFill>
                          <a:latin typeface="+mn-lt"/>
                          <a:ea typeface="+mn-ea"/>
                          <a:cs typeface="+mn-cs"/>
                        </a:rPr>
                        <a:t>12 Factors</a:t>
                      </a:r>
                      <a:endParaRPr lang="en-US" sz="14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defTabSz="873563" rtl="0" eaLnBrk="1" latinLnBrk="0" hangingPunct="1">
                        <a:spcBef>
                          <a:spcPts val="600"/>
                        </a:spcBef>
                        <a:spcAft>
                          <a:spcPts val="600"/>
                        </a:spcAft>
                      </a:pPr>
                      <a:r>
                        <a:rPr lang="en-CA" sz="1400" b="1" kern="1200" dirty="0">
                          <a:solidFill>
                            <a:schemeClr val="lt1"/>
                          </a:solidFill>
                          <a:latin typeface="+mn-lt"/>
                          <a:ea typeface="+mn-ea"/>
                          <a:cs typeface="+mn-cs"/>
                        </a:rPr>
                        <a:t>Summary Description</a:t>
                      </a:r>
                      <a:endParaRPr lang="en-US" sz="14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46134">
                <a:tc>
                  <a:txBody>
                    <a:bodyPr/>
                    <a:lstStyle/>
                    <a:p>
                      <a:pPr marL="0" marR="0" algn="just">
                        <a:spcBef>
                          <a:spcPts val="0"/>
                        </a:spcBef>
                        <a:spcAft>
                          <a:spcPts val="0"/>
                        </a:spcAft>
                      </a:pPr>
                      <a:r>
                        <a:rPr lang="en-CA" sz="1100" dirty="0">
                          <a:effectLst/>
                          <a:latin typeface="Calibri"/>
                          <a:ea typeface="Times New Roman"/>
                          <a:cs typeface="Times New Roman"/>
                        </a:rPr>
                        <a:t>Codebase</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One codebase tracked in revision control. Many Deploys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Dependencies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a:effectLst/>
                          <a:latin typeface="Calibri"/>
                          <a:ea typeface="Times New Roman"/>
                          <a:cs typeface="Arial"/>
                        </a:rPr>
                        <a:t>Explicitly declare and isolate dependencies</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Configurations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Externalize application configurations and store them in the environment</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Backing Services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a:effectLst/>
                          <a:latin typeface="Calibri"/>
                          <a:ea typeface="Times New Roman"/>
                          <a:cs typeface="Arial"/>
                        </a:rPr>
                        <a:t>Consider backing services as attached resources</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Build, Release, Run</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Build, Release and Run stages should be strictly separated and mutually exclusive</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Processes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a:effectLst/>
                          <a:latin typeface="Calibri"/>
                          <a:ea typeface="Times New Roman"/>
                          <a:cs typeface="Arial"/>
                        </a:rPr>
                        <a:t>Execute the application as one or more stateless processes</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Port Binding</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Export services via port binding</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Concurrency</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Scale out via the process model</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Disposability</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Maximize robustness by fast start up and graceful shutdown</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Dev / Prod Parity</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Keep Development, Staging and Production regions as similar as possible</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Logs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Consider logs as event streams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Administrative Processes</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a:effectLst/>
                          <a:latin typeface="Calibri"/>
                          <a:ea typeface="Times New Roman"/>
                          <a:cs typeface="Arial"/>
                        </a:rPr>
                        <a:t>Run admin processes &amp; management tasks as one-off processes </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113">
                <a:tc>
                  <a:txBody>
                    <a:bodyPr/>
                    <a:lstStyle/>
                    <a:p>
                      <a:pPr marL="0" marR="0" algn="l" defTabSz="873563" rtl="0" eaLnBrk="1" latinLnBrk="0" hangingPunct="1">
                        <a:spcBef>
                          <a:spcPts val="600"/>
                        </a:spcBef>
                        <a:spcAft>
                          <a:spcPts val="600"/>
                        </a:spcAft>
                      </a:pPr>
                      <a:r>
                        <a:rPr lang="en-CA" sz="1400" b="1" kern="1200" dirty="0">
                          <a:solidFill>
                            <a:schemeClr val="lt1"/>
                          </a:solidFill>
                          <a:latin typeface="+mn-lt"/>
                          <a:ea typeface="+mn-ea"/>
                          <a:cs typeface="+mn-cs"/>
                        </a:rPr>
                        <a:t>Beyond 12 Factors</a:t>
                      </a:r>
                      <a:endParaRPr lang="en-US" sz="14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defTabSz="873563" rtl="0" eaLnBrk="1" latinLnBrk="0" hangingPunct="1">
                        <a:spcBef>
                          <a:spcPts val="600"/>
                        </a:spcBef>
                        <a:spcAft>
                          <a:spcPts val="600"/>
                        </a:spcAft>
                      </a:pPr>
                      <a:r>
                        <a:rPr lang="en-CA" sz="1400" b="1" kern="1200" dirty="0">
                          <a:solidFill>
                            <a:schemeClr val="lt1"/>
                          </a:solidFill>
                          <a:latin typeface="+mn-lt"/>
                          <a:ea typeface="+mn-ea"/>
                          <a:cs typeface="+mn-cs"/>
                        </a:rPr>
                        <a:t>Summary Description</a:t>
                      </a:r>
                      <a:endParaRPr lang="en-US" sz="14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46134">
                <a:tc>
                  <a:txBody>
                    <a:bodyPr/>
                    <a:lstStyle/>
                    <a:p>
                      <a:pPr marL="0" marR="0" algn="just">
                        <a:spcBef>
                          <a:spcPts val="0"/>
                        </a:spcBef>
                        <a:spcAft>
                          <a:spcPts val="0"/>
                        </a:spcAft>
                      </a:pPr>
                      <a:r>
                        <a:rPr lang="en-CA" sz="1100">
                          <a:effectLst/>
                          <a:latin typeface="Calibri"/>
                          <a:ea typeface="Times New Roman"/>
                          <a:cs typeface="Times New Roman"/>
                        </a:rPr>
                        <a:t>API Frist Design</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a:effectLst/>
                          <a:latin typeface="Calibri"/>
                          <a:ea typeface="Times New Roman"/>
                          <a:cs typeface="Arial"/>
                        </a:rPr>
                        <a:t>Follow API First Design approach while designing applications</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Telemetry</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smtClean="0">
                          <a:effectLst/>
                          <a:latin typeface="Calibri"/>
                          <a:ea typeface="Times New Roman"/>
                          <a:cs typeface="Arial"/>
                        </a:rPr>
                        <a:t>Apps &amp; services  deployed </a:t>
                      </a:r>
                      <a:r>
                        <a:rPr lang="en-CA" sz="1100" dirty="0">
                          <a:effectLst/>
                          <a:latin typeface="Calibri"/>
                          <a:ea typeface="Times New Roman"/>
                          <a:cs typeface="Arial"/>
                        </a:rPr>
                        <a:t>over cloud should </a:t>
                      </a:r>
                      <a:r>
                        <a:rPr lang="en-CA" sz="1100" baseline="0" dirty="0" smtClean="0">
                          <a:effectLst/>
                          <a:latin typeface="Calibri"/>
                          <a:ea typeface="Times New Roman"/>
                          <a:cs typeface="Arial"/>
                        </a:rPr>
                        <a:t>be continuously monitored</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134">
                <a:tc>
                  <a:txBody>
                    <a:bodyPr/>
                    <a:lstStyle/>
                    <a:p>
                      <a:pPr marL="0" marR="0" algn="just">
                        <a:spcBef>
                          <a:spcPts val="0"/>
                        </a:spcBef>
                        <a:spcAft>
                          <a:spcPts val="0"/>
                        </a:spcAft>
                      </a:pPr>
                      <a:r>
                        <a:rPr lang="en-CA" sz="1100">
                          <a:effectLst/>
                          <a:latin typeface="Calibri"/>
                          <a:ea typeface="Times New Roman"/>
                          <a:cs typeface="Times New Roman"/>
                        </a:rPr>
                        <a:t>Security First Design</a:t>
                      </a:r>
                      <a:endParaRPr lang="en-US" sz="10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100" dirty="0">
                          <a:effectLst/>
                          <a:latin typeface="Calibri"/>
                          <a:ea typeface="Times New Roman"/>
                          <a:cs typeface="Arial"/>
                        </a:rPr>
                        <a:t>Security should never be an afterthought.</a:t>
                      </a:r>
                      <a:endParaRPr lang="en-US" sz="10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0374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4" y="65368"/>
            <a:ext cx="9527551" cy="539322"/>
          </a:xfrm>
        </p:spPr>
        <p:txBody>
          <a:bodyPr/>
          <a:lstStyle/>
          <a:p>
            <a:r>
              <a:rPr lang="en-US" sz="2000" b="0" dirty="0" smtClean="0">
                <a:latin typeface="+mj-lt"/>
              </a:rPr>
              <a:t>SOA 2.0 – 12 Factor Apps – Value Proposition in PCF Context</a:t>
            </a:r>
            <a:endParaRPr lang="en-US" sz="2000" b="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31583700"/>
              </p:ext>
            </p:extLst>
          </p:nvPr>
        </p:nvGraphicFramePr>
        <p:xfrm>
          <a:off x="837127" y="1056068"/>
          <a:ext cx="9852338" cy="4824465"/>
        </p:xfrm>
        <a:graphic>
          <a:graphicData uri="http://schemas.openxmlformats.org/drawingml/2006/table">
            <a:tbl>
              <a:tblPr firstRow="1" firstCol="1" bandRow="1"/>
              <a:tblGrid>
                <a:gridCol w="622935"/>
                <a:gridCol w="2522218"/>
                <a:gridCol w="6707185"/>
              </a:tblGrid>
              <a:tr h="420981">
                <a:tc>
                  <a:txBody>
                    <a:bodyPr/>
                    <a:lstStyle/>
                    <a:p>
                      <a:pPr marL="0" marR="0" algn="l" defTabSz="873563" rtl="0" eaLnBrk="1" latinLnBrk="0" hangingPunct="1">
                        <a:spcBef>
                          <a:spcPts val="600"/>
                        </a:spcBef>
                        <a:spcAft>
                          <a:spcPts val="600"/>
                        </a:spcAft>
                      </a:pPr>
                      <a:r>
                        <a:rPr lang="en-CA" sz="1800" b="1" kern="1200" dirty="0">
                          <a:solidFill>
                            <a:schemeClr val="lt1"/>
                          </a:solidFill>
                          <a:latin typeface="+mn-lt"/>
                          <a:ea typeface="+mn-ea"/>
                          <a:cs typeface="+mn-cs"/>
                        </a:rPr>
                        <a:t>S No</a:t>
                      </a:r>
                      <a:endParaRPr lang="en-US" sz="18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defTabSz="873563" rtl="0" eaLnBrk="1" latinLnBrk="0" hangingPunct="1">
                        <a:spcBef>
                          <a:spcPts val="600"/>
                        </a:spcBef>
                        <a:spcAft>
                          <a:spcPts val="600"/>
                        </a:spcAft>
                      </a:pPr>
                      <a:r>
                        <a:rPr lang="en-CA" sz="1800" b="1" kern="1200" dirty="0">
                          <a:solidFill>
                            <a:schemeClr val="lt1"/>
                          </a:solidFill>
                          <a:latin typeface="+mn-lt"/>
                          <a:ea typeface="+mn-ea"/>
                          <a:cs typeface="+mn-cs"/>
                        </a:rPr>
                        <a:t>12 Factors</a:t>
                      </a:r>
                      <a:endParaRPr lang="en-US" sz="18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l" defTabSz="873563" rtl="0" eaLnBrk="1" latinLnBrk="0" hangingPunct="1">
                        <a:spcBef>
                          <a:spcPts val="600"/>
                        </a:spcBef>
                        <a:spcAft>
                          <a:spcPts val="600"/>
                        </a:spcAft>
                      </a:pPr>
                      <a:r>
                        <a:rPr lang="en-CA" sz="1800" b="1" kern="1200" dirty="0">
                          <a:solidFill>
                            <a:schemeClr val="lt1"/>
                          </a:solidFill>
                          <a:latin typeface="+mn-lt"/>
                          <a:ea typeface="+mn-ea"/>
                          <a:cs typeface="+mn-cs"/>
                        </a:rPr>
                        <a:t>Value Proposition</a:t>
                      </a:r>
                      <a:endParaRPr lang="en-US" sz="1800" b="1" kern="1200" dirty="0">
                        <a:solidFill>
                          <a:schemeClr val="lt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366957">
                <a:tc>
                  <a:txBody>
                    <a:bodyPr/>
                    <a:lstStyle/>
                    <a:p>
                      <a:pPr marL="0" marR="0" algn="just">
                        <a:spcBef>
                          <a:spcPts val="0"/>
                        </a:spcBef>
                        <a:spcAft>
                          <a:spcPts val="0"/>
                        </a:spcAft>
                      </a:pPr>
                      <a:r>
                        <a:rPr lang="en-CA" sz="1400">
                          <a:effectLst/>
                          <a:latin typeface="Calibri"/>
                          <a:ea typeface="Times New Roman"/>
                          <a:cs typeface="Times New Roman"/>
                        </a:rPr>
                        <a:t>1</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One Codebase One App</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Time to Market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use good SDLC practices for quick delivery &amp; deployment</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2</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Dependency Management</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Dev Productivity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Standardize and simplify to avoid last minute surprises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3</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Configurations</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Release Management best practices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Move </a:t>
                      </a:r>
                      <a:r>
                        <a:rPr lang="en-CA" sz="1400" dirty="0" smtClean="0">
                          <a:effectLst/>
                          <a:latin typeface="Calibri"/>
                          <a:ea typeface="Times New Roman"/>
                          <a:cs typeface="Arial"/>
                        </a:rPr>
                        <a:t>configurations </a:t>
                      </a:r>
                      <a:r>
                        <a:rPr lang="en-CA" sz="1400" dirty="0">
                          <a:effectLst/>
                          <a:latin typeface="Calibri"/>
                          <a:ea typeface="Times New Roman"/>
                          <a:cs typeface="Arial"/>
                        </a:rPr>
                        <a:t>to environment VARS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4</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Backing Services</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Resilience / Agility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maintain loose binding </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5</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Build, Release, Run</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Release Management best practices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make use of CI / CD automation</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6</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Stateless Processes</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Cloud Platform Compatibility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Move state information to backing services </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7</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Port Binding</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smtClean="0">
                          <a:effectLst/>
                          <a:latin typeface="Calibri"/>
                          <a:ea typeface="Times New Roman"/>
                          <a:cs typeface="Arial"/>
                        </a:rPr>
                        <a:t>Operational </a:t>
                      </a:r>
                      <a:r>
                        <a:rPr lang="en-CA" sz="1400" dirty="0">
                          <a:effectLst/>
                          <a:latin typeface="Calibri"/>
                          <a:ea typeface="Times New Roman"/>
                          <a:cs typeface="Arial"/>
                        </a:rPr>
                        <a:t>Efficiency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Use PCF features like routing, </a:t>
                      </a:r>
                      <a:r>
                        <a:rPr lang="en-CA" sz="1400" dirty="0" smtClean="0">
                          <a:effectLst/>
                          <a:latin typeface="Calibri"/>
                          <a:ea typeface="Times New Roman"/>
                          <a:cs typeface="Arial"/>
                        </a:rPr>
                        <a:t>scaling etc.</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8</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Concurrency</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Auto-scaling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Design applications for cloud platforms. Use PCF features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9</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Disposability</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Auto-scaling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Move slow executing processes to backing services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10</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Dev / Prod Parity</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Reliability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use PCF (Cloud platform) offered environments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a:effectLst/>
                          <a:latin typeface="Calibri"/>
                          <a:ea typeface="Times New Roman"/>
                          <a:cs typeface="Times New Roman"/>
                        </a:rPr>
                        <a:t>11</a:t>
                      </a:r>
                      <a:endParaRPr lang="en-US" sz="110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Logs</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Real-time Metrics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use PCF features (STDOUT / STDERR)</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57">
                <a:tc>
                  <a:txBody>
                    <a:bodyPr/>
                    <a:lstStyle/>
                    <a:p>
                      <a:pPr marL="0" marR="0" algn="just">
                        <a:spcBef>
                          <a:spcPts val="0"/>
                        </a:spcBef>
                        <a:spcAft>
                          <a:spcPts val="0"/>
                        </a:spcAft>
                      </a:pPr>
                      <a:r>
                        <a:rPr lang="en-CA" sz="1400" dirty="0">
                          <a:effectLst/>
                          <a:latin typeface="Calibri"/>
                          <a:ea typeface="Times New Roman"/>
                          <a:cs typeface="Times New Roman"/>
                        </a:rPr>
                        <a:t>12</a:t>
                      </a:r>
                      <a:endParaRPr lang="en-US" sz="1100" dirty="0">
                        <a:effectLst/>
                        <a:latin typeface="Arial"/>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a:effectLst/>
                          <a:latin typeface="Calibri"/>
                          <a:ea typeface="Times New Roman"/>
                          <a:cs typeface="Times New Roman"/>
                        </a:rPr>
                        <a:t>Administrative Processes</a:t>
                      </a:r>
                      <a:endParaRPr lang="en-US" sz="110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CA" sz="1400" dirty="0">
                          <a:effectLst/>
                          <a:latin typeface="Calibri"/>
                          <a:ea typeface="Times New Roman"/>
                          <a:cs typeface="Arial"/>
                        </a:rPr>
                        <a:t>Reliability </a:t>
                      </a:r>
                      <a:r>
                        <a:rPr lang="en-CA" sz="1400" dirty="0" smtClean="0">
                          <a:effectLst/>
                          <a:latin typeface="Calibri"/>
                          <a:ea typeface="Times New Roman"/>
                          <a:cs typeface="Arial"/>
                          <a:sym typeface="Wingdings" panose="05000000000000000000" pitchFamily="2" charset="2"/>
                        </a:rPr>
                        <a:t></a:t>
                      </a:r>
                      <a:r>
                        <a:rPr lang="en-CA" sz="1400" dirty="0" smtClean="0">
                          <a:effectLst/>
                          <a:latin typeface="Calibri"/>
                          <a:ea typeface="Times New Roman"/>
                          <a:cs typeface="Arial"/>
                        </a:rPr>
                        <a:t> </a:t>
                      </a:r>
                      <a:r>
                        <a:rPr lang="en-CA" sz="1400" dirty="0">
                          <a:effectLst/>
                          <a:latin typeface="Calibri"/>
                          <a:ea typeface="Times New Roman"/>
                          <a:cs typeface="Arial"/>
                        </a:rPr>
                        <a:t>Move admin processes  to backing services</a:t>
                      </a:r>
                      <a:endParaRPr lang="en-US" sz="1100" dirty="0">
                        <a:effectLst/>
                        <a:latin typeface="Arial"/>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33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9</a:t>
            </a:fld>
            <a:endParaRPr lang="en-US" dirty="0">
              <a:solidFill>
                <a:prstClr val="white"/>
              </a:solidFill>
            </a:endParaRPr>
          </a:p>
        </p:txBody>
      </p:sp>
      <p:sp>
        <p:nvSpPr>
          <p:cNvPr id="4" name="Content Placeholder 3"/>
          <p:cNvSpPr>
            <a:spLocks noGrp="1"/>
          </p:cNvSpPr>
          <p:nvPr>
            <p:ph idx="1"/>
          </p:nvPr>
        </p:nvSpPr>
        <p:spPr/>
        <p:txBody>
          <a:bodyPr>
            <a:normAutofit/>
          </a:bodyPr>
          <a:lstStyle/>
          <a:p>
            <a:pPr marL="0" lvl="1"/>
            <a:r>
              <a:rPr lang="en-US" sz="3000" kern="0" dirty="0" smtClean="0">
                <a:solidFill>
                  <a:srgbClr val="141414"/>
                </a:solidFill>
                <a:latin typeface="+mj-lt"/>
              </a:rPr>
              <a:t>API Design Guidelines</a:t>
            </a:r>
            <a:endParaRPr lang="en-US" sz="3000" kern="0" dirty="0">
              <a:solidFill>
                <a:srgbClr val="141414"/>
              </a:solidFill>
              <a:latin typeface="+mj-lt"/>
            </a:endParaRPr>
          </a:p>
          <a:p>
            <a:endParaRPr lang="en-US" sz="3000" dirty="0">
              <a:latin typeface="+mj-lt"/>
            </a:endParaRPr>
          </a:p>
        </p:txBody>
      </p:sp>
      <p:sp>
        <p:nvSpPr>
          <p:cNvPr id="5" name="Content Placeholder 3"/>
          <p:cNvSpPr txBox="1">
            <a:spLocks/>
          </p:cNvSpPr>
          <p:nvPr/>
        </p:nvSpPr>
        <p:spPr>
          <a:xfrm>
            <a:off x="512623" y="3275812"/>
            <a:ext cx="8463920" cy="588505"/>
          </a:xfrm>
          <a:prstGeom prst="rect">
            <a:avLst/>
          </a:prstGeom>
        </p:spPr>
        <p:txBody>
          <a:bodyPr anchor="ctr">
            <a:normAutofit/>
          </a:bodyPr>
          <a:lstStyle>
            <a:lvl1pPr marL="0" indent="0" algn="l" defTabSz="609585" rtl="0" eaLnBrk="1" latinLnBrk="0" hangingPunct="1">
              <a:spcBef>
                <a:spcPct val="20000"/>
              </a:spcBef>
              <a:buFont typeface="Arial"/>
              <a:buNone/>
              <a:defRPr sz="4800" kern="1200">
                <a:solidFill>
                  <a:srgbClr val="141414"/>
                </a:solidFill>
                <a:latin typeface="Calibri" panose="020F0502020204030204" pitchFamily="34" charset="0"/>
                <a:ea typeface="+mn-ea"/>
                <a:cs typeface="+mn-cs"/>
              </a:defRPr>
            </a:lvl1pPr>
            <a:lvl2pPr marL="609585" indent="0" algn="l" defTabSz="609585" rtl="0" eaLnBrk="1" latinLnBrk="0" hangingPunct="1">
              <a:spcBef>
                <a:spcPct val="20000"/>
              </a:spcBef>
              <a:buFont typeface="Arial"/>
              <a:buNone/>
              <a:defRPr sz="3733" kern="1200">
                <a:solidFill>
                  <a:schemeClr val="tx2"/>
                </a:solidFill>
                <a:latin typeface="+mn-lt"/>
                <a:ea typeface="+mn-ea"/>
                <a:cs typeface="+mn-cs"/>
              </a:defRPr>
            </a:lvl2pPr>
            <a:lvl3pPr marL="1219170" indent="0" algn="l" defTabSz="609585" rtl="0" eaLnBrk="1" latinLnBrk="0" hangingPunct="1">
              <a:spcBef>
                <a:spcPct val="20000"/>
              </a:spcBef>
              <a:buFont typeface="Arial"/>
              <a:buNone/>
              <a:defRPr sz="3200" kern="1200">
                <a:solidFill>
                  <a:schemeClr val="tx2"/>
                </a:solidFill>
                <a:latin typeface="+mn-lt"/>
                <a:ea typeface="+mn-ea"/>
                <a:cs typeface="+mn-cs"/>
              </a:defRPr>
            </a:lvl3pPr>
            <a:lvl4pPr marL="1828754" indent="0" algn="l" defTabSz="609585" rtl="0" eaLnBrk="1" latinLnBrk="0" hangingPunct="1">
              <a:spcBef>
                <a:spcPct val="20000"/>
              </a:spcBef>
              <a:buFont typeface="Arial"/>
              <a:buNone/>
              <a:defRPr sz="2667" kern="1200">
                <a:solidFill>
                  <a:schemeClr val="tx2"/>
                </a:solidFill>
                <a:latin typeface="+mn-lt"/>
                <a:ea typeface="+mn-ea"/>
                <a:cs typeface="+mn-cs"/>
              </a:defRPr>
            </a:lvl4pPr>
            <a:lvl5pPr marL="2438339" indent="0" algn="l" defTabSz="609585" rtl="0" eaLnBrk="1" latinLnBrk="0" hangingPunct="1">
              <a:spcBef>
                <a:spcPct val="20000"/>
              </a:spcBef>
              <a:buFont typeface="Arial"/>
              <a:buNone/>
              <a:defRPr sz="2667" kern="1200">
                <a:solidFill>
                  <a:schemeClr val="tx2"/>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a:r>
              <a:rPr lang="en-US" sz="1800" kern="0" dirty="0" smtClean="0">
                <a:solidFill>
                  <a:srgbClr val="141414"/>
                </a:solidFill>
                <a:latin typeface="+mj-lt"/>
              </a:rPr>
              <a:t>Designing Customer Centric Business APIs</a:t>
            </a:r>
            <a:endParaRPr lang="en-US" sz="1800" kern="0" dirty="0">
              <a:solidFill>
                <a:srgbClr val="141414"/>
              </a:solidFill>
              <a:latin typeface="+mj-lt"/>
            </a:endParaRPr>
          </a:p>
        </p:txBody>
      </p:sp>
    </p:spTree>
    <p:extLst>
      <p:ext uri="{BB962C8B-B14F-4D97-AF65-F5344CB8AC3E}">
        <p14:creationId xmlns:p14="http://schemas.microsoft.com/office/powerpoint/2010/main" val="34474952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0"/>
  <p:tag name="NP_IDX" val="12"/>
  <p:tag name="ARTICULATE_PROJECT_OPEN" val="0"/>
  <p:tag name="OFFICE" val="Hong Kong"/>
  <p:tag name="MEKKOFORMATS" val="&lt;MekkoFormats&gt;&lt;NumberFormat DecimalSeparator=&quot;.&quot; ThousandSeparator=&quot;,&quot; NegativeNumberFormat=&quot;1&quot; /&gt;&lt;Font&gt;&lt;Output_Font_Name Default=&quot;Verdana&quot; UsePPTTheme=&quot;True&quot; /&gt;&lt;/Font&gt;&lt;/MekkoFormats&gt;"/>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in A4">
  <a:themeElements>
    <a:clrScheme name="Manulife 160309">
      <a:dk1>
        <a:sysClr val="windowText" lastClr="000000"/>
      </a:dk1>
      <a:lt1>
        <a:srgbClr val="DDDDDD"/>
      </a:lt1>
      <a:dk2>
        <a:srgbClr val="FFFFFF"/>
      </a:dk2>
      <a:lt2>
        <a:srgbClr val="FFFFFF"/>
      </a:lt2>
      <a:accent1>
        <a:srgbClr val="DDDDDD"/>
      </a:accent1>
      <a:accent2>
        <a:srgbClr val="FFFFFF"/>
      </a:accent2>
      <a:accent3>
        <a:srgbClr val="0D6A3D"/>
      </a:accent3>
      <a:accent4>
        <a:srgbClr val="B2B2B2"/>
      </a:accent4>
      <a:accent5>
        <a:srgbClr val="777777"/>
      </a:accent5>
      <a:accent6>
        <a:srgbClr val="333333"/>
      </a:accent6>
      <a:hlink>
        <a:srgbClr val="000000"/>
      </a:hlink>
      <a:folHlink>
        <a:srgbClr val="0D6A3D"/>
      </a:folHlink>
    </a:clrScheme>
    <a:fontScheme name="Manulife 160309">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19050">
          <a:noFill/>
        </a:ln>
      </a:spPr>
      <a:bodyPr lIns="36000" tIns="36000" rIns="36000" bIns="36000" rtlCol="0" anchor="ctr"/>
      <a:lstStyle>
        <a:defPPr algn="ctr">
          <a:defRPr sz="2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B0F0"/>
          </a:solidFill>
        </a:ln>
      </a:spPr>
      <a:bodyPr wrap="square" lIns="36000" tIns="36000" rIns="36000" bIns="36000" rtlCol="0">
        <a:noAutofit/>
      </a:bodyPr>
      <a:lstStyle>
        <a:defPPr marL="285750" indent="-285750">
          <a:buFont typeface="Arial" panose="020B0604020202020204" pitchFamily="34" charset="0"/>
          <a:buChar char="•"/>
          <a:defRPr sz="1400" dirty="0" smtClean="0"/>
        </a:defPPr>
      </a:lstStyle>
    </a:txDef>
  </a:objectDefaults>
  <a:extraClrSchemeLst/>
  <a:extLst>
    <a:ext uri="{05A4C25C-085E-4340-85A3-A5531E510DB2}">
      <thm15:themeFamily xmlns:thm15="http://schemas.microsoft.com/office/thememl/2012/main" xmlns="" name="Manulife 160309.potx" id="{D8C303D2-5841-4B8C-8330-65A9139D8895}" vid="{091DBAFA-1896-41A5-8512-F5D3211115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60D93EA8C844CA45542BD4DA66EA3" ma:contentTypeVersion="0" ma:contentTypeDescription="Create a new document." ma:contentTypeScope="" ma:versionID="4dbae9b183760d8e8c0ee5ab5373cf42">
  <xsd:schema xmlns:xsd="http://www.w3.org/2001/XMLSchema" xmlns:p="http://schemas.microsoft.com/office/2006/metadata/properties" targetNamespace="http://schemas.microsoft.com/office/2006/metadata/properties" ma:root="true" ma:fieldsID="d2b38e92e01493b6a9ea22f40540c5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50C56F5F-6988-4F3E-9D3C-CA88903169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0BA1699-B4D9-4634-9789-CB5ABCC8F1CE}">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1DB07D3E-0D39-4C0E-87F8-B10B4CAA713F}">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otalTime>30534</TotalTime>
  <Words>3779</Words>
  <Application>Microsoft Office PowerPoint</Application>
  <PresentationFormat>Custom</PresentationFormat>
  <Paragraphs>466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Bain A4</vt:lpstr>
      <vt:lpstr>PowerPoint Presentation</vt:lpstr>
      <vt:lpstr>Table of Contents</vt:lpstr>
      <vt:lpstr>PowerPoint Presentation</vt:lpstr>
      <vt:lpstr>SOA 2.0 – Technical Architecture Overview (1/2)</vt:lpstr>
      <vt:lpstr>SOA 2.0 – Technical Architecture Overview (2/2)</vt:lpstr>
      <vt:lpstr>PowerPoint Presentation</vt:lpstr>
      <vt:lpstr>SOA 2.0 – 12 Factor App Guidelines and More</vt:lpstr>
      <vt:lpstr>SOA 2.0 – 12 Factor Apps – Value Proposition in PCF Context</vt:lpstr>
      <vt:lpstr>PowerPoint Presentation</vt:lpstr>
      <vt:lpstr>SOA 2.0 – API Design Guidelines</vt:lpstr>
      <vt:lpstr>SOA 2.0 – API Design Overview</vt:lpstr>
      <vt:lpstr>SOA 2.0 – API Design Principles</vt:lpstr>
      <vt:lpstr>SOA 2.0 – API Identification Model</vt:lpstr>
      <vt:lpstr>SOA 2.0 – API Design Specifications</vt:lpstr>
      <vt:lpstr>SOA 2.0 – API Versioning Best Practices</vt:lpstr>
      <vt:lpstr>SOA 2.0 – Possible API Versioning Approaches</vt:lpstr>
      <vt:lpstr>PowerPoint Presentation</vt:lpstr>
      <vt:lpstr>SOA 2.0 – Microservice Design Guidelines</vt:lpstr>
      <vt:lpstr>SOA 2.0 – Microservice Characteristics</vt:lpstr>
      <vt:lpstr>SOA 2.0 – Microservice Design Principles</vt:lpstr>
      <vt:lpstr>SOA 2.0 – Microservice Inner vs Outer Views</vt:lpstr>
      <vt:lpstr>SOA 2.0 – Microservices Design Patterns (1/2)</vt:lpstr>
      <vt:lpstr>SOA 2.0 – Microservices Design Patterns (2/2)</vt:lpstr>
      <vt:lpstr>PowerPoint Presentation</vt:lpstr>
      <vt:lpstr>SOA 2.0 –  Microservice Development Guidelines (Cookbook)</vt:lpstr>
      <vt:lpstr>SOA 2.0 – Microservices Development Guidelines (1/3)</vt:lpstr>
      <vt:lpstr>SOA 2.0 – Microservice Development Guidelines (2/3)</vt:lpstr>
      <vt:lpstr>SOA 2.0 – Microservice Development Guidelines (3/3)</vt:lpstr>
      <vt:lpstr>SOA 2.0 – Log Standardization &amp; Analysis</vt:lpstr>
      <vt:lpstr>SOA 2.0 – Exception Handling and HTTP Status Response</vt:lpstr>
      <vt:lpstr>PowerPoint Presentation</vt:lpstr>
      <vt:lpstr>SOA 2.0 – Microservice Interaction with Manulife HK Systems Of Records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 Carol</dc:creator>
  <cp:lastModifiedBy>Chandi Prasad Ojha</cp:lastModifiedBy>
  <cp:revision>2216</cp:revision>
  <cp:lastPrinted>2016-06-06T02:06:57Z</cp:lastPrinted>
  <dcterms:modified xsi:type="dcterms:W3CDTF">2018-01-11T03:43:53Z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Type">
    <vt:lpwstr>BoardWhite</vt:lpwstr>
  </property>
  <property fmtid="{D5CDD505-2E9C-101B-9397-08002B2CF9AE}" pid="3" name="Footer">
    <vt:lpwstr>True</vt:lpwstr>
  </property>
  <property fmtid="{D5CDD505-2E9C-101B-9397-08002B2CF9AE}" pid="4" name="OfficeCode">
    <vt:lpwstr>True</vt:lpwstr>
  </property>
  <property fmtid="{D5CDD505-2E9C-101B-9397-08002B2CF9AE}" pid="5" name="BackgroundIntensity">
    <vt:lpwstr>Light</vt:lpwstr>
  </property>
  <property fmtid="{D5CDD505-2E9C-101B-9397-08002B2CF9AE}" pid="6" name="BackgroundColor">
    <vt:lpwstr>255,255,255</vt:lpwstr>
  </property>
  <property fmtid="{D5CDD505-2E9C-101B-9397-08002B2CF9AE}" pid="7" name="Offices">
    <vt:lpwstr>Amsterdam;Brussels;Buenos Aires;Copenhagen;Dubai;Dusseldorf;Frankfurt;Geneva;Helsinki;Kyiv;London;Madrid;Moscow;Mumbai;Munich;Munich (English);New Delhi;Oslo;Paris;Stockholm;Zurich;Zurich (English);Melbourne;Seoul;Shanghai;Singapore;Sydney</vt:lpwstr>
  </property>
  <property fmtid="{D5CDD505-2E9C-101B-9397-08002B2CF9AE}" pid="8" name="RevisionNumber">
    <vt:i4>77</vt:i4>
  </property>
  <property fmtid="{D5CDD505-2E9C-101B-9397-08002B2CF9AE}" pid="9" name="PaperSize">
    <vt:lpwstr>A4</vt:lpwstr>
  </property>
  <property fmtid="{D5CDD505-2E9C-101B-9397-08002B2CF9AE}" pid="10" name="MoreOffices">
    <vt:lpwstr>Beijing;Hong Kong;Milan;Rome;Tokyo;Johannesburg;Sao Paulo;Dusseldorf (English);Frankfurt (English);Perth;Bangkok;Istanbul;Rio de Janeiro;Kuala Lumpur;Warsaw</vt:lpwstr>
  </property>
  <property fmtid="{D5CDD505-2E9C-101B-9397-08002B2CF9AE}" pid="11" name="ArticulateGUID">
    <vt:lpwstr>988B70C2-CDA4-4A54-B041-F300738F1258</vt:lpwstr>
  </property>
  <property fmtid="{D5CDD505-2E9C-101B-9397-08002B2CF9AE}" pid="12" name="ArticulatePath">
    <vt:lpwstr>http://casecloud.americas.bain.com/Cases/03/OEA2/Documents/1.%20Case%20Filing/05.%20Graphics%20Solutions/02-Mekko/Mekko%206.X%20for%20PPT%202013/Templates/Revised/Bain%20A4</vt:lpwstr>
  </property>
  <property fmtid="{D5CDD505-2E9C-101B-9397-08002B2CF9AE}" pid="13" name="ContentTypeId">
    <vt:lpwstr>0x01010019860D93EA8C844CA45542BD4DA66EA3</vt:lpwstr>
  </property>
</Properties>
</file>