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1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2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4EF91-8E3B-4F14-826B-0A0E779C6BE2}" v="2" dt="2025-10-13T14:01:31.9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, Yichen" userId="9dcbaaf9-24d5-4f9d-8d88-164d70d71cf9" providerId="ADAL" clId="{9174528E-56BF-405D-8CB3-DBB48042231F}"/>
    <pc:docChg chg="undo custSel addSld modSld">
      <pc:chgData name="Chen, Yichen" userId="9dcbaaf9-24d5-4f9d-8d88-164d70d71cf9" providerId="ADAL" clId="{9174528E-56BF-405D-8CB3-DBB48042231F}" dt="2025-10-13T14:02:07.189" v="324" actId="20577"/>
      <pc:docMkLst>
        <pc:docMk/>
      </pc:docMkLst>
      <pc:sldChg chg="modSp mod">
        <pc:chgData name="Chen, Yichen" userId="9dcbaaf9-24d5-4f9d-8d88-164d70d71cf9" providerId="ADAL" clId="{9174528E-56BF-405D-8CB3-DBB48042231F}" dt="2025-10-13T13:56:49.856" v="46" actId="20577"/>
        <pc:sldMkLst>
          <pc:docMk/>
          <pc:sldMk cId="1066376204" sldId="256"/>
        </pc:sldMkLst>
        <pc:spChg chg="mod">
          <ac:chgData name="Chen, Yichen" userId="9dcbaaf9-24d5-4f9d-8d88-164d70d71cf9" providerId="ADAL" clId="{9174528E-56BF-405D-8CB3-DBB48042231F}" dt="2025-10-13T13:56:49.856" v="46" actId="20577"/>
          <ac:spMkLst>
            <pc:docMk/>
            <pc:sldMk cId="1066376204" sldId="256"/>
            <ac:spMk id="3" creationId="{894FB61B-012B-511C-4BA0-99C2E02453AA}"/>
          </ac:spMkLst>
        </pc:spChg>
      </pc:sldChg>
      <pc:sldChg chg="modSp add mod">
        <pc:chgData name="Chen, Yichen" userId="9dcbaaf9-24d5-4f9d-8d88-164d70d71cf9" providerId="ADAL" clId="{9174528E-56BF-405D-8CB3-DBB48042231F}" dt="2025-10-13T14:00:59.069" v="301" actId="20577"/>
        <pc:sldMkLst>
          <pc:docMk/>
          <pc:sldMk cId="3667753157" sldId="260"/>
        </pc:sldMkLst>
        <pc:spChg chg="mod">
          <ac:chgData name="Chen, Yichen" userId="9dcbaaf9-24d5-4f9d-8d88-164d70d71cf9" providerId="ADAL" clId="{9174528E-56BF-405D-8CB3-DBB48042231F}" dt="2025-10-13T14:00:47.881" v="298" actId="20577"/>
          <ac:spMkLst>
            <pc:docMk/>
            <pc:sldMk cId="3667753157" sldId="260"/>
            <ac:spMk id="3" creationId="{750E2BEA-AEDE-5257-8A2B-6830C75EBC79}"/>
          </ac:spMkLst>
        </pc:spChg>
        <pc:graphicFrameChg chg="modGraphic">
          <ac:chgData name="Chen, Yichen" userId="9dcbaaf9-24d5-4f9d-8d88-164d70d71cf9" providerId="ADAL" clId="{9174528E-56BF-405D-8CB3-DBB48042231F}" dt="2025-10-13T14:00:59.069" v="301" actId="20577"/>
          <ac:graphicFrameMkLst>
            <pc:docMk/>
            <pc:sldMk cId="3667753157" sldId="260"/>
            <ac:graphicFrameMk id="6" creationId="{B2989F5F-64DA-12FF-5BB0-51A900785833}"/>
          </ac:graphicFrameMkLst>
        </pc:graphicFrameChg>
      </pc:sldChg>
      <pc:sldChg chg="modSp new mod">
        <pc:chgData name="Chen, Yichen" userId="9dcbaaf9-24d5-4f9d-8d88-164d70d71cf9" providerId="ADAL" clId="{9174528E-56BF-405D-8CB3-DBB48042231F}" dt="2025-10-13T14:02:07.189" v="324" actId="20577"/>
        <pc:sldMkLst>
          <pc:docMk/>
          <pc:sldMk cId="1741405402" sldId="261"/>
        </pc:sldMkLst>
        <pc:spChg chg="mod">
          <ac:chgData name="Chen, Yichen" userId="9dcbaaf9-24d5-4f9d-8d88-164d70d71cf9" providerId="ADAL" clId="{9174528E-56BF-405D-8CB3-DBB48042231F}" dt="2025-10-13T14:01:18.194" v="314" actId="20577"/>
          <ac:spMkLst>
            <pc:docMk/>
            <pc:sldMk cId="1741405402" sldId="261"/>
            <ac:spMk id="2" creationId="{4EC826CF-681B-22AB-583C-D5397C719DEC}"/>
          </ac:spMkLst>
        </pc:spChg>
        <pc:spChg chg="mod">
          <ac:chgData name="Chen, Yichen" userId="9dcbaaf9-24d5-4f9d-8d88-164d70d71cf9" providerId="ADAL" clId="{9174528E-56BF-405D-8CB3-DBB48042231F}" dt="2025-10-13T14:02:07.189" v="324" actId="20577"/>
          <ac:spMkLst>
            <pc:docMk/>
            <pc:sldMk cId="1741405402" sldId="261"/>
            <ac:spMk id="3" creationId="{AC9ABA6E-0CB5-52EC-A81D-E621D1897813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FED20-A680-95A4-2FEF-F66A3769B7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B9E2F5-BA98-075C-A3A7-0BB21CF558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5F417-4003-4A41-6F12-8B4E2EC54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7F86-CBF1-42EE-87D3-C34EBE13F0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EA1F-CF8E-96F9-2163-D02476CB0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6D9852-E48A-2C02-11A4-37FC05F54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CDA-102F-4258-A5D9-04366828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63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D52BF-BD4F-D225-FE35-840FCC086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BE6BB5-0202-3A91-828E-3D81437CF9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BB2698-9F8D-2D38-FC88-E047AAB70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7F86-CBF1-42EE-87D3-C34EBE13F0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34810-5485-636B-4688-449A9808B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9675E-257D-37CE-79B3-7E1A5F00B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CDA-102F-4258-A5D9-04366828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8755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F7CBAA-A116-9FE0-6E94-3BB7016AB3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916E17-3CFA-8789-7F3C-E654C2247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BE7D4-08D1-86CD-539C-ED84F673E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7F86-CBF1-42EE-87D3-C34EBE13F0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0A731-0839-5E51-448F-7B2094059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DFEDF-BF99-7662-F61C-FA234EEDE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CDA-102F-4258-A5D9-04366828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321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5F2A8-BFE4-EE9A-DB88-E6B1CBC03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2AB24-2301-B764-EBA0-AEF4AD635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4F547-B3FD-7180-2082-9186F1D6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7F86-CBF1-42EE-87D3-C34EBE13F0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B9ED0D-707C-CCAC-58CC-665DBC3D2E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58E79-E889-57BD-1E88-D90D5DCA9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CDA-102F-4258-A5D9-04366828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343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A17D1-1A33-BAC3-9881-BB3D33F51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18118-0657-DBD2-EA74-36DD747413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AECCC-32FD-845D-04E0-C12DB5EBC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7F86-CBF1-42EE-87D3-C34EBE13F0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F34AB-9568-0AFD-A718-F84B12707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62633-5C42-3B59-8FCA-2745C3A0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CDA-102F-4258-A5D9-04366828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012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C62BD-0D09-8504-DD9F-B1A32E4E4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A5215-F6C3-18C5-6612-FFCAE83FF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C64453-318F-E72E-C154-D7AA158610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EF63F-773A-F503-BA85-8F71C1812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7F86-CBF1-42EE-87D3-C34EBE13F0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F012E-F9E1-8E8C-402D-89CA7608A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47AAA5-C94B-AA51-0E9A-0508389DD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CDA-102F-4258-A5D9-04366828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7215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39B0D-67F9-46FE-9429-B781CCF8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D0B9B-5D47-A3D9-6628-0559E5E5C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E121E-31F0-802E-CD95-D75BA7E729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E1238AC-41F6-2AD2-9056-FEE783DE62B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9884AA-25AF-B02B-764C-8720E3610E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C14F3B-CE4A-807C-F093-6B81DEC55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7F86-CBF1-42EE-87D3-C34EBE13F0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155B85-E3BA-51E8-7DD5-37B06FD99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2A4E03-6C33-4F95-E5D6-63D9F417C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CDA-102F-4258-A5D9-04366828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065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4C9CE-BE2D-83AB-3DD9-096996A84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40B553-5DB5-420B-15EA-DFE999ACD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7F86-CBF1-42EE-87D3-C34EBE13F0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2F9640-2420-191C-A672-20E54F799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70C126-4F48-D71D-2086-F386465AB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CDA-102F-4258-A5D9-04366828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20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9E0F561-5955-612A-7822-C30AD16D5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7F86-CBF1-42EE-87D3-C34EBE13F0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59E625-D7D0-2DE4-A53F-D947448E0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04B1CA-4F2C-F932-AD5B-E9088E8B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CDA-102F-4258-A5D9-04366828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195BB-4C5F-CCC7-2513-0FB6666E6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99CC2-A671-3ADD-5962-F869D79F12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BE4D1-64DF-FF2B-A654-635A3E4517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1D34C-3DF6-7926-4203-9E961576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7F86-CBF1-42EE-87D3-C34EBE13F0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CC0D9A-F58D-EBDE-3FDB-C10E525CC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F21957-93E9-FF1C-B7B5-D948B12CF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CDA-102F-4258-A5D9-04366828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31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54A05-901D-B3B4-26BA-B1F37A0DE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C3EBDE-7172-80FB-1668-C54AEA3BD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2A4CCF-C140-CC6A-CF68-41264A612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B981E0-BE20-D178-CA6E-96944DE04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CE7F86-CBF1-42EE-87D3-C34EBE13F0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5CD38E-5126-8F82-B9C9-BFE948CF0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543057-3BF3-9816-2E64-6A4B60D97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12CDA-102F-4258-A5D9-043668286A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329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E976A0-D64B-3E6B-F237-D58C3319E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8D1AC-2FFF-2335-6500-F893F9FAE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38518-3CA9-DA87-3FA2-0BE8D798AF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CE7F86-CBF1-42EE-87D3-C34EBE13F09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250B3-7AB8-CA26-3BBC-973005059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E8564-D1E9-BFFB-46FC-63D49B79D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112CDA-102F-4258-A5D9-043668286AA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1D51E-D633-497B-5E4F-650D53666A59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12207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>
                    <a:alpha val="50000"/>
                  </a:srgbClr>
                </a:solidFill>
                <a:latin typeface="Aptos" panose="020B0004020202020204" pitchFamily="34" charset="0"/>
              </a:rPr>
              <a:t>St. Jude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8481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library.cumc.columbia.edu/kb/getting-started-pubmed-api" TargetMode="External"/><Relationship Id="rId3" Type="http://schemas.openxmlformats.org/officeDocument/2006/relationships/hyperlink" Target="https://pubmed.ncbi.nlm.nih.gov/" TargetMode="External"/><Relationship Id="rId7" Type="http://schemas.openxmlformats.org/officeDocument/2006/relationships/hyperlink" Target="https://www.ncbi.nlm.nih.gov/data-hub/genome/" TargetMode="External"/><Relationship Id="rId2" Type="http://schemas.openxmlformats.org/officeDocument/2006/relationships/hyperlink" Target="https://www.ncbi.nlm.nih.gov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cbi.nlm.nih.gov/gene" TargetMode="External"/><Relationship Id="rId5" Type="http://schemas.openxmlformats.org/officeDocument/2006/relationships/hyperlink" Target="https://pubchem.ncbi.nlm.nih.gov/" TargetMode="External"/><Relationship Id="rId4" Type="http://schemas.openxmlformats.org/officeDocument/2006/relationships/hyperlink" Target="https://www.ncbi.nlm.nih.gov/pmc/" TargetMode="External"/><Relationship Id="rId9" Type="http://schemas.openxmlformats.org/officeDocument/2006/relationships/hyperlink" Target="https://www.youtube.com/watch?v=BCG-M5k-gvE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ubmed.ncbi.nlm.nih.gov/advanced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OVvTv9Hy91Q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3F7D-B12A-19F0-B390-CAD2FF0F47B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Scaping Data with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FB61B-012B-511C-4BA0-99C2E0245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 </a:t>
            </a:r>
            <a:r>
              <a:rPr lang="en-US" dirty="0" err="1"/>
              <a:t>Programmeable</a:t>
            </a:r>
            <a:r>
              <a:rPr lang="en-US" dirty="0"/>
              <a:t> Interface (API)</a:t>
            </a:r>
          </a:p>
        </p:txBody>
      </p:sp>
    </p:spTree>
    <p:extLst>
      <p:ext uri="{BB962C8B-B14F-4D97-AF65-F5344CB8AC3E}">
        <p14:creationId xmlns:p14="http://schemas.microsoft.com/office/powerpoint/2010/main" val="10663762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414D3-2358-16AE-0CF6-B1351D3E1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from NCBI database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75E372-4DFC-2A9D-3233-ABD1A4D48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662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 </a:t>
            </a:r>
            <a:r>
              <a:rPr lang="en-US" dirty="0">
                <a:hlinkClick r:id="rId2"/>
              </a:rPr>
              <a:t>National Center for Biotechnology Information</a:t>
            </a:r>
            <a:r>
              <a:rPr lang="en-US" dirty="0"/>
              <a:t> (NCBI) provides many useful products, including </a:t>
            </a:r>
            <a:r>
              <a:rPr lang="en-US" dirty="0">
                <a:hlinkClick r:id="rId3"/>
              </a:rPr>
              <a:t>PubMed</a:t>
            </a:r>
            <a:r>
              <a:rPr lang="en-US" dirty="0"/>
              <a:t>, </a:t>
            </a:r>
            <a:r>
              <a:rPr lang="en-US" dirty="0">
                <a:hlinkClick r:id="rId4"/>
              </a:rPr>
              <a:t>PubMed Central</a:t>
            </a:r>
            <a:r>
              <a:rPr lang="en-US" dirty="0"/>
              <a:t>, </a:t>
            </a:r>
            <a:r>
              <a:rPr lang="en-US" dirty="0">
                <a:hlinkClick r:id="rId5"/>
              </a:rPr>
              <a:t>PubChem</a:t>
            </a:r>
            <a:r>
              <a:rPr lang="en-US" dirty="0"/>
              <a:t>, </a:t>
            </a:r>
            <a:r>
              <a:rPr lang="en-US" dirty="0">
                <a:hlinkClick r:id="rId6"/>
              </a:rPr>
              <a:t>Gene</a:t>
            </a:r>
            <a:r>
              <a:rPr lang="en-US" dirty="0"/>
              <a:t>, and </a:t>
            </a:r>
            <a:r>
              <a:rPr lang="en-US" dirty="0">
                <a:hlinkClick r:id="rId7"/>
              </a:rPr>
              <a:t>Genome</a:t>
            </a:r>
            <a:r>
              <a:rPr lang="en-US" dirty="0"/>
              <a:t>. In addition to the web interfaces to these products, NCBI also provides an API allowing programmatic access to the underlying databases and search technology. </a:t>
            </a:r>
          </a:p>
          <a:p>
            <a:r>
              <a:rPr lang="en-US" dirty="0"/>
              <a:t>Most NCBI databases, including PubMed, are hosted on the Entrez platform. All Entrez databases use the same API interfaces, referred to as the Entrez Programming Utilities, or E-utilities. </a:t>
            </a:r>
          </a:p>
          <a:p>
            <a:r>
              <a:rPr lang="en-US" dirty="0"/>
              <a:t>Getting started with the PubMed API: </a:t>
            </a:r>
            <a:r>
              <a:rPr lang="en-US" dirty="0">
                <a:hlinkClick r:id="rId8"/>
              </a:rPr>
              <a:t>https://library.cumc.columbia.edu/kb/getting-started-pubmed-api</a:t>
            </a:r>
            <a:endParaRPr lang="en-US" dirty="0"/>
          </a:p>
          <a:p>
            <a:r>
              <a:rPr lang="en-US" dirty="0"/>
              <a:t>E-Utilities Introduction: </a:t>
            </a:r>
            <a:r>
              <a:rPr lang="en-US" dirty="0">
                <a:hlinkClick r:id="rId9"/>
              </a:rPr>
              <a:t>https://www.youtube.com/watch?v=BCG-M5k-gvE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0AEAC19-0308-DF6C-5443-DD0363886B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70382"/>
              </p:ext>
            </p:extLst>
          </p:nvPr>
        </p:nvGraphicFramePr>
        <p:xfrm>
          <a:off x="10875523" y="0"/>
          <a:ext cx="13164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477">
                  <a:extLst>
                    <a:ext uri="{9D8B030D-6E8A-4147-A177-3AD203B41FA5}">
                      <a16:colId xmlns:a16="http://schemas.microsoft.com/office/drawing/2014/main" val="3665490292"/>
                    </a:ext>
                  </a:extLst>
                </a:gridCol>
              </a:tblGrid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53916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Left: 25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03693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Total: 75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6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90377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F281E-EFEE-38E3-158E-6C1EA6529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from NCBI database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DB7AD-DE3E-859F-4498-AB33FB369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NCBI Database (Entrez</a:t>
            </a:r>
            <a:r>
              <a:rPr lang="en-US" sz="3600" dirty="0"/>
              <a:t>)</a:t>
            </a:r>
            <a:r>
              <a:rPr lang="en-US" sz="3600" b="1" dirty="0">
                <a:sym typeface="Wingdings" panose="05000000000000000000" pitchFamily="2" charset="2"/>
              </a:rPr>
              <a:t> </a:t>
            </a:r>
            <a:r>
              <a:rPr lang="en-US" sz="3600" b="1" dirty="0"/>
              <a:t>Entrez</a:t>
            </a:r>
            <a:r>
              <a:rPr lang="en-US" sz="3600" b="1" dirty="0">
                <a:sym typeface="Wingdings" panose="05000000000000000000" pitchFamily="2" charset="2"/>
              </a:rPr>
              <a:t> API  R</a:t>
            </a:r>
          </a:p>
          <a:p>
            <a:r>
              <a:rPr lang="en-US" dirty="0">
                <a:sym typeface="Wingdings" panose="05000000000000000000" pitchFamily="2" charset="2"/>
              </a:rPr>
              <a:t>URL, token, parameters, HTTP method, etc..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NCBI Database (Entrez</a:t>
            </a:r>
            <a:r>
              <a:rPr lang="en-US" dirty="0"/>
              <a:t>)</a:t>
            </a:r>
            <a:r>
              <a:rPr lang="en-US" b="1" dirty="0">
                <a:sym typeface="Wingdings" panose="05000000000000000000" pitchFamily="2" charset="2"/>
              </a:rPr>
              <a:t> R package: </a:t>
            </a:r>
            <a:r>
              <a:rPr lang="en-US" b="1" dirty="0" err="1"/>
              <a:t>rentrez</a:t>
            </a:r>
            <a:endParaRPr lang="en-US" b="1" dirty="0">
              <a:sym typeface="Wingdings" panose="05000000000000000000" pitchFamily="2" charset="2"/>
            </a:endParaRPr>
          </a:p>
          <a:p>
            <a:r>
              <a:rPr lang="en-US" dirty="0">
                <a:sym typeface="Wingdings" panose="05000000000000000000" pitchFamily="2" charset="2"/>
              </a:rPr>
              <a:t>More dependency, less flexible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406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12A5-8F33-86AB-9654-DA9EFC60B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from NCBI database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F9EAC-6FCA-75D7-70A8-92155C048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entrez query</a:t>
            </a:r>
          </a:p>
          <a:p>
            <a:r>
              <a:rPr lang="en-US" dirty="0">
                <a:hlinkClick r:id="rId2"/>
              </a:rPr>
              <a:t>https://pubmed.ncbi.nlm.nih.gov/advanced/</a:t>
            </a:r>
            <a:endParaRPr lang="en-US" dirty="0"/>
          </a:p>
          <a:p>
            <a:r>
              <a:rPr lang="en-US" dirty="0"/>
              <a:t>Example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Title includes: </a:t>
            </a:r>
            <a:r>
              <a:rPr lang="en-US" dirty="0" err="1"/>
              <a:t>childrens</a:t>
            </a:r>
            <a:r>
              <a:rPr lang="en-US" dirty="0"/>
              <a:t> oncology group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Language: English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Publication type: journal article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Publication date: 2000 - 2020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4373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CB34-947E-121E-C090-8A7E36CA82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Classwork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DFF61-77AB-6D80-B2AF-4EDCFBBB9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Option 1:</a:t>
            </a:r>
          </a:p>
          <a:p>
            <a:r>
              <a:rPr lang="en-US" dirty="0"/>
              <a:t>Create a </a:t>
            </a:r>
            <a:r>
              <a:rPr lang="en-US" dirty="0" err="1"/>
              <a:t>googlesheet</a:t>
            </a:r>
            <a:r>
              <a:rPr lang="en-US" dirty="0"/>
              <a:t> and read it into R through API</a:t>
            </a:r>
          </a:p>
          <a:p>
            <a:r>
              <a:rPr lang="en-US" dirty="0"/>
              <a:t>Create a second tab in the google sheet, explore how to read the second tab into R through API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Option 2: </a:t>
            </a:r>
          </a:p>
          <a:p>
            <a:r>
              <a:rPr lang="en-US" dirty="0"/>
              <a:t>Set up an entrez query in PubMed and search</a:t>
            </a:r>
          </a:p>
          <a:p>
            <a:r>
              <a:rPr lang="en-US" dirty="0"/>
              <a:t>Do the same </a:t>
            </a:r>
            <a:r>
              <a:rPr lang="en-US" dirty="0" err="1"/>
              <a:t>esearch</a:t>
            </a:r>
            <a:r>
              <a:rPr lang="en-US" dirty="0"/>
              <a:t> in R through API</a:t>
            </a:r>
          </a:p>
          <a:p>
            <a:r>
              <a:rPr lang="en-US" dirty="0"/>
              <a:t>Get abstract for one result article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55B1B8-46E7-4130-E814-42E19ACA3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7784360"/>
              </p:ext>
            </p:extLst>
          </p:nvPr>
        </p:nvGraphicFramePr>
        <p:xfrm>
          <a:off x="10875523" y="0"/>
          <a:ext cx="13164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477">
                  <a:extLst>
                    <a:ext uri="{9D8B030D-6E8A-4147-A177-3AD203B41FA5}">
                      <a16:colId xmlns:a16="http://schemas.microsoft.com/office/drawing/2014/main" val="3665490292"/>
                    </a:ext>
                  </a:extLst>
                </a:gridCol>
              </a:tblGrid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53916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Left: 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03693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Total: 75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6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961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38CF-FDDC-F3F8-ABD1-F07493F0C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2 Mini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EBD92-E058-F617-BFAD-5EEA4F44C2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Progress follow-up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E53CF1E-C78B-D5BF-8FB6-C0A352A07B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3134650"/>
              </p:ext>
            </p:extLst>
          </p:nvPr>
        </p:nvGraphicFramePr>
        <p:xfrm>
          <a:off x="10875523" y="0"/>
          <a:ext cx="13164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477">
                  <a:extLst>
                    <a:ext uri="{9D8B030D-6E8A-4147-A177-3AD203B41FA5}">
                      <a16:colId xmlns:a16="http://schemas.microsoft.com/office/drawing/2014/main" val="3665490292"/>
                    </a:ext>
                  </a:extLst>
                </a:gridCol>
              </a:tblGrid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53916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Left: 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03693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Total: 75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6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1653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B2EE-ADBA-1EB3-44C8-78C65E11C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E2BEA-AEDE-5257-8A2B-6830C75EB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APIs?</a:t>
            </a:r>
          </a:p>
          <a:p>
            <a:r>
              <a:rPr lang="en-US" dirty="0"/>
              <a:t>Getting data from </a:t>
            </a:r>
            <a:r>
              <a:rPr lang="en-US" dirty="0" err="1"/>
              <a:t>REDCap</a:t>
            </a:r>
            <a:r>
              <a:rPr lang="en-US" dirty="0"/>
              <a:t>: Intro of HTTP methods</a:t>
            </a:r>
          </a:p>
          <a:p>
            <a:r>
              <a:rPr lang="en-US" dirty="0"/>
              <a:t>Getting data from Google sheet</a:t>
            </a:r>
          </a:p>
          <a:p>
            <a:r>
              <a:rPr lang="en-US" dirty="0"/>
              <a:t>Getting data from NCBI database</a:t>
            </a:r>
          </a:p>
          <a:p>
            <a:r>
              <a:rPr lang="en-US" dirty="0"/>
              <a:t>Classwork #1</a:t>
            </a:r>
          </a:p>
          <a:p>
            <a:r>
              <a:rPr lang="en-US" dirty="0"/>
              <a:t>Unit 2 Mini project – progress follow-up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2989F5F-64DA-12FF-5BB0-51A900785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556814"/>
              </p:ext>
            </p:extLst>
          </p:nvPr>
        </p:nvGraphicFramePr>
        <p:xfrm>
          <a:off x="10875523" y="0"/>
          <a:ext cx="13164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477">
                  <a:extLst>
                    <a:ext uri="{9D8B030D-6E8A-4147-A177-3AD203B41FA5}">
                      <a16:colId xmlns:a16="http://schemas.microsoft.com/office/drawing/2014/main" val="3665490292"/>
                    </a:ext>
                  </a:extLst>
                </a:gridCol>
              </a:tblGrid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3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53916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Left: 72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03693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Total: 75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6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7753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346"/>
    </mc:Choice>
    <mc:Fallback xmlns="">
      <p:transition spd="slow" advTm="6934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7C5BC15-5D55-A552-504C-4868074B2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3476078"/>
              </p:ext>
            </p:extLst>
          </p:nvPr>
        </p:nvGraphicFramePr>
        <p:xfrm>
          <a:off x="10875523" y="0"/>
          <a:ext cx="13164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477">
                  <a:extLst>
                    <a:ext uri="{9D8B030D-6E8A-4147-A177-3AD203B41FA5}">
                      <a16:colId xmlns:a16="http://schemas.microsoft.com/office/drawing/2014/main" val="3665490292"/>
                    </a:ext>
                  </a:extLst>
                </a:gridCol>
              </a:tblGrid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7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53916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Left: 65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03693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Total: 75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63847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21AE7B7-C16C-8299-6337-79088F729099}"/>
              </a:ext>
            </a:extLst>
          </p:cNvPr>
          <p:cNvSpPr txBox="1"/>
          <p:nvPr/>
        </p:nvSpPr>
        <p:spPr>
          <a:xfrm>
            <a:off x="6072188" y="6488668"/>
            <a:ext cx="61198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Reference: https://www.youtube.com/watch?v=OVvTv9Hy91Q</a:t>
            </a:r>
          </a:p>
        </p:txBody>
      </p:sp>
      <p:pic>
        <p:nvPicPr>
          <p:cNvPr id="9" name="Online Media 8" title="What Are APIs? - Simply Explained">
            <a:hlinkClick r:id="" action="ppaction://media"/>
            <a:extLst>
              <a:ext uri="{FF2B5EF4-FFF2-40B4-BE49-F238E27FC236}">
                <a16:creationId xmlns:a16="http://schemas.microsoft.com/office/drawing/2014/main" id="{767210E3-9391-7786-A251-8EE8FEF3B44E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578262" y="409575"/>
            <a:ext cx="9968675" cy="5632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405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CDD13-2EB1-EFDD-36E4-E8C36027D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Getting data from </a:t>
            </a:r>
            <a:r>
              <a:rPr lang="en-US" sz="4000" dirty="0" err="1"/>
              <a:t>REDCap</a:t>
            </a:r>
            <a:r>
              <a:rPr lang="en-US" sz="4000" dirty="0"/>
              <a:t>: Intro of HTTP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CBD37-D593-1BE5-C633-77305657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Request </a:t>
            </a:r>
            <a:r>
              <a:rPr lang="en-US" dirty="0" err="1"/>
              <a:t>REDCap</a:t>
            </a:r>
            <a:r>
              <a:rPr lang="en-US" dirty="0"/>
              <a:t> API Token</a:t>
            </a:r>
          </a:p>
          <a:p>
            <a:r>
              <a:rPr lang="en-US" dirty="0" err="1"/>
              <a:t>REDCap</a:t>
            </a:r>
            <a:r>
              <a:rPr lang="en-US" dirty="0"/>
              <a:t> API Document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59893E-5B6D-D5D2-CE63-479174F416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148" y="2943225"/>
            <a:ext cx="11134152" cy="3914775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FEA5E-5BC5-3079-06FE-EDF9DBF22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063495"/>
              </p:ext>
            </p:extLst>
          </p:nvPr>
        </p:nvGraphicFramePr>
        <p:xfrm>
          <a:off x="10875523" y="0"/>
          <a:ext cx="13164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477">
                  <a:extLst>
                    <a:ext uri="{9D8B030D-6E8A-4147-A177-3AD203B41FA5}">
                      <a16:colId xmlns:a16="http://schemas.microsoft.com/office/drawing/2014/main" val="3665490292"/>
                    </a:ext>
                  </a:extLst>
                </a:gridCol>
              </a:tblGrid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15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53916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Left: 40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03693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Total: 75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6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53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D088-F66F-151A-211F-936035522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Getting data from </a:t>
            </a:r>
            <a:r>
              <a:rPr lang="en-US" sz="4000" dirty="0" err="1"/>
              <a:t>REDCap</a:t>
            </a:r>
            <a:r>
              <a:rPr lang="en-US" sz="4000" dirty="0"/>
              <a:t>: Intro of HTTP methods (cont.)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D1FF98-9603-5FC9-B6E6-A73C5CE727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98910"/>
            <a:ext cx="10659963" cy="4505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2904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9BFF50-40B7-6744-D637-3BDF7CCA2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methods define the type of </a:t>
            </a:r>
            <a:r>
              <a:rPr lang="en-US" b="1" dirty="0"/>
              <a:t>action</a:t>
            </a:r>
            <a:r>
              <a:rPr lang="en-US" dirty="0"/>
              <a:t> a </a:t>
            </a:r>
            <a:r>
              <a:rPr lang="en-US" b="1" dirty="0"/>
              <a:t>client</a:t>
            </a:r>
            <a:r>
              <a:rPr lang="en-US" dirty="0"/>
              <a:t> wants to perform on a </a:t>
            </a:r>
            <a:r>
              <a:rPr lang="en-US" b="1" dirty="0"/>
              <a:t>resource</a:t>
            </a:r>
            <a:r>
              <a:rPr lang="en-US" dirty="0"/>
              <a:t> identified by </a:t>
            </a:r>
            <a:r>
              <a:rPr lang="en-US" dirty="0">
                <a:highlight>
                  <a:srgbClr val="FFFF00"/>
                </a:highlight>
              </a:rPr>
              <a:t>a URL. </a:t>
            </a:r>
            <a:r>
              <a:rPr lang="en-US" dirty="0"/>
              <a:t>These methods are fundamental to how web services and APIs function, enabling interactions like creating, reading, updating, and deleting data</a:t>
            </a:r>
            <a:endParaRPr lang="en-US" dirty="0">
              <a:highlight>
                <a:srgbClr val="FFFF00"/>
              </a:highlight>
            </a:endParaRP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Client = Application (e.g. R)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Resource = </a:t>
            </a:r>
            <a:r>
              <a:rPr lang="en-US" dirty="0" err="1"/>
              <a:t>REDCap</a:t>
            </a:r>
            <a:r>
              <a:rPr lang="en-US" dirty="0"/>
              <a:t> API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Action = create, read, update, delete data, etc.</a:t>
            </a:r>
          </a:p>
          <a:p>
            <a:r>
              <a:rPr lang="en-US" dirty="0"/>
              <a:t>The most commonly used HTTP methods include: GET, POST, PUT, DELETE, etc.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72C2B917-23B0-E85C-68CD-55F78842F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Getting data from </a:t>
            </a:r>
            <a:r>
              <a:rPr lang="en-US" sz="4000" dirty="0" err="1"/>
              <a:t>REDCap</a:t>
            </a:r>
            <a:r>
              <a:rPr lang="en-US" sz="4000" dirty="0"/>
              <a:t>: Intro of HTTP methods (cont.)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2CFB67-B65D-B31F-E7CB-E57890542118}"/>
              </a:ext>
            </a:extLst>
          </p:cNvPr>
          <p:cNvSpPr txBox="1"/>
          <p:nvPr/>
        </p:nvSpPr>
        <p:spPr>
          <a:xfrm>
            <a:off x="8722524" y="6410325"/>
            <a:ext cx="3469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google HTTP methods</a:t>
            </a:r>
          </a:p>
        </p:txBody>
      </p:sp>
    </p:spTree>
    <p:extLst>
      <p:ext uri="{BB962C8B-B14F-4D97-AF65-F5344CB8AC3E}">
        <p14:creationId xmlns:p14="http://schemas.microsoft.com/office/powerpoint/2010/main" val="1186089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CF906-D5DE-B8B9-A4E1-7906E37E9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from </a:t>
            </a:r>
            <a:r>
              <a:rPr lang="en-US" dirty="0" err="1"/>
              <a:t>REDCap</a:t>
            </a:r>
            <a:r>
              <a:rPr lang="en-US" dirty="0"/>
              <a:t>: Intro of HTTP methods (cont.)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BD40D64-DC50-4B55-DF6F-A1172F13E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691" y="2228697"/>
            <a:ext cx="2991267" cy="219105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43FD97-B527-1153-0D26-BBF74317D8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750" y="1322234"/>
            <a:ext cx="6575130" cy="52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606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FFA4D-D3E2-26FC-61CE-71E4D2E793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from </a:t>
            </a:r>
            <a:r>
              <a:rPr lang="en-US" dirty="0" err="1"/>
              <a:t>REDCap</a:t>
            </a:r>
            <a:r>
              <a:rPr lang="en-US" dirty="0"/>
              <a:t>: Intro of HTTP methods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2741-11C8-4DAD-5AB1-F991A3E4C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REDCap</a:t>
            </a:r>
            <a:r>
              <a:rPr lang="en-US" dirty="0"/>
              <a:t> API Playground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9ED3A5-2E7C-9F06-4270-E0121542B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24" y="2724150"/>
            <a:ext cx="11134152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479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2418A-24E6-A220-67FC-206CE9C4B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data from Google sheet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40A1F2-B880-9FC1-85B8-2514CF527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Google Sheet </a:t>
            </a:r>
            <a:r>
              <a:rPr lang="en-US" sz="3600" b="1" dirty="0">
                <a:sym typeface="Wingdings" panose="05000000000000000000" pitchFamily="2" charset="2"/>
              </a:rPr>
              <a:t> Google API  R</a:t>
            </a:r>
          </a:p>
          <a:p>
            <a:r>
              <a:rPr lang="en-US" dirty="0">
                <a:sym typeface="Wingdings" panose="05000000000000000000" pitchFamily="2" charset="2"/>
              </a:rPr>
              <a:t>URL, token, parameters, HTTP method, etc..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b="1" dirty="0"/>
              <a:t>Google Sheet </a:t>
            </a:r>
            <a:r>
              <a:rPr lang="en-US" b="1" dirty="0">
                <a:sym typeface="Wingdings" panose="05000000000000000000" pitchFamily="2" charset="2"/>
              </a:rPr>
              <a:t>R package: </a:t>
            </a:r>
            <a:r>
              <a:rPr lang="en-US" b="1" dirty="0" err="1">
                <a:sym typeface="Wingdings" panose="05000000000000000000" pitchFamily="2" charset="2"/>
              </a:rPr>
              <a:t>googledrive</a:t>
            </a:r>
            <a:r>
              <a:rPr lang="en-US" b="1" dirty="0">
                <a:sym typeface="Wingdings" panose="05000000000000000000" pitchFamily="2" charset="2"/>
              </a:rPr>
              <a:t>, googlesheets4 </a:t>
            </a:r>
          </a:p>
          <a:p>
            <a:r>
              <a:rPr lang="en-US" dirty="0" err="1">
                <a:sym typeface="Wingdings" panose="05000000000000000000" pitchFamily="2" charset="2"/>
              </a:rPr>
              <a:t>Tidyverse</a:t>
            </a:r>
            <a:r>
              <a:rPr lang="en-US" dirty="0">
                <a:sym typeface="Wingdings" panose="05000000000000000000" pitchFamily="2" charset="2"/>
              </a:rPr>
              <a:t> developers simply the API process for us. They developed another API (</a:t>
            </a:r>
            <a:r>
              <a:rPr lang="en-US" dirty="0" err="1">
                <a:sym typeface="Wingdings" panose="05000000000000000000" pitchFamily="2" charset="2"/>
              </a:rPr>
              <a:t>tidyverse</a:t>
            </a:r>
            <a:r>
              <a:rPr lang="en-US" dirty="0">
                <a:sym typeface="Wingdings" panose="05000000000000000000" pitchFamily="2" charset="2"/>
              </a:rPr>
              <a:t> API) which can be used to wrap up </a:t>
            </a:r>
            <a:r>
              <a:rPr lang="en-US" dirty="0" err="1">
                <a:sym typeface="Wingdings" panose="05000000000000000000" pitchFamily="2" charset="2"/>
              </a:rPr>
              <a:t>url</a:t>
            </a:r>
            <a:r>
              <a:rPr lang="en-US" dirty="0">
                <a:sym typeface="Wingdings" panose="05000000000000000000" pitchFamily="2" charset="2"/>
              </a:rPr>
              <a:t>, token, parameters, methods for Google API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en-US" dirty="0"/>
              <a:t>Google Sheet </a:t>
            </a:r>
            <a:r>
              <a:rPr lang="en-US" dirty="0">
                <a:sym typeface="Wingdings" panose="05000000000000000000" pitchFamily="2" charset="2"/>
              </a:rPr>
              <a:t> Google API  </a:t>
            </a:r>
            <a:r>
              <a:rPr lang="en-US" dirty="0" err="1">
                <a:sym typeface="Wingdings" panose="05000000000000000000" pitchFamily="2" charset="2"/>
              </a:rPr>
              <a:t>Tidyverse</a:t>
            </a:r>
            <a:r>
              <a:rPr lang="en-US" dirty="0">
                <a:sym typeface="Wingdings" panose="05000000000000000000" pitchFamily="2" charset="2"/>
              </a:rPr>
              <a:t> API  R</a:t>
            </a:r>
          </a:p>
          <a:p>
            <a:r>
              <a:rPr lang="en-US" dirty="0">
                <a:sym typeface="Wingdings" panose="05000000000000000000" pitchFamily="2" charset="2"/>
              </a:rPr>
              <a:t>More dependency, less flexible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B885F2-172D-10C9-ACCB-021F7C474B04}"/>
              </a:ext>
            </a:extLst>
          </p:cNvPr>
          <p:cNvSpPr txBox="1"/>
          <p:nvPr/>
        </p:nvSpPr>
        <p:spPr>
          <a:xfrm>
            <a:off x="7307906" y="6488668"/>
            <a:ext cx="488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Reference: https://googlesheets4.tidyverse.org/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52B837D-18FA-E7ED-EFD0-3F9BF28CCD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1158763"/>
              </p:ext>
            </p:extLst>
          </p:nvPr>
        </p:nvGraphicFramePr>
        <p:xfrm>
          <a:off x="10875523" y="0"/>
          <a:ext cx="13164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6477">
                  <a:extLst>
                    <a:ext uri="{9D8B030D-6E8A-4147-A177-3AD203B41FA5}">
                      <a16:colId xmlns:a16="http://schemas.microsoft.com/office/drawing/2014/main" val="3665490292"/>
                    </a:ext>
                  </a:extLst>
                </a:gridCol>
              </a:tblGrid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5353916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Left: 35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503693"/>
                  </a:ext>
                </a:extLst>
              </a:tr>
              <a:tr h="278860">
                <a:tc>
                  <a:txBody>
                    <a:bodyPr/>
                    <a:lstStyle/>
                    <a:p>
                      <a:pPr algn="r"/>
                      <a:r>
                        <a:rPr lang="en-US" sz="1400" dirty="0"/>
                        <a:t>Total: 75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2563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621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5ce1208-e929-4ec4-be64-9138d78922c0}" enabled="1" method="Standard" siteId="{22340fa8-9226-4871-b677-d3b3e377af72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666</Words>
  <Application>Microsoft Office PowerPoint</Application>
  <PresentationFormat>Widescreen</PresentationFormat>
  <Paragraphs>85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Courier New</vt:lpstr>
      <vt:lpstr>Wingdings</vt:lpstr>
      <vt:lpstr>Office Theme</vt:lpstr>
      <vt:lpstr>Scaping Data with R</vt:lpstr>
      <vt:lpstr>Agenda</vt:lpstr>
      <vt:lpstr>PowerPoint Presentation</vt:lpstr>
      <vt:lpstr>Getting data from REDCap: Intro of HTTP methods</vt:lpstr>
      <vt:lpstr>Getting data from REDCap: Intro of HTTP methods (cont.)</vt:lpstr>
      <vt:lpstr>Getting data from REDCap: Intro of HTTP methods (cont.)</vt:lpstr>
      <vt:lpstr>Getting data from REDCap: Intro of HTTP methods (cont.)</vt:lpstr>
      <vt:lpstr>Getting data from REDCap: Intro of HTTP methods (cont.)</vt:lpstr>
      <vt:lpstr>Getting data from Google sheet</vt:lpstr>
      <vt:lpstr>Getting data from NCBI database</vt:lpstr>
      <vt:lpstr>Getting data from NCBI database (cont.)</vt:lpstr>
      <vt:lpstr>Getting data from NCBI database (cont.)</vt:lpstr>
      <vt:lpstr>Classwork #1</vt:lpstr>
      <vt:lpstr>Unit 2 Mini Project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Chen, Yichen</dc:creator>
  <cp:lastModifiedBy>Chen, Yichen</cp:lastModifiedBy>
  <cp:revision>66</cp:revision>
  <dcterms:created xsi:type="dcterms:W3CDTF">2025-10-13T13:49:21Z</dcterms:created>
  <dcterms:modified xsi:type="dcterms:W3CDTF">2025-10-13T16:00:54Z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St. Jude - Confidential</vt:lpwstr>
  </property>
</Properties>
</file>