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70" r:id="rId7"/>
    <p:sldId id="265" r:id="rId8"/>
    <p:sldId id="267" r:id="rId9"/>
    <p:sldId id="269" r:id="rId10"/>
    <p:sldId id="268" r:id="rId11"/>
    <p:sldId id="272" r:id="rId12"/>
    <p:sldId id="273" r:id="rId13"/>
    <p:sldId id="274" r:id="rId14"/>
    <p:sldId id="277" r:id="rId15"/>
    <p:sldId id="275" r:id="rId16"/>
    <p:sldId id="276" r:id="rId17"/>
    <p:sldId id="263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0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C5D2D-73FB-4054-908B-AB930B407DF2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AB531-42DD-4E57-818C-9DC75179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4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800BC-D014-23A7-917B-EE75A5E2F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B7CCD2-B5B7-E393-7A4C-5CCFB3F603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5763D-AEB7-0278-2DA4-AA6E112A0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2E64-7766-9680-8237-026A3BBCE0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AB531-42DD-4E57-818C-9DC7517959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3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A19B4-B997-59A2-B87E-014DAA487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EE0BD4-7674-06F2-4080-E796602556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C5EDE0-D239-4BAF-65FD-91A2B259E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B38DF-09B0-1EE7-7D90-9A3E327573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AB531-42DD-4E57-818C-9DC7517959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85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D05A0-D9E7-7F85-F42E-42A50A9E5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9DB563-F4A2-24A6-752D-A83581C8EA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DA8CCF-17DB-4302-C5F6-677DDA38E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ECE8C-6651-A943-7AC2-9BE34667D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AB531-42DD-4E57-818C-9DC7517959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30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BFC00-68A1-CD63-5401-2891BB0A5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D5C800-F277-2A74-C42E-A68987F6EF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A8A030-EC9D-A2F8-6E3A-E7E9A6942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55C80-D44A-8DBE-9C96-8E86E2AEC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AB531-42DD-4E57-818C-9DC7517959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74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97A66-E2B5-6B8C-0656-D9C5C43A5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00AC15-F190-3695-D737-E63B983266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3776A3-8F27-23D4-99BE-CF8D03FC9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E992C-E0AE-0A63-4DBA-095EA91EA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AB531-42DD-4E57-818C-9DC7517959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5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6DAC0-E789-B3BF-B5D2-5B31B7A62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F1A6D3-B596-57FB-76F1-17D4C51A83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CD4480-0B88-8402-B1B8-B4AD0F0C9F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9A55F-6E21-D5BF-408F-C4D0E2184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AB531-42DD-4E57-818C-9DC7517959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1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46714-9BC3-639E-9528-3D9D2CD8E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90321E-267E-D9D7-68BD-B054397643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AA2E57-BD30-FC80-6F31-78490C779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394F2-7765-17D6-86BA-3018774683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AB531-42DD-4E57-818C-9DC7517959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46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CC92A-5D31-044F-FDD9-C3AF9C588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734EEA-8BBF-11F0-DD47-52C3676C06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583E62-BDE8-D09B-F3D6-BAD21D4CD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A363A-2365-BCE8-24C2-92953C2E94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AB531-42DD-4E57-818C-9DC7517959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6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AB531-42DD-4E57-818C-9DC7517959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3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93A3-938B-FEF9-BAFB-05E9F4CC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04E5C-4E8B-6AB9-DD8B-80FD8EA8E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AD523-5E60-B82E-CA04-CDC089DA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7616-F1EA-4F87-8840-568991E174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983F7-6C58-2395-8CDF-1AD366CF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C27EF-3523-973F-339C-85CAB787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FE1D-F08B-4D00-8F7B-B26ABFBC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2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6D9D-DA35-4477-3AF1-44214519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8DF9A-D086-38C9-4EA5-5FAA762F9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84A5B-0435-DAFE-EFFE-93E4590F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7616-F1EA-4F87-8840-568991E174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AFAEB-F14E-25D7-004A-35515FF9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D26E6-EAF1-8443-AE2A-49212206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FE1D-F08B-4D00-8F7B-B26ABFBC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91AE4-E856-13F2-4BB0-6BBA81BAE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92AF8-EC08-B1C1-BFB3-50CCD8F1D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3593D-EFBE-BFF2-5074-2B918407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7616-F1EA-4F87-8840-568991E174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EC461-3D1A-FF40-BE20-D847CA54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5577-5DE5-5CDF-5433-1F420F28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FE1D-F08B-4D00-8F7B-B26ABFBC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CA06-72B0-C52A-61FA-28227470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9DBF-682F-CDE9-2CF2-E7E709B7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35BDF-0E13-9A43-EB94-605FC1FA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7616-F1EA-4F87-8840-568991E174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D214B-EFE6-447E-177C-B6BCC054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787C-F216-7F93-A951-F3A5219D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FE1D-F08B-4D00-8F7B-B26ABFBC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9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3BF6-4B1B-348B-D176-193CC198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B4413-088C-F416-847B-5012ADCB4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FD639-3582-78DA-F62A-39517FEC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7616-F1EA-4F87-8840-568991E174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D8974-6B59-C107-EE10-ED0B40EA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CCE4-3CE3-FB64-D2F9-B31AF804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FE1D-F08B-4D00-8F7B-B26ABFBC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5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0057-D975-903A-1FE6-B6B4454D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A542A-C943-5572-CCB1-97B7874F2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E997C-65EE-CCA6-6D6D-D69C1077B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4C152-6746-BDDF-9EF9-F4FA05DD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7616-F1EA-4F87-8840-568991E174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12AA2-52B2-D98B-D302-8275E61F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C5411-3A34-4E51-037D-941394B4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FE1D-F08B-4D00-8F7B-B26ABFBC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4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F83B-B6D1-A308-F653-C507BD51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D6435-0BB9-826C-EA0C-5232FEA40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301F0-6E90-C3DD-5B51-9EBFB27CC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06978-A630-7A2C-1A49-81583CE37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C225E-848B-47EB-B5A4-59B08865A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55853-DCF9-3452-6B0C-71EC4299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7616-F1EA-4F87-8840-568991E174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D9E5E-7946-11D1-4BB7-F7B02A43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B7818-5FBC-BC73-A7E3-AEE27BB0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FE1D-F08B-4D00-8F7B-B26ABFBC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E4C3-81C6-2B46-7823-1950C884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B6140-689A-2C5A-DC28-D45EF855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7616-F1EA-4F87-8840-568991E174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0DAAA-2038-B843-AFE5-30C6E542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7C118-6AE7-6C51-3451-E4277D4A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FE1D-F08B-4D00-8F7B-B26ABFBC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8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BD6CC-5EA3-020D-03F7-02989879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7616-F1EA-4F87-8840-568991E174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365FD-19D0-8425-6AA9-3D379C5C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86FF8-AB53-F519-E5BC-42D4B18F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FE1D-F08B-4D00-8F7B-B26ABFBC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0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110C-3FA8-0449-942B-CFA4DCE9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8A7D1-96C4-998A-118E-807F3101D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A80E6-4D55-D53A-0F7D-BC1DE90EF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506F5-4CF1-8A96-5EBA-4E3498AF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7616-F1EA-4F87-8840-568991E174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2B3DA-F711-F02C-FE3B-2055BC3C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A3A09-9020-BF35-AC06-51DE5993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FE1D-F08B-4D00-8F7B-B26ABFBC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0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57AA-DC70-B3DC-FEA2-236B0B37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D4457-7508-CCA0-EC97-89E8B648E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1F3B-BC2A-7864-C8B9-48336DD79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E065B-DE52-958C-2AE5-6AC61769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7616-F1EA-4F87-8840-568991E174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AC758-1839-35E0-6615-C64A010E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D2EF0-7073-4317-871E-8D022469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FE1D-F08B-4D00-8F7B-B26ABFBC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3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24519-2A89-2A80-8441-BA135C55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9AB4F-8EA6-6F38-2D8C-F148F9398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5E922-61CE-8318-AA08-1C525ABA5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1D7616-F1EA-4F87-8840-568991E174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9876A-0659-F858-1C05-22770A625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92B53-4C67-8FCB-6AB6-EBACB11D6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2FE1D-F08B-4D00-8F7B-B26ABFBC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1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Yichen.chen@stjude.or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microsoft.com/en-us/ssms/install/inst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Yichen.chen@stjude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Yichen.chen@stjude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518D-2CD4-3236-606D-1D4868922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Connection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BF088-C305-9EBE-666C-8826731B2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Yichen Chen</a:t>
            </a:r>
          </a:p>
          <a:p>
            <a:r>
              <a:rPr lang="en-US" dirty="0"/>
              <a:t>Last update 9/24/2025</a:t>
            </a:r>
          </a:p>
        </p:txBody>
      </p:sp>
    </p:spTree>
    <p:extLst>
      <p:ext uri="{BB962C8B-B14F-4D97-AF65-F5344CB8AC3E}">
        <p14:creationId xmlns:p14="http://schemas.microsoft.com/office/powerpoint/2010/main" val="406983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C3290-AFA5-38F1-DF58-3F7EF2624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1949-448A-947F-1A56-A6A95FBB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DataWrangling2025 SQL Server through SAS Server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8C01-758C-3240-5AE6-E9D07A95D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output from method 2 – proc </a:t>
            </a:r>
            <a:r>
              <a:rPr lang="en-US" dirty="0" err="1"/>
              <a:t>sql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05D9B3-9C18-E8C9-45DB-7D72CEDA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535" y="2560378"/>
            <a:ext cx="561661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9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A3A1-0070-23BC-18CD-5051B31E9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1BAF-1A99-9022-292F-AE0200CE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DataWrangling2025 SQL Server through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0A3D3-C883-376E-70A9-DBA3A2D9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6081" cy="4351338"/>
          </a:xfrm>
        </p:spPr>
        <p:txBody>
          <a:bodyPr/>
          <a:lstStyle/>
          <a:p>
            <a:pPr marL="0" lvl="1" indent="0">
              <a:buNone/>
              <a:tabLst>
                <a:tab pos="460375" algn="l"/>
              </a:tabLst>
            </a:pPr>
            <a:r>
              <a:rPr lang="en-US" b="1" dirty="0"/>
              <a:t>Adding DSN - DW_R into Windows OS</a:t>
            </a:r>
          </a:p>
          <a:p>
            <a:pPr marL="457200" lvl="1" indent="-457200">
              <a:buFont typeface="+mj-lt"/>
              <a:buAutoNum type="arabicPeriod"/>
              <a:tabLst>
                <a:tab pos="460375" algn="l"/>
              </a:tabLst>
            </a:pPr>
            <a:r>
              <a:rPr lang="en-US" dirty="0"/>
              <a:t>Control panel -&gt;  ODBC Data Source Administrator -&gt; Add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276A0-D592-5046-8899-8310A53F7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03" y="3102852"/>
            <a:ext cx="5534797" cy="2429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D44D01-F01A-608A-C7B6-46A88CF3D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996" y="2656682"/>
            <a:ext cx="5715798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4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CDE3B-4109-7B7F-9003-58C52F120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C443-6BDC-5C9C-4BAD-10D2F6C1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DataWrangling2025 SQL Server through 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3289-DD81-5866-56D9-9663BF20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6081" cy="4351338"/>
          </a:xfrm>
        </p:spPr>
        <p:txBody>
          <a:bodyPr/>
          <a:lstStyle/>
          <a:p>
            <a:pPr marL="0" lvl="1" indent="0">
              <a:buNone/>
              <a:tabLst>
                <a:tab pos="460375" algn="l"/>
              </a:tabLst>
            </a:pPr>
            <a:r>
              <a:rPr lang="en-US" b="1" dirty="0"/>
              <a:t>Adding DSN - DW_R into Windows OS</a:t>
            </a:r>
          </a:p>
          <a:p>
            <a:pPr marL="0" lvl="1" indent="0">
              <a:buNone/>
              <a:tabLst>
                <a:tab pos="460375" algn="l"/>
              </a:tabLst>
            </a:pPr>
            <a:r>
              <a:rPr lang="en-US" dirty="0"/>
              <a:t>2. Select “ODBC Driver 17 for SQL Server” -&gt; Finish</a:t>
            </a:r>
          </a:p>
          <a:p>
            <a:pPr marL="0" lvl="1" indent="0">
              <a:buNone/>
              <a:tabLst>
                <a:tab pos="460375" algn="l"/>
              </a:tabLst>
            </a:pPr>
            <a:r>
              <a:rPr lang="en-US" dirty="0"/>
              <a:t>3. Name: DW_R -&gt; Server: DataWrangling2025 -&gt; Next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D73A84-E97F-5B75-E118-027021AF2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19" y="3195196"/>
            <a:ext cx="4871620" cy="3400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8B15CF-2C30-96EB-2973-89F208F47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055" y="3195196"/>
            <a:ext cx="3909901" cy="348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2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286FC-A9C8-F033-A837-4B328E45C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524-FFE9-D83C-9CBA-862B364D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DataWrangling2025 SQL Server through 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F0547-9484-8FBF-36AD-B6CA20D0C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6081" cy="4351338"/>
          </a:xfrm>
        </p:spPr>
        <p:txBody>
          <a:bodyPr/>
          <a:lstStyle/>
          <a:p>
            <a:pPr marL="0" lvl="1" indent="0">
              <a:buNone/>
              <a:tabLst>
                <a:tab pos="460375" algn="l"/>
              </a:tabLst>
            </a:pPr>
            <a:r>
              <a:rPr lang="en-US" b="1" dirty="0"/>
              <a:t>Adding DSN - DW_R into Windows OS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4. Windows authentication -&gt; Next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5. Check “Change the default database to” -&gt; select </a:t>
            </a:r>
            <a:r>
              <a:rPr lang="en-US" sz="2400" dirty="0" err="1"/>
              <a:t>datawrangling_R</a:t>
            </a:r>
            <a:r>
              <a:rPr lang="en-US" sz="2400" dirty="0"/>
              <a:t> -&gt; Next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6. Click “Finish”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E4CFA-82DD-CC0F-F43C-1339EA456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60" y="3514139"/>
            <a:ext cx="3574631" cy="3178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E37DDA-41BA-0345-DC6C-1FEA68CF2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082" y="3514139"/>
            <a:ext cx="3655970" cy="3283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A63C9D-1406-C3C9-E72D-0DF54FCD2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768" y="3539191"/>
            <a:ext cx="3623367" cy="325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6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63419-CE82-0C7F-D0A0-073380D4E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8051-538E-0BFC-2411-32FCFFB8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DataWrangling2025 SQL Server through 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3B826-7767-3AA9-A7B0-ECEA9229D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6081" cy="4351338"/>
          </a:xfrm>
        </p:spPr>
        <p:txBody>
          <a:bodyPr/>
          <a:lstStyle/>
          <a:p>
            <a:pPr marL="0" lvl="1" indent="0">
              <a:buNone/>
              <a:tabLst>
                <a:tab pos="460375" algn="l"/>
              </a:tabLst>
            </a:pPr>
            <a:r>
              <a:rPr lang="en-US" b="1" dirty="0"/>
              <a:t>Adding DSN - DW_R into Windows OS</a:t>
            </a:r>
          </a:p>
          <a:p>
            <a:pPr marL="0" lvl="1" indent="0">
              <a:buNone/>
              <a:tabLst>
                <a:tab pos="460375" algn="l"/>
              </a:tabLst>
            </a:pPr>
            <a:r>
              <a:rPr lang="en-US" dirty="0"/>
              <a:t>7. Test data source -&gt; “Test completed successfully!” -&gt; OK -&gt; 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015CB-F223-761E-8636-001D6595C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41" y="3081020"/>
            <a:ext cx="4072646" cy="3290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6EDF82-5140-D259-3E73-99899EB48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613" y="3081020"/>
            <a:ext cx="3154466" cy="336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06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ED4AC-8D35-A112-8442-D40A1BBA7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6FC8-55BC-5B2D-29EC-D680A49E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DataWrangling2025 SQL Server through 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B297-AE75-FCE8-6317-E4E7B66DF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6081" cy="4351338"/>
          </a:xfrm>
        </p:spPr>
        <p:txBody>
          <a:bodyPr/>
          <a:lstStyle/>
          <a:p>
            <a:pPr marL="0" lvl="1" indent="0">
              <a:buNone/>
              <a:tabLst>
                <a:tab pos="460375" algn="l"/>
              </a:tabLst>
            </a:pPr>
            <a:r>
              <a:rPr lang="en-US" b="1" dirty="0"/>
              <a:t>Adding DSN - </a:t>
            </a:r>
            <a:r>
              <a:rPr lang="en-US" b="1" dirty="0">
                <a:solidFill>
                  <a:srgbClr val="FF0000"/>
                </a:solidFill>
              </a:rPr>
              <a:t>DW_SQL </a:t>
            </a:r>
            <a:r>
              <a:rPr lang="en-US" b="1" dirty="0"/>
              <a:t>into Windows OS</a:t>
            </a:r>
          </a:p>
          <a:p>
            <a:pPr marL="0" lvl="1" indent="0">
              <a:buNone/>
              <a:tabLst>
                <a:tab pos="460375" algn="l"/>
              </a:tabLst>
            </a:pPr>
            <a:endParaRPr lang="en-US" b="1" dirty="0"/>
          </a:p>
          <a:p>
            <a:pPr marL="457200" lvl="1" indent="-457200">
              <a:buFont typeface="+mj-lt"/>
              <a:buAutoNum type="arabicPeriod"/>
              <a:tabLst>
                <a:tab pos="460375" algn="l"/>
              </a:tabLst>
            </a:pPr>
            <a:r>
              <a:rPr lang="en-US" dirty="0"/>
              <a:t>Control panel -&gt;  ODBC Data Source Administrator -&gt; Add</a:t>
            </a:r>
          </a:p>
          <a:p>
            <a:pPr marL="457200" lvl="1" indent="-457200">
              <a:buFont typeface="+mj-lt"/>
              <a:buAutoNum type="arabicPeriod"/>
              <a:tabLst>
                <a:tab pos="460375" algn="l"/>
              </a:tabLst>
            </a:pPr>
            <a:r>
              <a:rPr lang="en-US" dirty="0"/>
              <a:t>Select “ODBC Driver 17 for SQL Server” -&gt; Finish</a:t>
            </a:r>
          </a:p>
          <a:p>
            <a:pPr marL="457200" lvl="1" indent="-457200">
              <a:buFont typeface="+mj-lt"/>
              <a:buAutoNum type="arabicPeriod"/>
              <a:tabLst>
                <a:tab pos="460375" algn="l"/>
              </a:tabLst>
            </a:pPr>
            <a:r>
              <a:rPr lang="en-US" dirty="0"/>
              <a:t>Name: </a:t>
            </a:r>
            <a:r>
              <a:rPr lang="en-US" dirty="0">
                <a:solidFill>
                  <a:srgbClr val="FF0000"/>
                </a:solidFill>
              </a:rPr>
              <a:t>DW_SQL </a:t>
            </a:r>
            <a:r>
              <a:rPr lang="en-US" dirty="0"/>
              <a:t>-&gt; Server: DataWrangling2025 -&gt; Next</a:t>
            </a:r>
          </a:p>
          <a:p>
            <a:pPr marL="457200" lvl="1" indent="-457200">
              <a:spcAft>
                <a:spcPts val="600"/>
              </a:spcAft>
              <a:buFont typeface="+mj-lt"/>
              <a:buAutoNum type="arabicPeriod"/>
              <a:tabLst>
                <a:tab pos="460375" algn="l"/>
              </a:tabLst>
            </a:pPr>
            <a:r>
              <a:rPr lang="en-US" dirty="0"/>
              <a:t>Windows authentication -&gt; Next</a:t>
            </a:r>
          </a:p>
          <a:p>
            <a:pPr marL="457200" lvl="1" indent="-457200">
              <a:spcAft>
                <a:spcPts val="600"/>
              </a:spcAft>
              <a:buFont typeface="+mj-lt"/>
              <a:buAutoNum type="arabicPeriod"/>
              <a:tabLst>
                <a:tab pos="460375" algn="l"/>
              </a:tabLst>
            </a:pPr>
            <a:r>
              <a:rPr lang="en-US" dirty="0"/>
              <a:t>Check “Change the default database to” -&gt; select </a:t>
            </a:r>
            <a:r>
              <a:rPr lang="en-US" dirty="0" err="1">
                <a:solidFill>
                  <a:srgbClr val="FF0000"/>
                </a:solidFill>
              </a:rPr>
              <a:t>datawrangling_SQL</a:t>
            </a:r>
            <a:r>
              <a:rPr lang="en-US" dirty="0"/>
              <a:t> -&gt; Next</a:t>
            </a:r>
          </a:p>
          <a:p>
            <a:pPr marL="457200" lvl="1" indent="-457200">
              <a:spcAft>
                <a:spcPts val="600"/>
              </a:spcAft>
              <a:buFont typeface="+mj-lt"/>
              <a:buAutoNum type="arabicPeriod"/>
              <a:tabLst>
                <a:tab pos="460375" algn="l"/>
              </a:tabLst>
            </a:pPr>
            <a:r>
              <a:rPr lang="en-US" dirty="0"/>
              <a:t>Click “Finish”</a:t>
            </a:r>
          </a:p>
          <a:p>
            <a:pPr marL="457200" lvl="1" indent="-457200">
              <a:spcAft>
                <a:spcPts val="600"/>
              </a:spcAft>
              <a:buFont typeface="+mj-lt"/>
              <a:buAutoNum type="arabicPeriod"/>
              <a:tabLst>
                <a:tab pos="460375" algn="l"/>
              </a:tabLst>
            </a:pPr>
            <a:r>
              <a:rPr lang="en-US" dirty="0"/>
              <a:t>Test data source -&gt; “Test completed successfully!” -&gt; OK -&gt; OK</a:t>
            </a:r>
          </a:p>
          <a:p>
            <a:pPr marL="0" lvl="1" indent="0">
              <a:buNone/>
              <a:tabLst>
                <a:tab pos="460375" algn="l"/>
              </a:tabLst>
            </a:pPr>
            <a:endParaRPr lang="en-US" dirty="0"/>
          </a:p>
          <a:p>
            <a:pPr marL="457200" lvl="1" indent="-457200">
              <a:buFont typeface="+mj-lt"/>
              <a:buAutoNum type="arabicPeriod"/>
              <a:tabLst>
                <a:tab pos="460375" algn="l"/>
              </a:tabLst>
            </a:pPr>
            <a:endParaRPr lang="en-US" dirty="0"/>
          </a:p>
          <a:p>
            <a:pPr marL="457200" lvl="1" indent="-457200">
              <a:buFont typeface="+mj-lt"/>
              <a:buAutoNum type="arabicPeriod"/>
              <a:tabLst>
                <a:tab pos="46037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87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F730C-31A7-10B3-72A7-878E04272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8696-58A5-46DC-9D67-88CA9FB2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DataWrangling2025 SQL Server through 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E613-19AD-CDE9-9631-0BB65781B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6081" cy="4351338"/>
          </a:xfrm>
        </p:spPr>
        <p:txBody>
          <a:bodyPr/>
          <a:lstStyle/>
          <a:p>
            <a:pPr marL="0" lvl="1" indent="0">
              <a:buNone/>
              <a:tabLst>
                <a:tab pos="460375" algn="l"/>
              </a:tabLst>
            </a:pPr>
            <a:r>
              <a:rPr lang="en-US" b="1" dirty="0"/>
              <a:t>Adding DSN - </a:t>
            </a:r>
            <a:r>
              <a:rPr lang="en-US" b="1" dirty="0">
                <a:solidFill>
                  <a:srgbClr val="FF0000"/>
                </a:solidFill>
              </a:rPr>
              <a:t>DW_CCS </a:t>
            </a:r>
            <a:r>
              <a:rPr lang="en-US" b="1" dirty="0"/>
              <a:t>into Windows OS</a:t>
            </a:r>
          </a:p>
          <a:p>
            <a:pPr marL="0" lvl="1" indent="0">
              <a:buNone/>
              <a:tabLst>
                <a:tab pos="460375" algn="l"/>
              </a:tabLst>
            </a:pPr>
            <a:endParaRPr lang="en-US" b="1" dirty="0"/>
          </a:p>
          <a:p>
            <a:pPr marL="457200" lvl="1" indent="-457200">
              <a:buFont typeface="+mj-lt"/>
              <a:buAutoNum type="arabicPeriod"/>
              <a:tabLst>
                <a:tab pos="460375" algn="l"/>
              </a:tabLst>
            </a:pPr>
            <a:r>
              <a:rPr lang="en-US" dirty="0"/>
              <a:t>Control panel -&gt;  ODBC Data Source Administrator -&gt; Add</a:t>
            </a:r>
          </a:p>
          <a:p>
            <a:pPr marL="457200" lvl="1" indent="-457200">
              <a:buFont typeface="+mj-lt"/>
              <a:buAutoNum type="arabicPeriod"/>
              <a:tabLst>
                <a:tab pos="460375" algn="l"/>
              </a:tabLst>
            </a:pPr>
            <a:r>
              <a:rPr lang="en-US" dirty="0"/>
              <a:t>Select “ODBC Driver 17 for SQL Server” -&gt; Finish</a:t>
            </a:r>
          </a:p>
          <a:p>
            <a:pPr marL="457200" lvl="1" indent="-457200">
              <a:buFont typeface="+mj-lt"/>
              <a:buAutoNum type="arabicPeriod"/>
              <a:tabLst>
                <a:tab pos="460375" algn="l"/>
              </a:tabLst>
            </a:pPr>
            <a:r>
              <a:rPr lang="en-US" dirty="0"/>
              <a:t>Name: </a:t>
            </a:r>
            <a:r>
              <a:rPr lang="en-US" dirty="0">
                <a:solidFill>
                  <a:srgbClr val="FF0000"/>
                </a:solidFill>
              </a:rPr>
              <a:t>DW_CCS </a:t>
            </a:r>
            <a:r>
              <a:rPr lang="en-US" dirty="0"/>
              <a:t>-&gt; Server: DataWrangling2025 -&gt; Next</a:t>
            </a:r>
          </a:p>
          <a:p>
            <a:pPr marL="457200" lvl="1" indent="-457200">
              <a:spcAft>
                <a:spcPts val="600"/>
              </a:spcAft>
              <a:buFont typeface="+mj-lt"/>
              <a:buAutoNum type="arabicPeriod"/>
              <a:tabLst>
                <a:tab pos="460375" algn="l"/>
              </a:tabLst>
            </a:pPr>
            <a:r>
              <a:rPr lang="en-US" dirty="0"/>
              <a:t>Windows authentication -&gt; Next</a:t>
            </a:r>
          </a:p>
          <a:p>
            <a:pPr marL="457200" lvl="1" indent="-457200">
              <a:spcAft>
                <a:spcPts val="600"/>
              </a:spcAft>
              <a:buFont typeface="+mj-lt"/>
              <a:buAutoNum type="arabicPeriod"/>
              <a:tabLst>
                <a:tab pos="460375" algn="l"/>
              </a:tabLst>
            </a:pPr>
            <a:r>
              <a:rPr lang="en-US" dirty="0"/>
              <a:t>Check “Change the default database to” -&gt; select </a:t>
            </a:r>
            <a:r>
              <a:rPr lang="en-US" dirty="0" err="1">
                <a:solidFill>
                  <a:srgbClr val="FF0000"/>
                </a:solidFill>
              </a:rPr>
              <a:t>ccs_applications</a:t>
            </a:r>
            <a:r>
              <a:rPr lang="en-US" dirty="0"/>
              <a:t> -&gt; Next</a:t>
            </a:r>
          </a:p>
          <a:p>
            <a:pPr marL="457200" lvl="1" indent="-457200">
              <a:spcAft>
                <a:spcPts val="600"/>
              </a:spcAft>
              <a:buFont typeface="+mj-lt"/>
              <a:buAutoNum type="arabicPeriod"/>
              <a:tabLst>
                <a:tab pos="460375" algn="l"/>
              </a:tabLst>
            </a:pPr>
            <a:r>
              <a:rPr lang="en-US" dirty="0"/>
              <a:t>Click “Finish”</a:t>
            </a:r>
          </a:p>
          <a:p>
            <a:pPr marL="457200" lvl="1" indent="-457200">
              <a:spcAft>
                <a:spcPts val="600"/>
              </a:spcAft>
              <a:buFont typeface="+mj-lt"/>
              <a:buAutoNum type="arabicPeriod"/>
              <a:tabLst>
                <a:tab pos="460375" algn="l"/>
              </a:tabLst>
            </a:pPr>
            <a:r>
              <a:rPr lang="en-US" dirty="0"/>
              <a:t>Test data source -&gt; “Test completed successfully!” -&gt; OK -&gt; OK</a:t>
            </a:r>
          </a:p>
          <a:p>
            <a:pPr marL="0" lvl="1" indent="0">
              <a:buNone/>
              <a:tabLst>
                <a:tab pos="460375" algn="l"/>
              </a:tabLst>
            </a:pPr>
            <a:endParaRPr lang="en-US" dirty="0"/>
          </a:p>
          <a:p>
            <a:pPr marL="457200" lvl="1" indent="-457200">
              <a:buFont typeface="+mj-lt"/>
              <a:buAutoNum type="arabicPeriod"/>
              <a:tabLst>
                <a:tab pos="460375" algn="l"/>
              </a:tabLst>
            </a:pPr>
            <a:endParaRPr lang="en-US" dirty="0"/>
          </a:p>
          <a:p>
            <a:pPr marL="457200" lvl="1" indent="-457200">
              <a:buFont typeface="+mj-lt"/>
              <a:buAutoNum type="arabicPeriod"/>
              <a:tabLst>
                <a:tab pos="46037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25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7693-D745-3BDF-31B8-24FFC7F2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DataWrangling2025 SQL Server through 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2077-1FB3-00F3-5B68-A32F1F4C9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8838" cy="4351338"/>
          </a:xfrm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test_sql.R</a:t>
            </a:r>
            <a:r>
              <a:rPr lang="en-US" dirty="0"/>
              <a:t> in RStudio on your laptop</a:t>
            </a:r>
          </a:p>
          <a:p>
            <a:r>
              <a:rPr lang="en-US" dirty="0"/>
              <a:t>See next slide for the expected output</a:t>
            </a:r>
          </a:p>
          <a:p>
            <a:r>
              <a:rPr lang="en-US" dirty="0"/>
              <a:t>If you do not see the expected outputs, email </a:t>
            </a:r>
            <a:r>
              <a:rPr lang="en-US" dirty="0">
                <a:hlinkClick r:id="rId3"/>
              </a:rPr>
              <a:t>Yichen.chen@stjude.org</a:t>
            </a:r>
            <a:r>
              <a:rPr lang="en-US" dirty="0"/>
              <a:t> with screenshot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85061-4D27-3780-4E86-3165FA12B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662" y="2605624"/>
            <a:ext cx="6034844" cy="199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6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D081-7BE2-42A5-C702-0BCAA09C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DataWrangling2025 SQL Server through 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931D-4331-A9AC-C48A-852E5967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output from </a:t>
            </a:r>
            <a:r>
              <a:rPr lang="en-US" dirty="0" err="1"/>
              <a:t>test_sql.R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60AB8A-0B3C-B8DB-0CD0-B3CD1C11D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831" y="2435195"/>
            <a:ext cx="6494337" cy="415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9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6B6B-3620-FA30-D542-54E2A8F4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Connection Testing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D9C0-0EF5-0A3C-5B67-9A73762B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DataWrangling2025 SQL Server through SSMS</a:t>
            </a:r>
          </a:p>
          <a:p>
            <a:r>
              <a:rPr lang="en-US" dirty="0"/>
              <a:t>Repository </a:t>
            </a:r>
            <a:r>
              <a:rPr lang="en-US" dirty="0" err="1"/>
              <a:t>DataWrangling_R</a:t>
            </a:r>
            <a:r>
              <a:rPr lang="en-US" dirty="0"/>
              <a:t> in St. Jude MS ABDS,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Connecting to DataWrangling2025 SQL Server through SAS Server</a:t>
            </a:r>
          </a:p>
          <a:p>
            <a:pPr lvl="1"/>
            <a:r>
              <a:rPr lang="en-US" dirty="0"/>
              <a:t>Using data source name (DSN)</a:t>
            </a:r>
          </a:p>
          <a:p>
            <a:pPr lvl="1"/>
            <a:r>
              <a:rPr lang="en-US" dirty="0"/>
              <a:t>Using proc </a:t>
            </a:r>
            <a:r>
              <a:rPr lang="en-US" dirty="0" err="1"/>
              <a:t>sql</a:t>
            </a:r>
            <a:r>
              <a:rPr lang="en-US" dirty="0"/>
              <a:t>  </a:t>
            </a:r>
          </a:p>
          <a:p>
            <a:r>
              <a:rPr lang="en-US" dirty="0"/>
              <a:t>Connecting to DataWrangling2025 SQL Server through R</a:t>
            </a:r>
          </a:p>
          <a:p>
            <a:pPr lvl="1"/>
            <a:r>
              <a:rPr lang="en-US" dirty="0"/>
              <a:t>Adding DSN into Windows OS</a:t>
            </a:r>
          </a:p>
          <a:p>
            <a:pPr lvl="1"/>
            <a:r>
              <a:rPr lang="en-US" dirty="0"/>
              <a:t>Using DSN</a:t>
            </a:r>
          </a:p>
        </p:txBody>
      </p:sp>
    </p:spTree>
    <p:extLst>
      <p:ext uri="{BB962C8B-B14F-4D97-AF65-F5344CB8AC3E}">
        <p14:creationId xmlns:p14="http://schemas.microsoft.com/office/powerpoint/2010/main" val="103830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4D66-3814-B138-AF30-A282C61B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DataWrangling2025 SQL Server through SSMS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C857-3F7E-F462-8D54-A1A4E4550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SSMS (</a:t>
            </a:r>
            <a:r>
              <a:rPr lang="en-US" dirty="0">
                <a:hlinkClick r:id="rId2"/>
              </a:rPr>
              <a:t>https://learn.microsoft.com/en-us/ssms/install/install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8E87F-990D-D5A1-9573-6B5FEA69E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565" y="2907206"/>
            <a:ext cx="4997015" cy="33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9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CA1B-51A7-BEDF-9A15-299B5A07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DataWrangling2025 SQL Server through SSMS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C48D5-0243-FA0A-D556-7E65DB8D4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Login </a:t>
            </a:r>
          </a:p>
          <a:p>
            <a:pPr marL="0" indent="0">
              <a:buNone/>
            </a:pPr>
            <a:r>
              <a:rPr lang="en-US" dirty="0"/>
              <a:t>information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481AA-B07A-F927-C584-008FEF9C7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260" y="1825625"/>
            <a:ext cx="4515480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8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3274-E031-4E7A-7DF1-5255062C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DataWrangling2025 SQL Server through SSMS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47EC-F362-BB04-8FA4-8197B0EB2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result: You should see three databases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D6FFC-1942-BC13-4841-CBB7DA83F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04" y="2592251"/>
            <a:ext cx="3543795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1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25BB3-5B63-C64A-69B1-AA89CD122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FD9A-8C31-A640-A046-9686547A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</a:t>
            </a:r>
            <a:r>
              <a:rPr lang="en-US" dirty="0" err="1"/>
              <a:t>DataWrangling_R</a:t>
            </a:r>
            <a:r>
              <a:rPr lang="en-US" dirty="0"/>
              <a:t> in St. Jude MS ABDS,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4D8C-A90A-BB15-0714-11EA73B71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 </a:t>
            </a:r>
            <a:r>
              <a:rPr lang="en-US" dirty="0" err="1"/>
              <a:t>DataWrangling_R</a:t>
            </a:r>
            <a:r>
              <a:rPr lang="en-US" dirty="0"/>
              <a:t> in St. Jude MS ABDS,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Branch testing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5211B2-9C1E-EECA-86ED-16F504FAD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90662"/>
            <a:ext cx="5585085" cy="2444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9F46F4-D073-1294-B460-E3495BC1B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920" y="3376782"/>
            <a:ext cx="5800203" cy="311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4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15FE5-E8BE-3F95-1F43-3E193F4F9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3FEC-397D-FD4B-A53F-455B271D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DataWrangling2025 SQL Server through SAS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98F0A-3DA1-1B34-0266-D74AE1C09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88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Using data source name (DSN)</a:t>
            </a:r>
          </a:p>
          <a:p>
            <a:r>
              <a:rPr lang="en-US" dirty="0"/>
              <a:t>Run </a:t>
            </a:r>
            <a:r>
              <a:rPr lang="en-US" dirty="0" err="1"/>
              <a:t>test_sql.sas</a:t>
            </a:r>
            <a:r>
              <a:rPr lang="en-US" dirty="0"/>
              <a:t> (lines 13-15) in SAS Studio</a:t>
            </a:r>
          </a:p>
          <a:p>
            <a:r>
              <a:rPr lang="en-US" dirty="0"/>
              <a:t>See next slide for the expected output</a:t>
            </a:r>
          </a:p>
          <a:p>
            <a:r>
              <a:rPr lang="en-US" dirty="0"/>
              <a:t>If you do not see the expected outputs, email </a:t>
            </a:r>
            <a:r>
              <a:rPr lang="en-US" dirty="0">
                <a:hlinkClick r:id="rId3"/>
              </a:rPr>
              <a:t>Yichen.chen@stjude.org</a:t>
            </a:r>
            <a:r>
              <a:rPr lang="en-US" dirty="0"/>
              <a:t> with screenshot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5DB46-F544-B1CE-950D-6021F3FA5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038" y="3053181"/>
            <a:ext cx="579200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5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6C02-9456-53C2-4AAD-3B57C20C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DataWrangling2025 SQL Server through SAS Server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0B49-6BF5-5612-32D5-91EC0AB8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output from method 1 - DSN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2CF7A-1E0F-4B49-7473-4910704D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5" y="2683594"/>
            <a:ext cx="5095580" cy="3445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F490B2-5805-E843-A846-B6F2B8946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641" y="2683595"/>
            <a:ext cx="561661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E537E-A796-B785-204B-6FC35C35B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BCB4-E432-3E7C-B0B9-D2BA4B05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DataWrangling2025 SQL Server through SAS Server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E4DB-035A-3749-77C9-561C2A4B5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88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Using proc </a:t>
            </a:r>
            <a:r>
              <a:rPr lang="en-US" b="1" dirty="0" err="1"/>
              <a:t>sql</a:t>
            </a:r>
            <a:endParaRPr lang="en-US" b="1" dirty="0"/>
          </a:p>
          <a:p>
            <a:r>
              <a:rPr lang="en-US" dirty="0"/>
              <a:t>Run </a:t>
            </a:r>
            <a:r>
              <a:rPr lang="en-US" dirty="0" err="1"/>
              <a:t>test_sql.sas</a:t>
            </a:r>
            <a:r>
              <a:rPr lang="en-US" dirty="0"/>
              <a:t> (lines 19-28) in SAS Studio</a:t>
            </a:r>
          </a:p>
          <a:p>
            <a:r>
              <a:rPr lang="en-US" dirty="0"/>
              <a:t>See next slide for the expected output</a:t>
            </a:r>
          </a:p>
          <a:p>
            <a:r>
              <a:rPr lang="en-US" dirty="0"/>
              <a:t>If you do not see the expected outputs, email </a:t>
            </a:r>
            <a:r>
              <a:rPr lang="en-US" dirty="0">
                <a:hlinkClick r:id="rId3"/>
              </a:rPr>
              <a:t>Yichen.chen@stjude.org</a:t>
            </a:r>
            <a:r>
              <a:rPr lang="en-US" dirty="0"/>
              <a:t> with screenshot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D671F-1BF7-2FE2-96EC-9F3BBBE70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75619"/>
            <a:ext cx="6004858" cy="215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4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687</Words>
  <Application>Microsoft Office PowerPoint</Application>
  <PresentationFormat>Widescreen</PresentationFormat>
  <Paragraphs>88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SQL Connection Testing</vt:lpstr>
      <vt:lpstr>SQL Connection Testing </vt:lpstr>
      <vt:lpstr>Connecting to DataWrangling2025 SQL Server through SSMS</vt:lpstr>
      <vt:lpstr>Connecting to DataWrangling2025 SQL Server through SSMS (cont.)</vt:lpstr>
      <vt:lpstr>Connecting to DataWrangling2025 SQL Server through SSMS (cont.)</vt:lpstr>
      <vt:lpstr>Repository DataWrangling_R in St. Jude MS ABDS, Github</vt:lpstr>
      <vt:lpstr>Connecting to DataWrangling2025 SQL Server through SAS Server</vt:lpstr>
      <vt:lpstr>Connecting to DataWrangling2025 SQL Server through SAS Server (cont.)</vt:lpstr>
      <vt:lpstr>Connecting to DataWrangling2025 SQL Server through SAS Server (cont.)</vt:lpstr>
      <vt:lpstr>Connecting to DataWrangling2025 SQL Server through SAS Server (cont.)</vt:lpstr>
      <vt:lpstr>Connecting to DataWrangling2025 SQL Server through R</vt:lpstr>
      <vt:lpstr>Connecting to DataWrangling2025 SQL Server through R (cont.)</vt:lpstr>
      <vt:lpstr>Connecting to DataWrangling2025 SQL Server through R (cont.)</vt:lpstr>
      <vt:lpstr>Connecting to DataWrangling2025 SQL Server through R (cont.)</vt:lpstr>
      <vt:lpstr>Connecting to DataWrangling2025 SQL Server through R (cont.)</vt:lpstr>
      <vt:lpstr>Connecting to DataWrangling2025 SQL Server through R (cont.)</vt:lpstr>
      <vt:lpstr>Connecting to DataWrangling2025 SQL Server through R (cont.)</vt:lpstr>
      <vt:lpstr>Connecting to DataWrangling2025 SQL Server through R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Chen, Yichen</dc:creator>
  <cp:lastModifiedBy>Chen, Yichen</cp:lastModifiedBy>
  <cp:revision>88</cp:revision>
  <dcterms:created xsi:type="dcterms:W3CDTF">2025-09-11T15:22:37Z</dcterms:created>
  <dcterms:modified xsi:type="dcterms:W3CDTF">2025-09-24T16:20:54Z</dcterms:modified>
</cp:coreProperties>
</file>