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Inter"/>
      <p:regular r:id="rId33"/>
      <p:bold r:id="rId34"/>
    </p:embeddedFont>
    <p:embeddedFont>
      <p:font typeface="Inter ExtraLight"/>
      <p:regular r:id="rId35"/>
      <p:bold r:id="rId36"/>
    </p:embeddedFont>
    <p:embeddedFont>
      <p:font typeface="JetBrains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etBrainsMon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Inter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InterExtraLight-regular.fntdata"/><Relationship Id="rId12" Type="http://schemas.openxmlformats.org/officeDocument/2006/relationships/slide" Target="slides/slide6.xml"/><Relationship Id="rId34" Type="http://schemas.openxmlformats.org/officeDocument/2006/relationships/font" Target="fonts/Inter-bold.fntdata"/><Relationship Id="rId15" Type="http://schemas.openxmlformats.org/officeDocument/2006/relationships/slide" Target="slides/slide9.xml"/><Relationship Id="rId37" Type="http://schemas.openxmlformats.org/officeDocument/2006/relationships/font" Target="fonts/JetBrainsMono-regular.fntdata"/><Relationship Id="rId14" Type="http://schemas.openxmlformats.org/officeDocument/2006/relationships/slide" Target="slides/slide8.xml"/><Relationship Id="rId36" Type="http://schemas.openxmlformats.org/officeDocument/2006/relationships/font" Target="fonts/InterExtraLight-bold.fntdata"/><Relationship Id="rId17" Type="http://schemas.openxmlformats.org/officeDocument/2006/relationships/slide" Target="slides/slide11.xml"/><Relationship Id="rId39" Type="http://schemas.openxmlformats.org/officeDocument/2006/relationships/font" Target="fonts/JetBrainsMono-italic.fntdata"/><Relationship Id="rId16" Type="http://schemas.openxmlformats.org/officeDocument/2006/relationships/slide" Target="slides/slide10.xml"/><Relationship Id="rId38" Type="http://schemas.openxmlformats.org/officeDocument/2006/relationships/font" Target="fonts/JetBrainsMon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9234bee13_0_2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g1b9234bee13_0_2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Подготовка к занятию, сбор студентов.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Напоминаем, что сегодня консультационное занятие и структура занятия будет отличаться от ежедневных занятий.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1b9234bee13_0_2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9234bee13_0_15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g1b9234bee13_0_15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b9234bee13_0_15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b4dd518bb_0_7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g21b4dd518bb_0_7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21b4dd518bb_0_7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b4b480f59_1_18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g21b4b480f59_1_18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1b4b480f59_1_18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b4b480f59_1_3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g21b4b480f59_1_3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1b4b480f59_1_3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4fab8c6f2_0_4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g204fab8c6f2_0_4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Вам нужно задать вопросы из списка разным студентам, называя имя/фамилию и прося включить микрофон для ответа.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204fab8c6f2_0_4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c8913b0bb8_0_4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g1c8913b0bb8_0_4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Разбираем заранее присланные вопросы студентов по прошедшей неделе: вопросы, которые НЕ касаются домашних заданий.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Предлагаем студентам задать вопросы, которые остались  непонятными после занятий, самостоятельной работы и повторения на текущем занятии.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c8913b0bb8_0_4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7b0c8bab0_0_11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g217b0c8bab0_0_11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217b0c8bab0_0_11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8099b1551_0_3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g228099b1551_0_3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28099b1551_0_3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b9234bee13_0_21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g1b9234bee13_0_21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Завершаем теоретический блок закреплением материала. Предлагаем студентам выполнить 5-10 минутную работу. Ответы можно собрать в чате или точечно спросить несколько человек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b9234bee13_0_21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8099b1551_0_3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g228099b1551_0_3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228099b1551_0_3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8099b155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28099b155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b9234bee13_0_24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g1b9234bee13_0_24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Отвечаем на оставшиеся после консультации вопросы студентов по изученному материалу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1b9234bee13_0_24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18b3c2b307_3_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g218b3c2b307_3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Полная версия в ГитХаб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18b3c2b307_3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b9234bee13_0_25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g1b9234bee13_0_25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заключении занятия  предлагаем материал для самостоятельного изучения по желанию студентов.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1b9234bee13_0_25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b9234bee13_0_57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1b9234bee13_0_57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заключении занятия хвалим студентов за продуктивную неделю, можно немного проспойлерить темы следующей недели, чтобы подогреть интерес к будущим занятиям.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b9234bee13_0_57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7eaecb7bd_1_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g227eaecb7bd_1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227eaecb7bd_1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7eaecb7bd_1_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227eaecb7bd_1_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227eaecb7bd_1_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27eaecb7bd_1_1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g227eaecb7bd_1_1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27eaecb7bd_1_1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9234bee13_0_6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g1b9234bee13_0_6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Организационный момент, напоминаем студентам правила поведения на занятии, для комфортного обучения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b9234bee13_0_6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9234bee13_0_7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g1b9234bee13_0_7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студентам о том, как будет построено сегодняшнее занятие.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b9234bee13_0_7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9234bee13_0_7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g1b9234bee13_0_7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Ваша цель тезисно и простым языком напомнить основные темы, которые были изучены за неделю, напомнить, для чего нужны те или иные темы на практике.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b9234bee13_0_7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57fb4a1d8_1_55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1d57fb4a1d8_1_55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d57fb4a1d8_1_55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9234bee13_0_14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1b9234bee13_0_14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Отвечаем на вопросы студентов ТОЛЬКО по тому материалу, который только что повторили.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Предлагаем студентам задать вопросы, которые остались  непонятными после занятий, самостоятельной работы и повторения на текущем занятии.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b9234bee13_0_14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4fab8c6f2_0_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g204fab8c6f2_0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Далее переходите к разбору домашних заданий. Вы можете продемонстрировать и разобрать эталонное решение, а затем показать пару работ студентов с ошибками, на этом моменте также нужно подключить студентов, точечно спросить их, какие они нашли ошибки или как их исправить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04fab8c6f2_0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8913b0bb8_0_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g1c8913b0bb8_0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студентам, что будем разбирать сегодня в основном блоке занятия и почему это важно знать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c8913b0bb8_0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628650" y="273844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628650" y="1369219"/>
            <a:ext cx="7886700" cy="28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7870825" y="2"/>
            <a:ext cx="638475" cy="268873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/>
          <p:nvPr/>
        </p:nvSpPr>
        <p:spPr>
          <a:xfrm flipH="1">
            <a:off x="92652" y="4288429"/>
            <a:ext cx="1328707" cy="855071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wentieth Century"/>
              <a:buChar char="●"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7656521" y="1"/>
            <a:ext cx="851299" cy="35849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6"/>
          <p:cNvSpPr/>
          <p:nvPr/>
        </p:nvSpPr>
        <p:spPr>
          <a:xfrm flipH="1">
            <a:off x="416957" y="798622"/>
            <a:ext cx="3062400" cy="30624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931391" y="4803219"/>
            <a:ext cx="192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hyperlink" Target="https://en.wikipedia.org/wiki/Greedy_algorithm" TargetMode="External"/><Relationship Id="rId6" Type="http://schemas.openxmlformats.org/officeDocument/2006/relationships/hyperlink" Target="https://habr.com/ru/post/120343/" TargetMode="External"/><Relationship Id="rId7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25" y="476250"/>
            <a:ext cx="21050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6" name="Google Shape;7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014933" y="1747842"/>
            <a:ext cx="5876913" cy="238122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/>
          <p:nvPr/>
        </p:nvSpPr>
        <p:spPr>
          <a:xfrm>
            <a:off x="560813" y="1030241"/>
            <a:ext cx="6858900" cy="25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Жадный алгоритм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Практика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8" name="Google Shape;7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3" y="476250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/>
          <p:nvPr/>
        </p:nvSpPr>
        <p:spPr>
          <a:xfrm>
            <a:off x="647088" y="523861"/>
            <a:ext cx="1986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Algorithms 11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4" name="Google Shape;16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ОСНОВНОЙ БЛОК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67" name="Google Shape;16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69" name="Google Shape;16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5" name="Google Shape;1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6" name="Google Shape;17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Дробный рюкзак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468000" y="1151775"/>
            <a:ext cx="6261300" cy="3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Учитывая вес и стоимость n предметов, нам нужно положить эти предметы в рюкзак вместимостью W, чтобы получить максимальную общую стоимость в рюкзаке.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В Fractional Knapsack мы можем разбивать предметы, чтобы максимизировать общую стоимость рюкзака.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Алгоритм: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Рассчитайте соотношение (стоимость/вес) для каждого элемента.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Отсортируйте все элементы в порядке убывания соотношения.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Для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каждого элемента применим: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IF вместимость позволяет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THEN добавляем,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ELSE DO вместимость != 0 &amp;&amp; &gt;= весу элемента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THEN режем елемент до значения вместим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ости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4" name="Google Shape;1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5" name="Google Shape;18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Кодовый замок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468000" y="1151775"/>
            <a:ext cx="6261300" cy="24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Вам дан замок, состоящий из n различных круглых колец, на каждом из которых последовательно напечатаны цифры от 0 до 9.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Изначально все n-колец вместе показывают n-значное целое число, но существует только определенный код, который может открыть замок.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Вы можете вращать каждое кольцо любое количество раз в любом направлении.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Вы должны найти минимальное количество оборотов на кольцах замка, чтобы открыть замок.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3" name="Google Shape;19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4" name="Google Shape;19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Кодовый замок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468000" y="1151775"/>
            <a:ext cx="62613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Ввод: Ввод = 2345, Код разблокировки = 5432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Выход: требуется оборотов = 8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Объяснение: 1-е кольцо вращается трижды, как 2-&gt;3-&gt;4-&gt;5         (2-&gt;1-&gt;0-&gt;9-&gt;8-&gt;7-&gt;6-&gt;5)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              2-е кольцо вращается один раз как 3-&gt;4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              3-е кольцо поворачивается один раз как 4-&gt;3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              4-е кольцо вращается трижды как 5-&gt;4-&gt;3-&gt;2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Ввод: Ввод = 1919, Код разблокировки = 0000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Выход: требуется оборотов = 4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Объяснение: 1-е кольцо вращается один раз как 1-&gt; 0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              2-е кольцо поворачивается один раз как 9-&gt; 0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              3-е кольцо вращается один раз как 1-&gt; 0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              4-е кольцо поворачивается один раз как 9-&gt;0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2" name="Google Shape;20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3" name="Google Shape;20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/>
          <p:nvPr/>
        </p:nvSpPr>
        <p:spPr>
          <a:xfrm>
            <a:off x="468000" y="486000"/>
            <a:ext cx="7092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Экспресс-</a:t>
            </a: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опрос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468000" y="1321050"/>
            <a:ext cx="61578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 							</a:t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Подумайте и приведите примеры, где можно применить жадный алгоритм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 2. </a:t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Какой из подходов Итеративный или Рекурсивный будет эффективнее в Жадных алгоритмах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1" name="Google Shape;21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ВОПРОСЫ ПО ПОДБЛОКУ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t/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14" name="Google Shape;21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3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16" name="Google Shape;21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2" name="Google Shape;22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ЗАДАНИЕ </a:t>
            </a: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ДЛЯ</a:t>
            </a: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ЗАКРЕПЛЕНИЯ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25" name="Google Shape;22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3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27" name="Google Shape;22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3" name="Google Shape;2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4" name="Google Shape;23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Дробный рюкзак</a:t>
            </a:r>
            <a:endParaRPr b="1" sz="3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468000" y="1151775"/>
            <a:ext cx="6261300" cy="1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products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[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{ price: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50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weight: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name: </a:t>
            </a:r>
            <a:r>
              <a:rPr lang="en" sz="800">
                <a:solidFill>
                  <a:srgbClr val="CE91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'a'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},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{ price: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140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weight: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name: </a:t>
            </a:r>
            <a:r>
              <a:rPr lang="en" sz="800">
                <a:solidFill>
                  <a:srgbClr val="CE91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'b'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},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{ price: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130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weight: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name: </a:t>
            </a:r>
            <a:r>
              <a:rPr lang="en" sz="800">
                <a:solidFill>
                  <a:srgbClr val="CE91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'c'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},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{ price: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126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weight: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name: </a:t>
            </a:r>
            <a:r>
              <a:rPr lang="en" sz="800">
                <a:solidFill>
                  <a:srgbClr val="CE91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'd'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},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{ price: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121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weight: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name: </a:t>
            </a:r>
            <a:r>
              <a:rPr lang="en" sz="800">
                <a:solidFill>
                  <a:srgbClr val="CE91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'e'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},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69CD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capacity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45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profit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</a:t>
            </a:r>
            <a:r>
              <a:rPr lang="en" sz="800">
                <a:solidFill>
                  <a:srgbClr val="DCDC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backpack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capacity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products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console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800">
                <a:solidFill>
                  <a:srgbClr val="DCDC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log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profit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 sz="800">
              <a:solidFill>
                <a:srgbClr val="22222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2" name="Google Shape;24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ПРАКТИЧЕСК</a:t>
            </a: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АЯ РАБОТА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45" name="Google Shape;24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3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47" name="Google Shape;247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3" name="Google Shape;25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4" name="Google Shape;25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Кодовый замок</a:t>
            </a:r>
            <a:endParaRPr b="1" sz="3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468000" y="1151775"/>
            <a:ext cx="6261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init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[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final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[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find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</a:t>
            </a:r>
            <a:r>
              <a:rPr lang="en" sz="800">
                <a:solidFill>
                  <a:srgbClr val="DCDC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minTurns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init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final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console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800">
                <a:solidFill>
                  <a:srgbClr val="DCDC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log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find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800">
              <a:solidFill>
                <a:srgbClr val="569CD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3997350" y="980869"/>
            <a:ext cx="46503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i="0" lang="en" sz="2300" u="none" cap="none" strike="noStrike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Камянецкий Сергей</a:t>
            </a:r>
            <a:endParaRPr i="0" sz="1400" u="none" cap="none" strike="noStrike">
              <a:solidFill>
                <a:srgbClr val="000000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i="0" lang="en" sz="2300" u="none" cap="none" strike="noStrike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ksergey.ru</a:t>
            </a:r>
            <a:endParaRPr i="0" sz="2300" u="none" cap="none" strike="noStrike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t/>
            </a:r>
            <a:endParaRPr sz="23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Знакомство с программированием 2007/08 гг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C# c 2011 гг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2014/16 Microsoft Rus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2016/ .. freelance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2016/18 гг боты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2018/20 гг Swift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2020/2022 Python Data Science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с 2010 стараюсь делиться знаниями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</p:txBody>
      </p:sp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831" y="513038"/>
            <a:ext cx="2146087" cy="216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9"/>
          <p:cNvPicPr preferRelativeResize="0"/>
          <p:nvPr/>
        </p:nvPicPr>
        <p:blipFill rotWithShape="1">
          <a:blip r:embed="rId4">
            <a:alphaModFix/>
          </a:blip>
          <a:srcRect b="22982" l="16003" r="15135" t="14498"/>
          <a:stretch/>
        </p:blipFill>
        <p:spPr>
          <a:xfrm>
            <a:off x="1613644" y="2609963"/>
            <a:ext cx="1774462" cy="1681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2" name="Google Shape;26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ОСТАВШИЕСЯ ВОПРОСЫ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6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65" name="Google Shape;26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3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67" name="Google Shape;267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3" name="Google Shape;27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4" name="Google Shape;27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8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6" name="Google Shape;276;p38"/>
          <p:cNvSpPr/>
          <p:nvPr/>
        </p:nvSpPr>
        <p:spPr>
          <a:xfrm>
            <a:off x="468000" y="1139250"/>
            <a:ext cx="6144300" cy="3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Задача: вызов лифта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 доме два лифта.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Реализовать алгоритм отправки наиближайшего на вызывающий этаж.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будет применяться в домах разной этажности.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*Алгоритм будет применяться в домах с количеством &gt; 2 лифтов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Пример: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 доме 19 этажей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работают лифт А и лифт В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лифт А находиться на 0 этаже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лифт В находиться на 8 этаже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на вход: 1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отправляем лифт А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2" name="Google Shape;28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3" name="Google Shape;28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9"/>
          <p:cNvSpPr/>
          <p:nvPr/>
        </p:nvSpPr>
        <p:spPr>
          <a:xfrm>
            <a:off x="313649" y="190792"/>
            <a:ext cx="8563200" cy="4761900"/>
          </a:xfrm>
          <a:prstGeom prst="roundRect">
            <a:avLst>
              <a:gd fmla="val 3588" name="adj"/>
            </a:avLst>
          </a:prstGeom>
          <a:solidFill>
            <a:schemeClr val="lt1"/>
          </a:solidFill>
          <a:ln>
            <a:noFill/>
          </a:ln>
          <a:effectLst>
            <a:outerShdw blurRad="381000" rotWithShape="0" algn="tl" dir="2700000" dist="127000">
              <a:srgbClr val="7F7F7F">
                <a:alpha val="4000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5" name="Google Shape;285;p39"/>
          <p:cNvSpPr/>
          <p:nvPr/>
        </p:nvSpPr>
        <p:spPr>
          <a:xfrm>
            <a:off x="735312" y="1575350"/>
            <a:ext cx="7675500" cy="3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https://en.wikipedia.org/wiki/Greedy_algorithm</a:t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6"/>
              </a:rPr>
              <a:t>https://habr.com/ru/post/120343/</a:t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"Структуры данных и алгоритмы", Ахо А.В., Хопкрофт Д.Э., Ульман Дж.Д.</a:t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6" name="Google Shape;286;p39"/>
          <p:cNvSpPr/>
          <p:nvPr/>
        </p:nvSpPr>
        <p:spPr>
          <a:xfrm>
            <a:off x="735286" y="708785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Полезные </a:t>
            </a: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ссылки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87" name="Google Shape;287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85111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3" name="Google Shape;29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4" name="Google Shape;29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0"/>
          <p:cNvSpPr/>
          <p:nvPr/>
        </p:nvSpPr>
        <p:spPr>
          <a:xfrm>
            <a:off x="313649" y="190792"/>
            <a:ext cx="8563200" cy="4761900"/>
          </a:xfrm>
          <a:prstGeom prst="roundRect">
            <a:avLst>
              <a:gd fmla="val 3588" name="adj"/>
            </a:avLst>
          </a:prstGeom>
          <a:solidFill>
            <a:schemeClr val="lt1"/>
          </a:solidFill>
          <a:ln>
            <a:noFill/>
          </a:ln>
          <a:effectLst>
            <a:outerShdw blurRad="381000" rotWithShape="0" algn="tl" dir="2700000" dist="127000">
              <a:srgbClr val="7F7F7F">
                <a:alpha val="4000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6" name="Google Shape;296;p40"/>
          <p:cNvSpPr/>
          <p:nvPr/>
        </p:nvSpPr>
        <p:spPr>
          <a:xfrm>
            <a:off x="735286" y="708785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ЗАКЛЮЧЕНИЕ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97" name="Google Shape;29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5111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5001" y="1476950"/>
            <a:ext cx="4213999" cy="3061700"/>
          </a:xfrm>
          <a:prstGeom prst="rect">
            <a:avLst/>
          </a:prstGeom>
          <a:noFill/>
          <a:ln>
            <a:noFill/>
          </a:ln>
          <a:effectLst>
            <a:outerShdw blurRad="381000" rotWithShape="0" algn="tl" dir="2700000" dist="127000">
              <a:srgbClr val="7F7F7F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4" name="Google Shape;30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5" name="Google Shape;30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1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Дробный рюкзак</a:t>
            </a:r>
            <a:endParaRPr b="1" sz="3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7" name="Google Shape;307;p41"/>
          <p:cNvSpPr txBox="1"/>
          <p:nvPr/>
        </p:nvSpPr>
        <p:spPr>
          <a:xfrm>
            <a:off x="468000" y="1151775"/>
            <a:ext cx="6261300" cy="1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products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[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{ price: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50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weight: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name: </a:t>
            </a:r>
            <a:r>
              <a:rPr lang="en" sz="800">
                <a:solidFill>
                  <a:srgbClr val="CE91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'a'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},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{ price: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140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weight: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name: </a:t>
            </a:r>
            <a:r>
              <a:rPr lang="en" sz="800">
                <a:solidFill>
                  <a:srgbClr val="CE91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'b'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},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{ price: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130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weight: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name: </a:t>
            </a:r>
            <a:r>
              <a:rPr lang="en" sz="800">
                <a:solidFill>
                  <a:srgbClr val="CE91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'c'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},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{ price: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126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weight: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name: </a:t>
            </a:r>
            <a:r>
              <a:rPr lang="en" sz="800">
                <a:solidFill>
                  <a:srgbClr val="CE91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'd'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},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{ price: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121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weight: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name: </a:t>
            </a:r>
            <a:r>
              <a:rPr lang="en" sz="800">
                <a:solidFill>
                  <a:srgbClr val="CE91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'e'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},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69CD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capacity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45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profit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</a:t>
            </a:r>
            <a:r>
              <a:rPr lang="en" sz="800">
                <a:solidFill>
                  <a:srgbClr val="DCDC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backpack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capacity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products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console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800">
                <a:solidFill>
                  <a:srgbClr val="DCDC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log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profit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 sz="800">
              <a:solidFill>
                <a:srgbClr val="22222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3" name="Google Shape;31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4" name="Google Shape;31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2"/>
          <p:cNvSpPr txBox="1"/>
          <p:nvPr/>
        </p:nvSpPr>
        <p:spPr>
          <a:xfrm>
            <a:off x="468000" y="1075575"/>
            <a:ext cx="80625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function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DCDC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backpack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capacity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goods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goods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length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basket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[];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C586C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(</a:t>
            </a: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&lt;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++) {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basket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800">
                <a:solidFill>
                  <a:srgbClr val="DCDC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push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{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index: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partPrice: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goods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].price /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goods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].weight,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name: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goods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].name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});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}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basket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800">
                <a:solidFill>
                  <a:srgbClr val="DCDC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sort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((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</a:t>
            </a: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=&gt;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.partPrice -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.partPrice);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maxProfit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result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[];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C586C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(</a:t>
            </a: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&lt;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++) {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itemIndex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basket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].index;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" sz="800">
                <a:solidFill>
                  <a:srgbClr val="C586C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(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goods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itemIndex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].weight &lt;=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capacity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maxProfit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+=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goods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itemIndex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].price;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capacity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-=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goods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itemIndex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].weight;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result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800">
                <a:solidFill>
                  <a:srgbClr val="DCDC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push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({ name: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goods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itemIndex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].name, weight: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goods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itemIndex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].weight, price: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goods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itemIndex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].price });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} </a:t>
            </a:r>
            <a:r>
              <a:rPr lang="en" sz="800">
                <a:solidFill>
                  <a:srgbClr val="C586C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else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{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maxProfit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+=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goods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itemIndex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].price * (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capacity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/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goods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itemIndex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].weight);</a:t>
            </a:r>
            <a:endParaRPr sz="800">
              <a:solidFill>
                <a:srgbClr val="6A995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result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800">
                <a:solidFill>
                  <a:srgbClr val="DCDC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push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({ name: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goods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itemIndex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].name, weight: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capacity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/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goods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itemIndex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].weight, price: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goods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itemIndex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].price });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</a:t>
            </a:r>
            <a:r>
              <a:rPr lang="en" sz="800">
                <a:solidFill>
                  <a:srgbClr val="C586C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break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}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C586C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{ profit: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maxProfit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items: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result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};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800">
              <a:solidFill>
                <a:srgbClr val="22222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6" name="Google Shape;316;p42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Дробный рюкзак</a:t>
            </a:r>
            <a:endParaRPr b="1" sz="3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2" name="Google Shape;32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3" name="Google Shape;32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3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Кодовый замок</a:t>
            </a:r>
            <a:endParaRPr b="1" sz="3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468000" y="1151775"/>
            <a:ext cx="6261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function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DCDC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minTurns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initial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target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turns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C586C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(</a:t>
            </a: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&lt;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initial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length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++) {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diff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Math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800">
                <a:solidFill>
                  <a:srgbClr val="DCDC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abs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initial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 -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target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]);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turns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+=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Math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800">
                <a:solidFill>
                  <a:srgbClr val="DCDC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min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diff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-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diff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initial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 =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target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}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C586C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turns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function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DCDC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minTurns2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initial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target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turns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C586C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while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(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initial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!=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initial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%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target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%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initial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Math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800">
                <a:solidFill>
                  <a:srgbClr val="DCDC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floor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initial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/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target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Math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800">
                <a:solidFill>
                  <a:srgbClr val="DCDC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floor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target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/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diff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Math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800">
                <a:solidFill>
                  <a:srgbClr val="DCDC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abs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-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turns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+=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Math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800">
                <a:solidFill>
                  <a:srgbClr val="DCDC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min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diff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-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diff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}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C586C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turns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6A995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init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[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final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[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800">
                <a:solidFill>
                  <a:srgbClr val="B5CEA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69CD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find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= </a:t>
            </a:r>
            <a:r>
              <a:rPr lang="en" sz="800">
                <a:solidFill>
                  <a:srgbClr val="DCDC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minTurns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init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final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800">
              <a:solidFill>
                <a:srgbClr val="D4D4D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console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800">
                <a:solidFill>
                  <a:srgbClr val="DCDC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log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800">
                <a:solidFill>
                  <a:srgbClr val="9CDCFE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find</a:t>
            </a:r>
            <a:r>
              <a:rPr lang="en" sz="800">
                <a:solidFill>
                  <a:srgbClr val="D4D4D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800">
              <a:solidFill>
                <a:srgbClr val="569CD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2" name="Google Shape;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4" name="Google Shape;9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375" y="704850"/>
            <a:ext cx="4048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5" name="Google Shape;9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/>
          <p:nvPr/>
        </p:nvSpPr>
        <p:spPr>
          <a:xfrm>
            <a:off x="477000" y="486000"/>
            <a:ext cx="603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472525" y="1252100"/>
            <a:ext cx="5059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54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Камера должна быть включена на протяжении всего занятия.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у Вас возник вопрос в процессе 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занятия,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пожалуйста, поднимите руку и дождитесь, пока преподаватель закончит мысль и спросит Вас, также можно задать вопрос 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 чате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или когда преподаватель с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кажет, что начался блок вопросов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Организационные вопросы по обучению решаются с кураторами, а не на тематических занятиях.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Вести себя уважительно и этично по отношению к остальным участникам занятия.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 время занятия будут интерактивные задания, будьте готовы включить камеру или демонстрацию экрана по просьбе преподавателя.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3" name="Google Shape;1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4" name="Google Shape;10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/>
          <p:nvPr/>
        </p:nvSpPr>
        <p:spPr>
          <a:xfrm>
            <a:off x="468000" y="486000"/>
            <a:ext cx="5620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ПЛАН ЗАНЯТИЯ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468000" y="1235250"/>
            <a:ext cx="6204900" cy="24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215900" lvl="0" marL="279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i="0" lang="en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П</a:t>
            </a:r>
            <a:r>
              <a:rPr lang="en" sz="1200">
                <a:latin typeface="Inter"/>
                <a:ea typeface="Inter"/>
                <a:cs typeface="Inter"/>
                <a:sym typeface="Inter"/>
              </a:rPr>
              <a:t>овторение изученного</a:t>
            </a:r>
            <a:r>
              <a:rPr lang="en" sz="1200">
                <a:latin typeface="Inter"/>
                <a:ea typeface="Inter"/>
                <a:cs typeface="Inter"/>
                <a:sym typeface="Inter"/>
              </a:rPr>
              <a:t> 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Вопросы по повторению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Разбор домашнего задания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Основной блок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Вопросы по основному блоку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Практическая работа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Оставшиеся вопросы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76200" lvl="0" marL="1778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07" name="Google Shape;10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3" name="Google Shape;1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15" name="Google Shape;11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17" name="Google Shape;11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2495350" y="1268025"/>
            <a:ext cx="60771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ПОВТОРЕНИЕ ИЗУЧЕННОГО</a:t>
            </a:r>
            <a:endParaRPr b="1" sz="4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06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Повторение</a:t>
            </a:r>
            <a:endParaRPr b="1" i="0" sz="3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472525" y="1151250"/>
            <a:ext cx="54636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Жадный алгоритм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Жадная эффективность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 чем сложность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Стандартные жадные алгоритмы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○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Задача выбора деятельности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■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Заявки для проведения активностей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○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Задача размена монет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■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жадный алгоритм работает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■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жадный алгоритм не работает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Когда жадный алгоритм не работает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27" name="Google Shape;12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ВОПРОСЫ ПО ПОВТОРЕНИЮ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36" name="Google Shape;13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38" name="Google Shape;13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РАЗБОР</a:t>
            </a: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ДОМАШНЕГО ЗАДАНИЯ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47" name="Google Shape;14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49" name="Google Shape;14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6" name="Google Shape;15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План занятия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468000" y="1205475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Задача о дробном рюкзаке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Минимальное количество оборотов для разблокировки кодового замка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