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Inter"/>
      <p:regular r:id="rId39"/>
      <p:bold r:id="rId40"/>
    </p:embeddedFont>
    <p:embeddedFont>
      <p:font typeface="Inter ExtraLight"/>
      <p:regular r:id="rId41"/>
      <p:bold r:id="rId42"/>
    </p:embeddedFont>
    <p:embeddedFont>
      <p:font typeface="JetBrains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4.xml"/><Relationship Id="rId42" Type="http://schemas.openxmlformats.org/officeDocument/2006/relationships/font" Target="fonts/InterExtraLight-bold.fntdata"/><Relationship Id="rId41" Type="http://schemas.openxmlformats.org/officeDocument/2006/relationships/font" Target="fonts/InterExtraLight-regular.fntdata"/><Relationship Id="rId22" Type="http://schemas.openxmlformats.org/officeDocument/2006/relationships/slide" Target="slides/slide16.xml"/><Relationship Id="rId44" Type="http://schemas.openxmlformats.org/officeDocument/2006/relationships/font" Target="fonts/JetBrainsMono-bold.fntdata"/><Relationship Id="rId21" Type="http://schemas.openxmlformats.org/officeDocument/2006/relationships/slide" Target="slides/slide15.xml"/><Relationship Id="rId43" Type="http://schemas.openxmlformats.org/officeDocument/2006/relationships/font" Target="fonts/JetBrainsMono-regular.fntdata"/><Relationship Id="rId24" Type="http://schemas.openxmlformats.org/officeDocument/2006/relationships/slide" Target="slides/slide18.xml"/><Relationship Id="rId46" Type="http://schemas.openxmlformats.org/officeDocument/2006/relationships/font" Target="fonts/JetBrainsMono-boldItalic.fntdata"/><Relationship Id="rId23" Type="http://schemas.openxmlformats.org/officeDocument/2006/relationships/slide" Target="slides/slide17.xml"/><Relationship Id="rId45" Type="http://schemas.openxmlformats.org/officeDocument/2006/relationships/font" Target="fonts/JetBrains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Inter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9234bee13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g1b9234bee13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Напоминаем, что сегодня консультационное занятие и структура занятия будет отличаться от ежедневных занятий.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1b9234bee13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9234bee13_0_15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1b9234bee13_0_15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b9234bee13_0_15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67cfd9f7a_3_26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g2167cfd9f7a_3_26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167cfd9f7a_3_26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4fab8c6f2_0_1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g204fab8c6f2_0_1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разбирает это задание на примере джавы и джава скрипта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04fab8c6f2_0_1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67cfd9f7a_3_27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g2167cfd9f7a_3_27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Преподаватель разбирает это задание на примере джавы и джава скрипта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167cfd9f7a_3_27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8913b0bb8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g1c8913b0bb8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студентам, что будем разбирать сегодня в основном блоке занятия и почему это важно знать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c8913b0bb8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36e4e0683_0_3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2036e4e0683_0_3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теоретические факты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036e4e0683_0_3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dd41fa667d_0_6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g1dd41fa667d_0_6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dd41fa667d_0_6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67cfd9f7a_3_2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2167cfd9f7a_3_2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167cfd9f7a_3_2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d41fa667d_0_13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g1dd41fa667d_0_13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dd41fa667d_0_13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167cfd9f7a_3_23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2167cfd9f7a_3_23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167cfd9f7a_3_23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6a1506f2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16a1506f2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67cfd9f7a_3_19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2167cfd9f7a_3_19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167cfd9f7a_3_19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67cfd9f7a_3_13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2167cfd9f7a_3_13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167cfd9f7a_3_13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67cfd9f7a_3_7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g2167cfd9f7a_3_7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2167cfd9f7a_3_7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67cfd9f7a_3_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g2167cfd9f7a_3_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350">
                <a:solidFill>
                  <a:srgbClr val="333333"/>
                </a:solidFill>
                <a:highlight>
                  <a:srgbClr val="FFFFFF"/>
                </a:highlight>
              </a:rPr>
              <a:t>Атомарные значения - это значения, которые хранят единственное значение и не являются ни списком, ни множеством значений.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2167cfd9f7a_3_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4fab8c6f2_0_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g204fab8c6f2_0_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Вам нужно задать вопросы из списка разным студентам, называя имя/фамилию и прося включить микрофон для ответа.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204fab8c6f2_0_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c8913b0bb8_0_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g1c8913b0bb8_0_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Разбираем заранее присланные вопросы студентов по прошедшей неделе: вопросы, которые НЕ касаются домашних заданий.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1c8913b0bb8_0_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c8913b0bb8_0_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1" name="Google Shape;541;g1c8913b0bb8_0_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c8913b0bb8_0_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124aeb5395_0_2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g2124aeb5395_0_2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>
                <a:solidFill>
                  <a:schemeClr val="dk1"/>
                </a:solidFill>
              </a:rPr>
              <a:t>Пишем в лайф коде на Java и обьясняем каждую строчку.</a:t>
            </a:r>
            <a:endParaRPr>
              <a:solidFill>
                <a:schemeClr val="dk1"/>
              </a:solidFill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</a:pPr>
            <a:r>
              <a:rPr lang="en">
                <a:solidFill>
                  <a:schemeClr val="dk1"/>
                </a:solidFill>
              </a:rPr>
              <a:t>Реализация на JS представлена на след слайде.</a:t>
            </a:r>
            <a:endParaRPr>
              <a:solidFill>
                <a:schemeClr val="dk1"/>
              </a:solidFill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Метод MergeSort многократно делит массив на две половины, пока мы не достигнем стадии, когда мы пытаемся выполнить MergeSort для подмассива размером 1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>
                <a:solidFill>
                  <a:srgbClr val="212529"/>
                </a:solidFill>
                <a:highlight>
                  <a:srgbClr val="FFFFFF"/>
                </a:highlight>
              </a:rPr>
              <a:t>После этого вызываем метод слияния, который объединяет отсортированные массивы в большие массивы, пока весь массив не будет объединен.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3" name="Google Shape;553;g2124aeb5395_0_2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b9234bee13_0_21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g1b9234bee13_0_21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Завершаем теоретический блок закреплением материала. Предлагаем студентам выполнить 5-10 минутную работу. Ответы можно собрать в чате или точечно спросить несколько человек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1b9234bee13_0_21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124aeb5395_0_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g2124aeb5395_0_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g2124aeb5395_0_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9234bee13_0_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g1b9234bee13_0_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b9234bee13_0_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b9234bee13_0_247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g1b9234bee13_0_247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b9234bee13_0_247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0140d8a2e9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g20140d8a2e9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20140d8a2e9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b9234bee13_0_5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g1b9234bee13_0_5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заключении занятия хвалим студентов за продуктивную неделю, можно немного проспойлерить темы следующей недели, чтобы подогреть интерес к будущим занятиям.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1b9234bee13_0_5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b9234bee13_0_7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g1b9234bee13_0_7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b9234bee13_0_7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9234bee13_0_7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1b9234bee13_0_7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Ваша цель тезисно и простым языком напомнить основные темы, которые были изучены за неделю, напомнить, для чего нужны те или иные темы на практике.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b9234bee13_0_7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57fb4a1d8_1_5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g1d57fb4a1d8_1_5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d57fb4a1d8_1_5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b9234bee13_0_1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1b9234bee13_0_1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вопросы студентов ТОЛЬКО по тому материалу, который только что повторили.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b9234bee13_0_1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04fab8c6f2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g204fab8c6f2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Далее переходите к разбору домашних заданий. Вы можете продемонстрировать и разобрать эталонное решение, а затем показать пару работ студентов с ошибками, на этом моменте также нужно подключить студентов, точечно спросить их, какие они нашли ошибки или как их исправить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04fab8c6f2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66d13cb01_0_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166d13cb01_0_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166d13cb01_0_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931391" y="4803219"/>
            <a:ext cx="192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orbel"/>
              <a:buNone/>
              <a:defRPr sz="9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3.pn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8" name="Google Shape;6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7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Алгоритмы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Занятие 5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0" name="Google Shape;7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1" name="Google Shape;16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7" name="Google Shape;1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468000" y="1139250"/>
            <a:ext cx="6820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1. Имея два отсортированных массива размера m и n соответственно, вам нужно найти элемент, который будет находиться на k-й позиции в конечном отсортированном массиве.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Массив 1 - 100 112 256 349 770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Массив 2 - 72 86 113 119 265 445 892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 = 7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Вывод : 256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Окончательный отсортированный массив -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72, 86, 100, 112, 113, 119, 256, 265, 349, 445, 770, 892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7-й элемент этого массива равен 256.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E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Разбор задачи</a:t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72E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>
            <a:off x="468000" y="486000"/>
            <a:ext cx="70161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Разбор задачи</a:t>
            </a:r>
            <a:endParaRPr b="1" sz="32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468000" y="1033800"/>
            <a:ext cx="79158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script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getElementTwoSortedArrays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numbers1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numbers2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numbers1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numbers2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fill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&amp;&amp;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numbers1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numbers2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])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numbers1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else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numbers2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}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numbers1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while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numbers2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sorted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key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floor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random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}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=&gt;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-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({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4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8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},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=&gt;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`a =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Array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({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7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},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(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_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=&gt;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minValue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maxValue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)).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`a =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concat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sort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comp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const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56B6C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getInteger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D19A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length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`k =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`r = 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getElementTwoSortedArrays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&lt;&lt; get obtained&lt;br&gt;`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k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]</a:t>
            </a:r>
            <a:r>
              <a:rPr lang="en" sz="500">
                <a:solidFill>
                  <a:srgbClr val="C678D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&lt;&lt; expected&lt;br&gt;`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 sz="500">
                <a:solidFill>
                  <a:srgbClr val="E5C07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" sz="500">
                <a:solidFill>
                  <a:srgbClr val="61AFE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write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" sz="500">
                <a:solidFill>
                  <a:srgbClr val="98C37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`+`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&lt;/</a:t>
            </a:r>
            <a:r>
              <a:rPr lang="en" sz="500">
                <a:solidFill>
                  <a:srgbClr val="E06C7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script</a:t>
            </a:r>
            <a:r>
              <a:rPr lang="en" sz="500">
                <a:solidFill>
                  <a:srgbClr val="ABB2B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500">
              <a:solidFill>
                <a:srgbClr val="ABB2BF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468000" y="1205475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Сортировка слиянием (Merge sort)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Общая информация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разделения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Детальный разбор на картинках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Реализация Java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Merge sort VS Quick sort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1" name="Google Shape;2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Сортировка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468000" y="1265750"/>
            <a:ext cx="65421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Подобно быстрой сортировке (Quick sort), сортировка слиянием представляет собой алгоритм «разделяй и властвуй».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«разделяй и властвуй» проблема разбивается на более мелкие задачи, каждая из которых сохраняет все свойства более крупной проблемы, кроме своего размера.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делит входной массив на две половины, вызывает себя для этих двух половин, а затем объединяет две отсортированные половины.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68000" y="3121588"/>
            <a:ext cx="25089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Сортировка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489500" y="4012238"/>
            <a:ext cx="24660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Разделяем массив, пока не достигнем length = 1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3317550" y="3121588"/>
            <a:ext cx="2508900" cy="6624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Слияние</a:t>
            </a:r>
            <a:endParaRPr b="1" i="0" sz="12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339050" y="4012238"/>
            <a:ext cx="2466000" cy="66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Слияние отсортированных элементов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468001" y="1283503"/>
            <a:ext cx="1571400" cy="7629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Шаг 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14" name="Google Shape;214;p32"/>
          <p:cNvCxnSpPr>
            <a:stCxn id="215" idx="3"/>
            <a:endCxn id="216" idx="1"/>
          </p:cNvCxnSpPr>
          <p:nvPr/>
        </p:nvCxnSpPr>
        <p:spPr>
          <a:xfrm>
            <a:off x="3939409" y="1664928"/>
            <a:ext cx="299100" cy="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7" name="Google Shape;217;p32"/>
          <p:cNvSpPr/>
          <p:nvPr/>
        </p:nvSpPr>
        <p:spPr>
          <a:xfrm>
            <a:off x="477500" y="2340803"/>
            <a:ext cx="1536900" cy="174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Разделите несортированный список на n подсписков; Базовый случай - каждый подсписок имеет один элемент (который сортируется по одному элементу)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18" name="Google Shape;218;p32"/>
          <p:cNvCxnSpPr>
            <a:stCxn id="213" idx="3"/>
            <a:endCxn id="215" idx="1"/>
          </p:cNvCxnSpPr>
          <p:nvPr/>
        </p:nvCxnSpPr>
        <p:spPr>
          <a:xfrm>
            <a:off x="2039401" y="1664953"/>
            <a:ext cx="328500" cy="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9" name="Google Shape;219;p32"/>
          <p:cNvSpPr/>
          <p:nvPr/>
        </p:nvSpPr>
        <p:spPr>
          <a:xfrm>
            <a:off x="4247200" y="2340800"/>
            <a:ext cx="1536900" cy="174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Выполните шаг 2 для всех пар подсписков.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" name="Google Shape;215;p32"/>
          <p:cNvSpPr/>
          <p:nvPr/>
        </p:nvSpPr>
        <p:spPr>
          <a:xfrm>
            <a:off x="2368009" y="1283478"/>
            <a:ext cx="1571400" cy="7629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Шаг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2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4238500" y="1283478"/>
            <a:ext cx="1571400" cy="7629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Шаг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3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0" name="Google Shape;220;p32"/>
          <p:cNvCxnSpPr>
            <a:stCxn id="213" idx="2"/>
            <a:endCxn id="217" idx="0"/>
          </p:cNvCxnSpPr>
          <p:nvPr/>
        </p:nvCxnSpPr>
        <p:spPr>
          <a:xfrm flipH="1">
            <a:off x="1245901" y="2046403"/>
            <a:ext cx="7800" cy="2943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1" name="Google Shape;221;p32"/>
          <p:cNvSpPr/>
          <p:nvPr/>
        </p:nvSpPr>
        <p:spPr>
          <a:xfrm>
            <a:off x="2385400" y="2340803"/>
            <a:ext cx="1536900" cy="174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Объедините два списка одновременно. При объединении сравните элементы для двух подсписков и подготовьте новый отсортированный список.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2" name="Google Shape;222;p32"/>
          <p:cNvCxnSpPr>
            <a:stCxn id="215" idx="2"/>
            <a:endCxn id="221" idx="0"/>
          </p:cNvCxnSpPr>
          <p:nvPr/>
        </p:nvCxnSpPr>
        <p:spPr>
          <a:xfrm>
            <a:off x="3153709" y="2046378"/>
            <a:ext cx="0" cy="2943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3" name="Google Shape;223;p32"/>
          <p:cNvSpPr/>
          <p:nvPr/>
        </p:nvSpPr>
        <p:spPr>
          <a:xfrm>
            <a:off x="6109000" y="2340798"/>
            <a:ext cx="1536900" cy="1748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7B5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Повторяйте шаги со 2 по 3 для нового списка подсписков, пока у нас не будет только один список.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6109004" y="1283477"/>
            <a:ext cx="1571400" cy="762900"/>
          </a:xfrm>
          <a:prstGeom prst="roundRect">
            <a:avLst>
              <a:gd fmla="val 16667" name="adj"/>
            </a:avLst>
          </a:prstGeom>
          <a:solidFill>
            <a:srgbClr val="F7B5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Шаг</a:t>
            </a:r>
            <a:r>
              <a:rPr b="0" i="0" lang="en" sz="12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4</a:t>
            </a:r>
            <a:endParaRPr b="0" i="0" sz="12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5" name="Google Shape;225;p32"/>
          <p:cNvCxnSpPr>
            <a:stCxn id="216" idx="3"/>
            <a:endCxn id="224" idx="1"/>
          </p:cNvCxnSpPr>
          <p:nvPr/>
        </p:nvCxnSpPr>
        <p:spPr>
          <a:xfrm>
            <a:off x="5809900" y="1664928"/>
            <a:ext cx="299100" cy="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6" name="Google Shape;226;p32"/>
          <p:cNvSpPr/>
          <p:nvPr/>
        </p:nvSpPr>
        <p:spPr>
          <a:xfrm>
            <a:off x="468000" y="486000"/>
            <a:ext cx="6970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28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2"/>
          <p:cNvCxnSpPr/>
          <p:nvPr/>
        </p:nvCxnSpPr>
        <p:spPr>
          <a:xfrm>
            <a:off x="6894709" y="2046378"/>
            <a:ext cx="0" cy="2943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29" name="Google Shape;229;p32"/>
          <p:cNvCxnSpPr/>
          <p:nvPr/>
        </p:nvCxnSpPr>
        <p:spPr>
          <a:xfrm>
            <a:off x="5015659" y="2046378"/>
            <a:ext cx="0" cy="294300"/>
          </a:xfrm>
          <a:prstGeom prst="straightConnector1">
            <a:avLst/>
          </a:prstGeom>
          <a:noFill/>
          <a:ln cap="flat" cmpd="sng" w="19050">
            <a:solidFill>
              <a:srgbClr val="F7B518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5762385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6082981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6403578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6724286" y="12387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7036336" y="123873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7356932" y="123873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7677529" y="123873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4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</a:t>
            </a: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5" name="Google Shape;2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7" name="Google Shape;267;p35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7388086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7984957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6151852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7076024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5228351" y="18596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5851360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8301935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82" name="Google Shape;282;p35"/>
          <p:cNvCxnSpPr>
            <a:endCxn id="279" idx="0"/>
          </p:cNvCxnSpPr>
          <p:nvPr/>
        </p:nvCxnSpPr>
        <p:spPr>
          <a:xfrm flipH="1">
            <a:off x="5388701" y="1600160"/>
            <a:ext cx="163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5"/>
          <p:cNvCxnSpPr/>
          <p:nvPr/>
        </p:nvCxnSpPr>
        <p:spPr>
          <a:xfrm>
            <a:off x="5920399" y="1600072"/>
            <a:ext cx="262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5"/>
          <p:cNvCxnSpPr>
            <a:endCxn id="275" idx="0"/>
          </p:cNvCxnSpPr>
          <p:nvPr/>
        </p:nvCxnSpPr>
        <p:spPr>
          <a:xfrm flipH="1">
            <a:off x="7548436" y="1603160"/>
            <a:ext cx="168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35"/>
          <p:cNvCxnSpPr>
            <a:stCxn id="273" idx="2"/>
            <a:endCxn id="281" idx="0"/>
          </p:cNvCxnSpPr>
          <p:nvPr/>
        </p:nvCxnSpPr>
        <p:spPr>
          <a:xfrm>
            <a:off x="7869032" y="1598725"/>
            <a:ext cx="593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/>
        </p:nvSpPr>
        <p:spPr>
          <a:xfrm>
            <a:off x="3997350" y="980869"/>
            <a:ext cx="4650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Камянецкий Сергей</a:t>
            </a:r>
            <a:endParaRPr i="0" sz="1400" u="none" cap="none" strike="noStrike">
              <a:solidFill>
                <a:srgbClr val="000000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i="0" lang="en" sz="2300" u="none" cap="none" strike="noStrike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ksergey.ru</a:t>
            </a:r>
            <a:endParaRPr i="0" sz="2300" u="none" cap="none" strike="noStrike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t/>
            </a:r>
            <a:endParaRPr sz="23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Знакомство с программированием 2007/08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C# c 2011 гг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2014/16 Microsoft Rus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 .. freelance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2016/18 гг боты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2018/20 гг Swift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2020/2022 Python Data Science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300"/>
              <a:buFont typeface="Calibri"/>
              <a:buNone/>
            </a:pPr>
            <a:r>
              <a:rPr lang="en" sz="1500">
                <a:solidFill>
                  <a:srgbClr val="617A86"/>
                </a:solidFill>
                <a:latin typeface="Inter ExtraLight"/>
                <a:ea typeface="Inter ExtraLight"/>
                <a:cs typeface="Inter ExtraLight"/>
                <a:sym typeface="Inter ExtraLight"/>
              </a:rPr>
              <a:t>с 2010 стараюсь делиться знаниями</a:t>
            </a:r>
            <a:endParaRPr sz="1500">
              <a:solidFill>
                <a:srgbClr val="617A86"/>
              </a:solidFill>
              <a:latin typeface="Inter ExtraLight"/>
              <a:ea typeface="Inter ExtraLight"/>
              <a:cs typeface="Inter ExtraLight"/>
              <a:sym typeface="Inter ExtraLight"/>
            </a:endParaRPr>
          </a:p>
        </p:txBody>
      </p:sp>
      <p:pic>
        <p:nvPicPr>
          <p:cNvPr id="77" name="Google Shape;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31" y="513038"/>
            <a:ext cx="2146087" cy="216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8"/>
          <p:cNvPicPr preferRelativeResize="0"/>
          <p:nvPr/>
        </p:nvPicPr>
        <p:blipFill rotWithShape="1">
          <a:blip r:embed="rId4">
            <a:alphaModFix/>
          </a:blip>
          <a:srcRect b="22982" l="16003" r="15135" t="14498"/>
          <a:stretch/>
        </p:blipFill>
        <p:spPr>
          <a:xfrm>
            <a:off x="1613644" y="2609963"/>
            <a:ext cx="1774462" cy="1681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1" name="Google Shape;29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7388086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7984957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6151852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7076024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5228351" y="18596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6" name="Google Shape;306;p36"/>
          <p:cNvSpPr/>
          <p:nvPr/>
        </p:nvSpPr>
        <p:spPr>
          <a:xfrm>
            <a:off x="5851360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p36"/>
          <p:cNvSpPr/>
          <p:nvPr/>
        </p:nvSpPr>
        <p:spPr>
          <a:xfrm>
            <a:off x="8301935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848620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9" name="Google Shape;309;p36"/>
          <p:cNvSpPr/>
          <p:nvPr/>
        </p:nvSpPr>
        <p:spPr>
          <a:xfrm>
            <a:off x="8029279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734375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5228350" y="2478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36"/>
          <p:cNvSpPr/>
          <p:nvPr/>
        </p:nvSpPr>
        <p:spPr>
          <a:xfrm>
            <a:off x="5793310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3" name="Google Shape;313;p36"/>
          <p:cNvSpPr/>
          <p:nvPr/>
        </p:nvSpPr>
        <p:spPr>
          <a:xfrm>
            <a:off x="6240192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" name="Google Shape;314;p36"/>
          <p:cNvSpPr/>
          <p:nvPr/>
        </p:nvSpPr>
        <p:spPr>
          <a:xfrm>
            <a:off x="6944246" y="248591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15" name="Google Shape;315;p36"/>
          <p:cNvCxnSpPr>
            <a:endCxn id="305" idx="0"/>
          </p:cNvCxnSpPr>
          <p:nvPr/>
        </p:nvCxnSpPr>
        <p:spPr>
          <a:xfrm flipH="1">
            <a:off x="5388701" y="1600160"/>
            <a:ext cx="163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6"/>
          <p:cNvCxnSpPr/>
          <p:nvPr/>
        </p:nvCxnSpPr>
        <p:spPr>
          <a:xfrm>
            <a:off x="5920399" y="1600072"/>
            <a:ext cx="262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6"/>
          <p:cNvCxnSpPr>
            <a:endCxn id="301" idx="0"/>
          </p:cNvCxnSpPr>
          <p:nvPr/>
        </p:nvCxnSpPr>
        <p:spPr>
          <a:xfrm flipH="1">
            <a:off x="7548436" y="1603160"/>
            <a:ext cx="168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6"/>
          <p:cNvCxnSpPr>
            <a:stCxn id="299" idx="2"/>
            <a:endCxn id="307" idx="0"/>
          </p:cNvCxnSpPr>
          <p:nvPr/>
        </p:nvCxnSpPr>
        <p:spPr>
          <a:xfrm>
            <a:off x="7869032" y="1598725"/>
            <a:ext cx="593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6"/>
          <p:cNvCxnSpPr>
            <a:stCxn id="305" idx="2"/>
            <a:endCxn id="311" idx="0"/>
          </p:cNvCxnSpPr>
          <p:nvPr/>
        </p:nvCxnSpPr>
        <p:spPr>
          <a:xfrm>
            <a:off x="5388701" y="2219660"/>
            <a:ext cx="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36"/>
          <p:cNvCxnSpPr>
            <a:endCxn id="312" idx="0"/>
          </p:cNvCxnSpPr>
          <p:nvPr/>
        </p:nvCxnSpPr>
        <p:spPr>
          <a:xfrm flipH="1">
            <a:off x="5953660" y="2213894"/>
            <a:ext cx="48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6"/>
          <p:cNvCxnSpPr>
            <a:stCxn id="303" idx="2"/>
            <a:endCxn id="313" idx="0"/>
          </p:cNvCxnSpPr>
          <p:nvPr/>
        </p:nvCxnSpPr>
        <p:spPr>
          <a:xfrm>
            <a:off x="6312202" y="2223260"/>
            <a:ext cx="88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6"/>
          <p:cNvCxnSpPr>
            <a:stCxn id="304" idx="2"/>
            <a:endCxn id="314" idx="0"/>
          </p:cNvCxnSpPr>
          <p:nvPr/>
        </p:nvCxnSpPr>
        <p:spPr>
          <a:xfrm flipH="1">
            <a:off x="7104674" y="2223272"/>
            <a:ext cx="1317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36"/>
          <p:cNvCxnSpPr>
            <a:endCxn id="310" idx="0"/>
          </p:cNvCxnSpPr>
          <p:nvPr/>
        </p:nvCxnSpPr>
        <p:spPr>
          <a:xfrm flipH="1">
            <a:off x="7504104" y="2213894"/>
            <a:ext cx="525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6"/>
          <p:cNvCxnSpPr>
            <a:stCxn id="302" idx="2"/>
            <a:endCxn id="309" idx="0"/>
          </p:cNvCxnSpPr>
          <p:nvPr/>
        </p:nvCxnSpPr>
        <p:spPr>
          <a:xfrm>
            <a:off x="8145307" y="2223272"/>
            <a:ext cx="44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36"/>
          <p:cNvCxnSpPr>
            <a:stCxn id="307" idx="2"/>
            <a:endCxn id="308" idx="0"/>
          </p:cNvCxnSpPr>
          <p:nvPr/>
        </p:nvCxnSpPr>
        <p:spPr>
          <a:xfrm>
            <a:off x="8462285" y="2223260"/>
            <a:ext cx="184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1" name="Google Shape;3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7"/>
          <p:cNvSpPr/>
          <p:nvPr/>
        </p:nvSpPr>
        <p:spPr>
          <a:xfrm>
            <a:off x="498825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4" name="Google Shape;334;p37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5" name="Google Shape;335;p37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7388086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7984957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6151852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37"/>
          <p:cNvSpPr/>
          <p:nvPr/>
        </p:nvSpPr>
        <p:spPr>
          <a:xfrm>
            <a:off x="7076024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37"/>
          <p:cNvSpPr/>
          <p:nvPr/>
        </p:nvSpPr>
        <p:spPr>
          <a:xfrm>
            <a:off x="5228351" y="18596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5851360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8301935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848620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8029279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734375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1" name="Google Shape;351;p37"/>
          <p:cNvSpPr/>
          <p:nvPr/>
        </p:nvSpPr>
        <p:spPr>
          <a:xfrm>
            <a:off x="739598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2" name="Google Shape;352;p37"/>
          <p:cNvSpPr/>
          <p:nvPr/>
        </p:nvSpPr>
        <p:spPr>
          <a:xfrm>
            <a:off x="8343080" y="311235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8013207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5228350" y="2478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793310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6240192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944246" y="248591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5850424" y="310840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5234458" y="310784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068210" y="311139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16404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2" name="Google Shape;362;p37"/>
          <p:cNvCxnSpPr>
            <a:endCxn id="345" idx="0"/>
          </p:cNvCxnSpPr>
          <p:nvPr/>
        </p:nvCxnSpPr>
        <p:spPr>
          <a:xfrm flipH="1">
            <a:off x="5388701" y="1600160"/>
            <a:ext cx="163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37"/>
          <p:cNvCxnSpPr/>
          <p:nvPr/>
        </p:nvCxnSpPr>
        <p:spPr>
          <a:xfrm>
            <a:off x="5920399" y="1600072"/>
            <a:ext cx="262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37"/>
          <p:cNvCxnSpPr>
            <a:endCxn id="341" idx="0"/>
          </p:cNvCxnSpPr>
          <p:nvPr/>
        </p:nvCxnSpPr>
        <p:spPr>
          <a:xfrm flipH="1">
            <a:off x="7548436" y="1603160"/>
            <a:ext cx="168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37"/>
          <p:cNvCxnSpPr>
            <a:stCxn id="339" idx="2"/>
            <a:endCxn id="347" idx="0"/>
          </p:cNvCxnSpPr>
          <p:nvPr/>
        </p:nvCxnSpPr>
        <p:spPr>
          <a:xfrm>
            <a:off x="7869032" y="1598725"/>
            <a:ext cx="593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7"/>
          <p:cNvCxnSpPr>
            <a:stCxn id="345" idx="2"/>
            <a:endCxn id="354" idx="0"/>
          </p:cNvCxnSpPr>
          <p:nvPr/>
        </p:nvCxnSpPr>
        <p:spPr>
          <a:xfrm>
            <a:off x="5388701" y="2219660"/>
            <a:ext cx="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37"/>
          <p:cNvCxnSpPr>
            <a:endCxn id="355" idx="0"/>
          </p:cNvCxnSpPr>
          <p:nvPr/>
        </p:nvCxnSpPr>
        <p:spPr>
          <a:xfrm flipH="1">
            <a:off x="5953660" y="2213894"/>
            <a:ext cx="48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37"/>
          <p:cNvCxnSpPr>
            <a:stCxn id="343" idx="2"/>
            <a:endCxn id="356" idx="0"/>
          </p:cNvCxnSpPr>
          <p:nvPr/>
        </p:nvCxnSpPr>
        <p:spPr>
          <a:xfrm>
            <a:off x="6312202" y="2223260"/>
            <a:ext cx="88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37"/>
          <p:cNvCxnSpPr>
            <a:stCxn id="344" idx="2"/>
            <a:endCxn id="357" idx="0"/>
          </p:cNvCxnSpPr>
          <p:nvPr/>
        </p:nvCxnSpPr>
        <p:spPr>
          <a:xfrm flipH="1">
            <a:off x="7104674" y="2223272"/>
            <a:ext cx="1317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37"/>
          <p:cNvCxnSpPr>
            <a:endCxn id="350" idx="0"/>
          </p:cNvCxnSpPr>
          <p:nvPr/>
        </p:nvCxnSpPr>
        <p:spPr>
          <a:xfrm flipH="1">
            <a:off x="7504104" y="2213894"/>
            <a:ext cx="525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7"/>
          <p:cNvCxnSpPr>
            <a:stCxn id="342" idx="2"/>
            <a:endCxn id="349" idx="0"/>
          </p:cNvCxnSpPr>
          <p:nvPr/>
        </p:nvCxnSpPr>
        <p:spPr>
          <a:xfrm>
            <a:off x="8145307" y="2223272"/>
            <a:ext cx="44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7"/>
          <p:cNvCxnSpPr>
            <a:stCxn id="347" idx="2"/>
            <a:endCxn id="348" idx="0"/>
          </p:cNvCxnSpPr>
          <p:nvPr/>
        </p:nvCxnSpPr>
        <p:spPr>
          <a:xfrm>
            <a:off x="8462285" y="2223260"/>
            <a:ext cx="184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7"/>
          <p:cNvCxnSpPr/>
          <p:nvPr/>
        </p:nvCxnSpPr>
        <p:spPr>
          <a:xfrm>
            <a:off x="5310049" y="2840141"/>
            <a:ext cx="1473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7"/>
          <p:cNvCxnSpPr>
            <a:stCxn id="355" idx="2"/>
            <a:endCxn id="358" idx="0"/>
          </p:cNvCxnSpPr>
          <p:nvPr/>
        </p:nvCxnSpPr>
        <p:spPr>
          <a:xfrm>
            <a:off x="5953660" y="2847794"/>
            <a:ext cx="570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7"/>
          <p:cNvCxnSpPr>
            <a:stCxn id="356" idx="2"/>
            <a:endCxn id="361" idx="0"/>
          </p:cNvCxnSpPr>
          <p:nvPr/>
        </p:nvCxnSpPr>
        <p:spPr>
          <a:xfrm flipH="1">
            <a:off x="6324342" y="2847794"/>
            <a:ext cx="7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7"/>
          <p:cNvCxnSpPr>
            <a:stCxn id="357" idx="2"/>
            <a:endCxn id="360" idx="0"/>
          </p:cNvCxnSpPr>
          <p:nvPr/>
        </p:nvCxnSpPr>
        <p:spPr>
          <a:xfrm>
            <a:off x="7104596" y="2845919"/>
            <a:ext cx="1239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7"/>
          <p:cNvCxnSpPr>
            <a:stCxn id="350" idx="2"/>
            <a:endCxn id="351" idx="0"/>
          </p:cNvCxnSpPr>
          <p:nvPr/>
        </p:nvCxnSpPr>
        <p:spPr>
          <a:xfrm>
            <a:off x="7504104" y="2847794"/>
            <a:ext cx="52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7"/>
          <p:cNvCxnSpPr>
            <a:stCxn id="349" idx="2"/>
            <a:endCxn id="353" idx="0"/>
          </p:cNvCxnSpPr>
          <p:nvPr/>
        </p:nvCxnSpPr>
        <p:spPr>
          <a:xfrm flipH="1">
            <a:off x="8173429" y="2847794"/>
            <a:ext cx="1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37"/>
          <p:cNvCxnSpPr>
            <a:stCxn id="348" idx="2"/>
            <a:endCxn id="352" idx="0"/>
          </p:cNvCxnSpPr>
          <p:nvPr/>
        </p:nvCxnSpPr>
        <p:spPr>
          <a:xfrm flipH="1">
            <a:off x="8503454" y="2847794"/>
            <a:ext cx="1431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5" name="Google Shape;3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/>
          <p:nvPr/>
        </p:nvSpPr>
        <p:spPr>
          <a:xfrm>
            <a:off x="468000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7" name="Google Shape;387;p38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38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38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38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38"/>
          <p:cNvSpPr/>
          <p:nvPr/>
        </p:nvSpPr>
        <p:spPr>
          <a:xfrm>
            <a:off x="7388086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38"/>
          <p:cNvSpPr/>
          <p:nvPr/>
        </p:nvSpPr>
        <p:spPr>
          <a:xfrm>
            <a:off x="7984957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6151852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38"/>
          <p:cNvSpPr/>
          <p:nvPr/>
        </p:nvSpPr>
        <p:spPr>
          <a:xfrm>
            <a:off x="7076024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38"/>
          <p:cNvSpPr/>
          <p:nvPr/>
        </p:nvSpPr>
        <p:spPr>
          <a:xfrm>
            <a:off x="5228351" y="18596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38"/>
          <p:cNvSpPr/>
          <p:nvPr/>
        </p:nvSpPr>
        <p:spPr>
          <a:xfrm>
            <a:off x="5851360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8301935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848620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8029279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4" name="Google Shape;404;p38"/>
          <p:cNvSpPr/>
          <p:nvPr/>
        </p:nvSpPr>
        <p:spPr>
          <a:xfrm>
            <a:off x="734375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5" name="Google Shape;405;p38"/>
          <p:cNvSpPr/>
          <p:nvPr/>
        </p:nvSpPr>
        <p:spPr>
          <a:xfrm>
            <a:off x="739598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38"/>
          <p:cNvSpPr/>
          <p:nvPr/>
        </p:nvSpPr>
        <p:spPr>
          <a:xfrm>
            <a:off x="8343080" y="311235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7" name="Google Shape;407;p38"/>
          <p:cNvSpPr/>
          <p:nvPr/>
        </p:nvSpPr>
        <p:spPr>
          <a:xfrm>
            <a:off x="8013207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7343754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38"/>
          <p:cNvSpPr/>
          <p:nvPr/>
        </p:nvSpPr>
        <p:spPr>
          <a:xfrm>
            <a:off x="7664350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0" name="Google Shape;410;p38"/>
          <p:cNvSpPr/>
          <p:nvPr/>
        </p:nvSpPr>
        <p:spPr>
          <a:xfrm>
            <a:off x="7984946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1" name="Google Shape;411;p38"/>
          <p:cNvSpPr/>
          <p:nvPr/>
        </p:nvSpPr>
        <p:spPr>
          <a:xfrm>
            <a:off x="5228350" y="2478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5793310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6240192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6944246" y="248591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5850424" y="310840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234458" y="310784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7068210" y="311139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616404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7023187" y="373685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5420208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5740804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6061401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3" name="Google Shape;423;p38"/>
          <p:cNvCxnSpPr>
            <a:endCxn id="399" idx="0"/>
          </p:cNvCxnSpPr>
          <p:nvPr/>
        </p:nvCxnSpPr>
        <p:spPr>
          <a:xfrm flipH="1">
            <a:off x="5388701" y="1600160"/>
            <a:ext cx="163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38"/>
          <p:cNvCxnSpPr/>
          <p:nvPr/>
        </p:nvCxnSpPr>
        <p:spPr>
          <a:xfrm>
            <a:off x="5920399" y="1600072"/>
            <a:ext cx="262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38"/>
          <p:cNvCxnSpPr>
            <a:endCxn id="395" idx="0"/>
          </p:cNvCxnSpPr>
          <p:nvPr/>
        </p:nvCxnSpPr>
        <p:spPr>
          <a:xfrm flipH="1">
            <a:off x="7548436" y="1603160"/>
            <a:ext cx="168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8"/>
          <p:cNvCxnSpPr>
            <a:stCxn id="393" idx="2"/>
            <a:endCxn id="401" idx="0"/>
          </p:cNvCxnSpPr>
          <p:nvPr/>
        </p:nvCxnSpPr>
        <p:spPr>
          <a:xfrm>
            <a:off x="7869032" y="1598725"/>
            <a:ext cx="593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8"/>
          <p:cNvCxnSpPr>
            <a:stCxn id="399" idx="2"/>
            <a:endCxn id="411" idx="0"/>
          </p:cNvCxnSpPr>
          <p:nvPr/>
        </p:nvCxnSpPr>
        <p:spPr>
          <a:xfrm>
            <a:off x="5388701" y="2219660"/>
            <a:ext cx="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8"/>
          <p:cNvCxnSpPr>
            <a:endCxn id="412" idx="0"/>
          </p:cNvCxnSpPr>
          <p:nvPr/>
        </p:nvCxnSpPr>
        <p:spPr>
          <a:xfrm flipH="1">
            <a:off x="5953660" y="2213894"/>
            <a:ext cx="48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38"/>
          <p:cNvCxnSpPr>
            <a:stCxn id="397" idx="2"/>
            <a:endCxn id="413" idx="0"/>
          </p:cNvCxnSpPr>
          <p:nvPr/>
        </p:nvCxnSpPr>
        <p:spPr>
          <a:xfrm>
            <a:off x="6312202" y="2223260"/>
            <a:ext cx="88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8"/>
          <p:cNvCxnSpPr>
            <a:stCxn id="398" idx="2"/>
            <a:endCxn id="414" idx="0"/>
          </p:cNvCxnSpPr>
          <p:nvPr/>
        </p:nvCxnSpPr>
        <p:spPr>
          <a:xfrm flipH="1">
            <a:off x="7104674" y="2223272"/>
            <a:ext cx="1317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38"/>
          <p:cNvCxnSpPr>
            <a:endCxn id="404" idx="0"/>
          </p:cNvCxnSpPr>
          <p:nvPr/>
        </p:nvCxnSpPr>
        <p:spPr>
          <a:xfrm flipH="1">
            <a:off x="7504104" y="2213894"/>
            <a:ext cx="525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8"/>
          <p:cNvCxnSpPr>
            <a:stCxn id="396" idx="2"/>
            <a:endCxn id="403" idx="0"/>
          </p:cNvCxnSpPr>
          <p:nvPr/>
        </p:nvCxnSpPr>
        <p:spPr>
          <a:xfrm>
            <a:off x="8145307" y="2223272"/>
            <a:ext cx="44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8"/>
          <p:cNvCxnSpPr>
            <a:stCxn id="401" idx="2"/>
            <a:endCxn id="402" idx="0"/>
          </p:cNvCxnSpPr>
          <p:nvPr/>
        </p:nvCxnSpPr>
        <p:spPr>
          <a:xfrm>
            <a:off x="8462285" y="2223260"/>
            <a:ext cx="184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8"/>
          <p:cNvCxnSpPr/>
          <p:nvPr/>
        </p:nvCxnSpPr>
        <p:spPr>
          <a:xfrm>
            <a:off x="5310049" y="2840141"/>
            <a:ext cx="1473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8"/>
          <p:cNvCxnSpPr>
            <a:stCxn id="412" idx="2"/>
            <a:endCxn id="415" idx="0"/>
          </p:cNvCxnSpPr>
          <p:nvPr/>
        </p:nvCxnSpPr>
        <p:spPr>
          <a:xfrm>
            <a:off x="5953660" y="2847794"/>
            <a:ext cx="570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8"/>
          <p:cNvCxnSpPr>
            <a:stCxn id="413" idx="2"/>
            <a:endCxn id="418" idx="0"/>
          </p:cNvCxnSpPr>
          <p:nvPr/>
        </p:nvCxnSpPr>
        <p:spPr>
          <a:xfrm flipH="1">
            <a:off x="6324342" y="2847794"/>
            <a:ext cx="7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8"/>
          <p:cNvCxnSpPr>
            <a:stCxn id="414" idx="2"/>
            <a:endCxn id="417" idx="0"/>
          </p:cNvCxnSpPr>
          <p:nvPr/>
        </p:nvCxnSpPr>
        <p:spPr>
          <a:xfrm>
            <a:off x="7104596" y="2845919"/>
            <a:ext cx="1239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8"/>
          <p:cNvCxnSpPr>
            <a:stCxn id="404" idx="2"/>
            <a:endCxn id="405" idx="0"/>
          </p:cNvCxnSpPr>
          <p:nvPr/>
        </p:nvCxnSpPr>
        <p:spPr>
          <a:xfrm>
            <a:off x="7504104" y="2847794"/>
            <a:ext cx="52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8"/>
          <p:cNvCxnSpPr>
            <a:stCxn id="403" idx="2"/>
            <a:endCxn id="407" idx="0"/>
          </p:cNvCxnSpPr>
          <p:nvPr/>
        </p:nvCxnSpPr>
        <p:spPr>
          <a:xfrm flipH="1">
            <a:off x="8173429" y="2847794"/>
            <a:ext cx="1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8"/>
          <p:cNvCxnSpPr>
            <a:stCxn id="402" idx="2"/>
            <a:endCxn id="406" idx="0"/>
          </p:cNvCxnSpPr>
          <p:nvPr/>
        </p:nvCxnSpPr>
        <p:spPr>
          <a:xfrm flipH="1">
            <a:off x="8503454" y="2847794"/>
            <a:ext cx="1431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1" name="Google Shape;441;p38"/>
          <p:cNvCxnSpPr>
            <a:stCxn id="407" idx="2"/>
            <a:endCxn id="409" idx="0"/>
          </p:cNvCxnSpPr>
          <p:nvPr/>
        </p:nvCxnSpPr>
        <p:spPr>
          <a:xfrm flipH="1">
            <a:off x="7824657" y="3472329"/>
            <a:ext cx="3489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38"/>
          <p:cNvCxnSpPr>
            <a:stCxn id="416" idx="2"/>
            <a:endCxn id="420" idx="0"/>
          </p:cNvCxnSpPr>
          <p:nvPr/>
        </p:nvCxnSpPr>
        <p:spPr>
          <a:xfrm>
            <a:off x="5394808" y="3467841"/>
            <a:ext cx="1857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3" name="Google Shape;443;p38"/>
          <p:cNvCxnSpPr>
            <a:stCxn id="417" idx="2"/>
          </p:cNvCxnSpPr>
          <p:nvPr/>
        </p:nvCxnSpPr>
        <p:spPr>
          <a:xfrm>
            <a:off x="7228560" y="3471391"/>
            <a:ext cx="3054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8"/>
          <p:cNvCxnSpPr>
            <a:stCxn id="415" idx="2"/>
            <a:endCxn id="421" idx="0"/>
          </p:cNvCxnSpPr>
          <p:nvPr/>
        </p:nvCxnSpPr>
        <p:spPr>
          <a:xfrm flipH="1">
            <a:off x="5901274" y="3468404"/>
            <a:ext cx="1095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0" name="Google Shape;4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9"/>
          <p:cNvSpPr/>
          <p:nvPr/>
        </p:nvSpPr>
        <p:spPr>
          <a:xfrm>
            <a:off x="456075" y="486000"/>
            <a:ext cx="69687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сортировки слиянием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39"/>
          <p:cNvSpPr txBox="1"/>
          <p:nvPr/>
        </p:nvSpPr>
        <p:spPr>
          <a:xfrm>
            <a:off x="320875" y="1033800"/>
            <a:ext cx="4304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длина массива &lt; 2 – “ 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Разбить массив на две части.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Теперь, как мы уже знаем, сортировка слиянием сначала итеративно делит весь массив на равные половины, если не достигнуты атомарные значения. 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Здесь мы видим, что массив из 7 элементов разбит на два массива размером 3 и 4 соответственно.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Снова проверим, если длина массива &lt; 2 – “текущий массив” отсортирован.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Теперь разделите эти два массива еще на две половины, пока не будут достигнуты массивы, размером равным 1 и дальнейшее деление станет невозможным.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100"/>
              <a:buFont typeface="Inter"/>
              <a:buAutoNum type="arabicPeriod"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После разделения массива на наименьшие единицы снова начните объединять элементы на основе сравнения размеров элементов.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Сравните элемент для каждого списка, а затем объедините их в другой список в отсортированном виде.</a:t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5259910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558050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5901103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7076036" y="123875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7388086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7708682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9" name="Google Shape;459;p39"/>
          <p:cNvSpPr/>
          <p:nvPr/>
        </p:nvSpPr>
        <p:spPr>
          <a:xfrm>
            <a:off x="8029279" y="1238725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39"/>
          <p:cNvSpPr/>
          <p:nvPr/>
        </p:nvSpPr>
        <p:spPr>
          <a:xfrm>
            <a:off x="7388086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39"/>
          <p:cNvSpPr/>
          <p:nvPr/>
        </p:nvSpPr>
        <p:spPr>
          <a:xfrm>
            <a:off x="7984957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39"/>
          <p:cNvSpPr/>
          <p:nvPr/>
        </p:nvSpPr>
        <p:spPr>
          <a:xfrm>
            <a:off x="6151852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39"/>
          <p:cNvSpPr/>
          <p:nvPr/>
        </p:nvSpPr>
        <p:spPr>
          <a:xfrm>
            <a:off x="7076024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39"/>
          <p:cNvSpPr/>
          <p:nvPr/>
        </p:nvSpPr>
        <p:spPr>
          <a:xfrm>
            <a:off x="5228351" y="18596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39"/>
          <p:cNvSpPr/>
          <p:nvPr/>
        </p:nvSpPr>
        <p:spPr>
          <a:xfrm>
            <a:off x="5851360" y="1863272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8301935" y="1863260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848620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39"/>
          <p:cNvSpPr/>
          <p:nvPr/>
        </p:nvSpPr>
        <p:spPr>
          <a:xfrm>
            <a:off x="8029279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39"/>
          <p:cNvSpPr/>
          <p:nvPr/>
        </p:nvSpPr>
        <p:spPr>
          <a:xfrm>
            <a:off x="7343754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739598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1" name="Google Shape;471;p39"/>
          <p:cNvSpPr/>
          <p:nvPr/>
        </p:nvSpPr>
        <p:spPr>
          <a:xfrm>
            <a:off x="8343080" y="311235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8013207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7343754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7664350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7984946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39"/>
          <p:cNvSpPr/>
          <p:nvPr/>
        </p:nvSpPr>
        <p:spPr>
          <a:xfrm>
            <a:off x="5901103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7" name="Google Shape;477;p39"/>
          <p:cNvSpPr/>
          <p:nvPr/>
        </p:nvSpPr>
        <p:spPr>
          <a:xfrm>
            <a:off x="6221699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9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8" name="Google Shape;478;p39"/>
          <p:cNvSpPr/>
          <p:nvPr/>
        </p:nvSpPr>
        <p:spPr>
          <a:xfrm>
            <a:off x="6542295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10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39"/>
          <p:cNvSpPr/>
          <p:nvPr/>
        </p:nvSpPr>
        <p:spPr>
          <a:xfrm>
            <a:off x="6862892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7183488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7504084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2" name="Google Shape;482;p39"/>
          <p:cNvSpPr/>
          <p:nvPr/>
        </p:nvSpPr>
        <p:spPr>
          <a:xfrm>
            <a:off x="7824681" y="4361398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82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39"/>
          <p:cNvSpPr/>
          <p:nvPr/>
        </p:nvSpPr>
        <p:spPr>
          <a:xfrm>
            <a:off x="5228350" y="2478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4" name="Google Shape;484;p39"/>
          <p:cNvSpPr/>
          <p:nvPr/>
        </p:nvSpPr>
        <p:spPr>
          <a:xfrm>
            <a:off x="5793310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5" name="Google Shape;485;p39"/>
          <p:cNvSpPr/>
          <p:nvPr/>
        </p:nvSpPr>
        <p:spPr>
          <a:xfrm>
            <a:off x="6240192" y="248779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6" name="Google Shape;486;p39"/>
          <p:cNvSpPr/>
          <p:nvPr/>
        </p:nvSpPr>
        <p:spPr>
          <a:xfrm>
            <a:off x="6944246" y="248591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5850424" y="3108404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8" name="Google Shape;488;p39"/>
          <p:cNvSpPr/>
          <p:nvPr/>
        </p:nvSpPr>
        <p:spPr>
          <a:xfrm>
            <a:off x="5234458" y="310784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39"/>
          <p:cNvSpPr/>
          <p:nvPr/>
        </p:nvSpPr>
        <p:spPr>
          <a:xfrm>
            <a:off x="7068210" y="311139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0" name="Google Shape;490;p39"/>
          <p:cNvSpPr/>
          <p:nvPr/>
        </p:nvSpPr>
        <p:spPr>
          <a:xfrm>
            <a:off x="6164044" y="3112329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39"/>
          <p:cNvSpPr/>
          <p:nvPr/>
        </p:nvSpPr>
        <p:spPr>
          <a:xfrm>
            <a:off x="7023187" y="3736851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3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2" name="Google Shape;492;p39"/>
          <p:cNvSpPr/>
          <p:nvPr/>
        </p:nvSpPr>
        <p:spPr>
          <a:xfrm>
            <a:off x="5420208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Inter"/>
                <a:ea typeface="Inter"/>
                <a:cs typeface="Inter"/>
                <a:sym typeface="Inter"/>
              </a:rPr>
              <a:t>27</a:t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3" name="Google Shape;493;p39"/>
          <p:cNvSpPr/>
          <p:nvPr/>
        </p:nvSpPr>
        <p:spPr>
          <a:xfrm>
            <a:off x="5740804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38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6061401" y="3736863"/>
            <a:ext cx="320700" cy="360000"/>
          </a:xfrm>
          <a:prstGeom prst="rect">
            <a:avLst/>
          </a:prstGeom>
          <a:solidFill>
            <a:srgbClr val="F7B51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Inter"/>
                <a:ea typeface="Inter"/>
                <a:cs typeface="Inter"/>
                <a:sym typeface="Inter"/>
              </a:rPr>
              <a:t>43</a:t>
            </a:r>
            <a:endParaRPr sz="80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95" name="Google Shape;495;p39"/>
          <p:cNvCxnSpPr>
            <a:endCxn id="464" idx="0"/>
          </p:cNvCxnSpPr>
          <p:nvPr/>
        </p:nvCxnSpPr>
        <p:spPr>
          <a:xfrm flipH="1">
            <a:off x="5388701" y="1600160"/>
            <a:ext cx="163200" cy="25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9"/>
          <p:cNvCxnSpPr/>
          <p:nvPr/>
        </p:nvCxnSpPr>
        <p:spPr>
          <a:xfrm>
            <a:off x="5920399" y="1600072"/>
            <a:ext cx="2622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9"/>
          <p:cNvCxnSpPr>
            <a:endCxn id="460" idx="0"/>
          </p:cNvCxnSpPr>
          <p:nvPr/>
        </p:nvCxnSpPr>
        <p:spPr>
          <a:xfrm flipH="1">
            <a:off x="7548436" y="1603160"/>
            <a:ext cx="168900" cy="26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9"/>
          <p:cNvCxnSpPr>
            <a:stCxn id="458" idx="2"/>
            <a:endCxn id="466" idx="0"/>
          </p:cNvCxnSpPr>
          <p:nvPr/>
        </p:nvCxnSpPr>
        <p:spPr>
          <a:xfrm>
            <a:off x="7869032" y="1598725"/>
            <a:ext cx="593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9"/>
          <p:cNvCxnSpPr>
            <a:stCxn id="464" idx="2"/>
            <a:endCxn id="483" idx="0"/>
          </p:cNvCxnSpPr>
          <p:nvPr/>
        </p:nvCxnSpPr>
        <p:spPr>
          <a:xfrm>
            <a:off x="5388701" y="2219660"/>
            <a:ext cx="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9"/>
          <p:cNvCxnSpPr>
            <a:endCxn id="484" idx="0"/>
          </p:cNvCxnSpPr>
          <p:nvPr/>
        </p:nvCxnSpPr>
        <p:spPr>
          <a:xfrm flipH="1">
            <a:off x="5953660" y="2213894"/>
            <a:ext cx="480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1" name="Google Shape;501;p39"/>
          <p:cNvCxnSpPr>
            <a:stCxn id="462" idx="2"/>
            <a:endCxn id="485" idx="0"/>
          </p:cNvCxnSpPr>
          <p:nvPr/>
        </p:nvCxnSpPr>
        <p:spPr>
          <a:xfrm>
            <a:off x="6312202" y="2223260"/>
            <a:ext cx="88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9"/>
          <p:cNvCxnSpPr>
            <a:stCxn id="463" idx="2"/>
            <a:endCxn id="486" idx="0"/>
          </p:cNvCxnSpPr>
          <p:nvPr/>
        </p:nvCxnSpPr>
        <p:spPr>
          <a:xfrm flipH="1">
            <a:off x="7104674" y="2223272"/>
            <a:ext cx="131700" cy="26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9"/>
          <p:cNvCxnSpPr>
            <a:endCxn id="469" idx="0"/>
          </p:cNvCxnSpPr>
          <p:nvPr/>
        </p:nvCxnSpPr>
        <p:spPr>
          <a:xfrm flipH="1">
            <a:off x="7504104" y="2213894"/>
            <a:ext cx="52500" cy="2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39"/>
          <p:cNvCxnSpPr>
            <a:stCxn id="461" idx="2"/>
            <a:endCxn id="468" idx="0"/>
          </p:cNvCxnSpPr>
          <p:nvPr/>
        </p:nvCxnSpPr>
        <p:spPr>
          <a:xfrm>
            <a:off x="8145307" y="2223272"/>
            <a:ext cx="444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9"/>
          <p:cNvCxnSpPr>
            <a:stCxn id="466" idx="2"/>
            <a:endCxn id="467" idx="0"/>
          </p:cNvCxnSpPr>
          <p:nvPr/>
        </p:nvCxnSpPr>
        <p:spPr>
          <a:xfrm>
            <a:off x="8462285" y="2223260"/>
            <a:ext cx="184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39"/>
          <p:cNvCxnSpPr/>
          <p:nvPr/>
        </p:nvCxnSpPr>
        <p:spPr>
          <a:xfrm>
            <a:off x="5310049" y="2840141"/>
            <a:ext cx="14730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9"/>
          <p:cNvCxnSpPr>
            <a:stCxn id="484" idx="2"/>
            <a:endCxn id="487" idx="0"/>
          </p:cNvCxnSpPr>
          <p:nvPr/>
        </p:nvCxnSpPr>
        <p:spPr>
          <a:xfrm>
            <a:off x="5953660" y="2847794"/>
            <a:ext cx="57000" cy="2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9"/>
          <p:cNvCxnSpPr>
            <a:stCxn id="485" idx="2"/>
            <a:endCxn id="490" idx="0"/>
          </p:cNvCxnSpPr>
          <p:nvPr/>
        </p:nvCxnSpPr>
        <p:spPr>
          <a:xfrm flipH="1">
            <a:off x="6324342" y="2847794"/>
            <a:ext cx="7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39"/>
          <p:cNvCxnSpPr>
            <a:stCxn id="486" idx="2"/>
            <a:endCxn id="489" idx="0"/>
          </p:cNvCxnSpPr>
          <p:nvPr/>
        </p:nvCxnSpPr>
        <p:spPr>
          <a:xfrm>
            <a:off x="7104596" y="2845919"/>
            <a:ext cx="12390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39"/>
          <p:cNvCxnSpPr>
            <a:stCxn id="469" idx="2"/>
            <a:endCxn id="470" idx="0"/>
          </p:cNvCxnSpPr>
          <p:nvPr/>
        </p:nvCxnSpPr>
        <p:spPr>
          <a:xfrm>
            <a:off x="7504104" y="2847794"/>
            <a:ext cx="52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39"/>
          <p:cNvCxnSpPr>
            <a:stCxn id="468" idx="2"/>
            <a:endCxn id="472" idx="0"/>
          </p:cNvCxnSpPr>
          <p:nvPr/>
        </p:nvCxnSpPr>
        <p:spPr>
          <a:xfrm flipH="1">
            <a:off x="8173429" y="2847794"/>
            <a:ext cx="162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39"/>
          <p:cNvCxnSpPr>
            <a:stCxn id="467" idx="2"/>
            <a:endCxn id="471" idx="0"/>
          </p:cNvCxnSpPr>
          <p:nvPr/>
        </p:nvCxnSpPr>
        <p:spPr>
          <a:xfrm flipH="1">
            <a:off x="8503454" y="2847794"/>
            <a:ext cx="1431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39"/>
          <p:cNvCxnSpPr>
            <a:stCxn id="472" idx="2"/>
            <a:endCxn id="474" idx="0"/>
          </p:cNvCxnSpPr>
          <p:nvPr/>
        </p:nvCxnSpPr>
        <p:spPr>
          <a:xfrm flipH="1">
            <a:off x="7824657" y="3472329"/>
            <a:ext cx="3489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4" name="Google Shape;514;p39"/>
          <p:cNvCxnSpPr>
            <a:stCxn id="488" idx="2"/>
            <a:endCxn id="492" idx="0"/>
          </p:cNvCxnSpPr>
          <p:nvPr/>
        </p:nvCxnSpPr>
        <p:spPr>
          <a:xfrm>
            <a:off x="5394808" y="3467841"/>
            <a:ext cx="1857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9"/>
          <p:cNvCxnSpPr>
            <a:stCxn id="489" idx="2"/>
          </p:cNvCxnSpPr>
          <p:nvPr/>
        </p:nvCxnSpPr>
        <p:spPr>
          <a:xfrm>
            <a:off x="7228560" y="3471391"/>
            <a:ext cx="3054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39"/>
          <p:cNvCxnSpPr>
            <a:endCxn id="478" idx="0"/>
          </p:cNvCxnSpPr>
          <p:nvPr/>
        </p:nvCxnSpPr>
        <p:spPr>
          <a:xfrm>
            <a:off x="5874345" y="4088998"/>
            <a:ext cx="8283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9"/>
          <p:cNvCxnSpPr>
            <a:stCxn id="474" idx="2"/>
            <a:endCxn id="480" idx="0"/>
          </p:cNvCxnSpPr>
          <p:nvPr/>
        </p:nvCxnSpPr>
        <p:spPr>
          <a:xfrm flipH="1">
            <a:off x="7343800" y="4096863"/>
            <a:ext cx="480900" cy="26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39"/>
          <p:cNvCxnSpPr>
            <a:stCxn id="487" idx="2"/>
            <a:endCxn id="493" idx="0"/>
          </p:cNvCxnSpPr>
          <p:nvPr/>
        </p:nvCxnSpPr>
        <p:spPr>
          <a:xfrm flipH="1">
            <a:off x="5901274" y="3468404"/>
            <a:ext cx="109500" cy="2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4" name="Google Shape;52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5" name="Google Shape;5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0"/>
          <p:cNvSpPr/>
          <p:nvPr/>
        </p:nvSpPr>
        <p:spPr>
          <a:xfrm>
            <a:off x="468000" y="486000"/>
            <a:ext cx="709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Экспресс-опрос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7" name="Google Shape;527;p40"/>
          <p:cNvSpPr/>
          <p:nvPr/>
        </p:nvSpPr>
        <p:spPr>
          <a:xfrm>
            <a:off x="468000" y="1321050"/>
            <a:ext cx="6157800" cy="3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905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b="1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 							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Дан массив [5, 4, 3, 2, 1] - будет ли работать сортировка слиянием для данного массива?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1"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Вопрос 2. </a:t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Какова наихудшая и наилучшая сложность алгоритма сортировка слиянием? 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3" name="Google Shape;53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1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ПОДБЛОКУ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36" name="Google Shape;5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4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38" name="Google Shape;53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4" name="Google Shape;54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2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47" name="Google Shape;54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8" name="Google Shape;548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49" name="Google Shape;54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56" name="Google Shape;55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3"/>
          <p:cNvSpPr/>
          <p:nvPr/>
        </p:nvSpPr>
        <p:spPr>
          <a:xfrm>
            <a:off x="702225" y="733150"/>
            <a:ext cx="6745800" cy="41061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529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59" name="Google Shape;559;p43"/>
          <p:cNvSpPr/>
          <p:nvPr/>
        </p:nvSpPr>
        <p:spPr>
          <a:xfrm>
            <a:off x="1300125" y="1075021"/>
            <a:ext cx="55500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28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0" name="Google Shape;560;p43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561" name="Google Shape;561;p43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ЗАДАНИЕ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563" name="Google Shape;56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3"/>
          <p:cNvSpPr txBox="1"/>
          <p:nvPr/>
        </p:nvSpPr>
        <p:spPr>
          <a:xfrm>
            <a:off x="961350" y="1608375"/>
            <a:ext cx="60825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Реализуйте метод mergeSort(array[], leftIndex,  rightIndex)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Для объединения напишите метод merge(array, leftIndex, middle, rightIndex)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Описание алгоритма: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если leftIndex &lt; rightIndex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Находим среднюю точку, чтобы разделить массив на две половины: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middle = (leftIndex + rightIndex)/2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Вызов mergeSort для первой половины: mergeSort(array, leftIndex, middle)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</a:rPr>
              <a:t>Вызов mergeSort для второй половины: mergeSort(array, middle+1, rightIndex)</a:t>
            </a:r>
            <a:endParaRPr sz="1200">
              <a:solidFill>
                <a:srgbClr val="03030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30303"/>
                </a:solidFill>
              </a:rPr>
              <a:t>Объедините половины, отсортированные на шагах выше: merge(array, leftIndex, middle, rightIndex)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0" name="Google Shape;57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4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ПРАКТИЧЕСК</a:t>
            </a: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АЯ РАБОТА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73" name="Google Shape;57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75" name="Google Shape;575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1" name="Google Shape;5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2" name="Google Shape;58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Практическое задание 1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>
            <a:off x="310225" y="1080000"/>
            <a:ext cx="7657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Count Inversions in an array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Счетчик инверсии для массива указывает, насколько далек (или близок) массив от сортировки. Если массив уже отсортирован, то счетчик инверсии равен 0, а если массив отсортирован в обратном порядке, то счетчик инверсии будет максимальным.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Пример: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Ввод: arr[] = {8, 4, 2, 1}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Вывод: 6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Объяснение: Данный массив имеет шесть инверсий: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(8, 4), (4, 2), (8, 2), (8, 1), (4, 1), (2, 1).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Ввод: arr[] = {3, 1, 2}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Вывод: 2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Объяснение: Данный массив имеет две инверсии: 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(3, 1), (3, 2)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4" name="Google Shape;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7" name="Google Shape;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9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занятия, 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пожалуйста, поднимите руку и дождитесь, пока преподаватель закончит мысль и спросит Вас, также можно задать вопрос 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 чате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 или когда преподаватель с</a:t>
            </a: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кажет, что начался блок вопросов</a:t>
            </a: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0" name="Google Shape;5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6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93" name="Google Shape;59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4" name="Google Shape;594;p4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95" name="Google Shape;59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1" name="Google Shape;6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2" name="Google Shape;60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7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4" name="Google Shape;604;p47"/>
          <p:cNvSpPr/>
          <p:nvPr/>
        </p:nvSpPr>
        <p:spPr>
          <a:xfrm>
            <a:off x="468000" y="1139250"/>
            <a:ext cx="6820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Написать самостоятельно сортировку слиянием.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Стереть все то, что написали во время классной работы и заново написать merge sort, опираясь на текстовое описание и псевдокод.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0" name="Google Shape;6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1" name="Google Shape;6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8"/>
          <p:cNvSpPr/>
          <p:nvPr/>
        </p:nvSpPr>
        <p:spPr>
          <a:xfrm>
            <a:off x="313649" y="190792"/>
            <a:ext cx="8563200" cy="4761900"/>
          </a:xfrm>
          <a:prstGeom prst="roundRect">
            <a:avLst>
              <a:gd fmla="val 3588" name="adj"/>
            </a:avLst>
          </a:prstGeom>
          <a:solidFill>
            <a:schemeClr val="lt1"/>
          </a:solidFill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3" name="Google Shape;613;p48"/>
          <p:cNvSpPr/>
          <p:nvPr/>
        </p:nvSpPr>
        <p:spPr>
          <a:xfrm>
            <a:off x="735286" y="708785"/>
            <a:ext cx="61152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14" name="Google Shape;61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5111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5001" y="1476950"/>
            <a:ext cx="4213999" cy="3061700"/>
          </a:xfrm>
          <a:prstGeom prst="rect">
            <a:avLst/>
          </a:prstGeom>
          <a:noFill/>
          <a:ln>
            <a:noFill/>
          </a:ln>
          <a:effectLst>
            <a:outerShdw blurRad="381000" rotWithShape="0" algn="tl" dir="2700000" dist="127000">
              <a:srgbClr val="7F7F7F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468000" y="1235250"/>
            <a:ext cx="6204900" cy="27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овторение изученного</a:t>
            </a:r>
            <a:r>
              <a:rPr lang="en" sz="1200">
                <a:latin typeface="Inter"/>
                <a:ea typeface="Inter"/>
                <a:cs typeface="Inter"/>
                <a:sym typeface="Inter"/>
              </a:rPr>
              <a:t> 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Разбор домашнего задания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Задание для закрепления основного блока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sz="1200"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lang="en" sz="1200"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99" name="Google Shape;9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7" name="Google Shape;1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9" name="Google Shape;1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2495350" y="1268025"/>
            <a:ext cx="60771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ПОВТОРЕНИЕ ИЗУЧЕННОГО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06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Повторение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472525" y="1301338"/>
            <a:ext cx="5463600" cy="3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Техника Разделяй и властвуй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Алгоритмы «разделяй и властвуй»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Преимущества и недостатки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Example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Binary Search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Count Inversions in an array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Merge Sort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○"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Quick Sort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9" name="Google Shape;1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ПОВТОРЕНИЮ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0" name="Google Shape;13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РАЗБОР ДОМАШНЕГО ЗАДАНИЯ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9" name="Google Shape;13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1" name="Google Shape;14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Задание</a:t>
            </a:r>
            <a:endParaRPr b="1" sz="3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468000" y="1139250"/>
            <a:ext cx="6820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Изучить исходники</a:t>
            </a:r>
            <a:endParaRPr sz="1200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