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Fira Code"/>
      <p:regular r:id="rId48"/>
      <p:bold r:id="rId49"/>
    </p:embeddedFont>
    <p:embeddedFont>
      <p:font typeface="Helvetica Neue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49945F-EF2E-4B0F-BFE3-F34942ED01B1}">
  <a:tblStyle styleId="{9B49945F-EF2E-4B0F-BFE3-F34942ED01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Code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FiraCod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02ccba8a9e_9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202ccba8a9e_9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2ccba8a9e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202ccba8a9e_6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02ccba8a9e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02ccba8a9e_6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02ccba8a9e_6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202ccba8a9e_6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02ccba8a9e_6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02ccba8a9e_6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2ccba8a9e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202ccba8a9e_6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02ccba8a9e_6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02ccba8a9e_6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02ccba8a9e_6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02ccba8a9e_6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02ccba8a9e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02ccba8a9e_6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02ccba8a9e_6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202ccba8a9e_6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02ccba8a9e_6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02ccba8a9e_6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02ccba8a9e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02ccba8a9e_9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02ccba8a9e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02ccba8a9e_6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02ccba8a9e_6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02ccba8a9e_6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02ccba8a9e_6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202ccba8a9e_6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02ccba8a9e_6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202ccba8a9e_6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2ccba8a9e_6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02ccba8a9e_6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02ccba8a9e_6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202ccba8a9e_6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02ccba8a9e_6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202ccba8a9e_6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02ccba8a9e_6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202ccba8a9e_6_1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02ccba8a9e_6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02ccba8a9e_6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02ccba8a9e_6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202ccba8a9e_6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02ccba8a9e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02ccba8a9e_6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02ccba8a9e_6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202ccba8a9e_6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02ccba8a9e_6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02ccba8a9e_6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02ccba8a9e_6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02ccba8a9e_6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02ccba8a9e_6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202ccba8a9e_6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02ccba8a9e_6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02ccba8a9e_6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02d85c8fc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202d85c8fc1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02deb22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g202deb228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2ccba8a9e_9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202ccba8a9e_9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02ccba8a9e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02ccba8a9e_6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02ccba8a9e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202ccba8a9e_6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02ccba8a9e_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02ccba8a9e_6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02ccba8a9e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02ccba8a9e_6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02ccba8a9e_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202ccba8a9e_6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02ccba8a9e_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02ccba8a9e_6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8" name="Google Shape;458;p2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59" name="Google Shape;459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0" name="Google Shape;46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1" name="Google Shape;46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5" name="Google Shape;465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6" name="Google Shape;466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7" name="Google Shape;467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0" name="Google Shape;470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1" name="Google Shape;471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2" name="Google Shape;472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3" name="Google Shape;473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6" name="Google Shape;476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7" name="Google Shape;477;p2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8" name="Google Shape;478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9" name="Google Shape;479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0" name="Google Shape;48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3" name="Google Shape;483;p3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4" name="Google Shape;484;p3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5" name="Google Shape;485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6" name="Google Shape;486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7" name="Google Shape;487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8" name="Google Shape;48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9" name="Google Shape;48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2" name="Google Shape;492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3" name="Google Shape;493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4" name="Google Shape;494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7" name="Google Shape;497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8" name="Google Shape;498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1" name="Google Shape;501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02" name="Google Shape;502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03" name="Google Shape;503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4" name="Google Shape;504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5" name="Google Shape;50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8" name="Google Shape;508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10" name="Google Shape;510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1" name="Google Shape;511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2" name="Google Shape;512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5" name="Google Shape;515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6" name="Google Shape;516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7" name="Google Shape;517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8" name="Google Shape;518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1" name="Google Shape;521;p3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2" name="Google Shape;522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3" name="Google Shape;523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4" name="Google Shape;524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Google Shape;453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lassroom.google.com/u/1/c/NjU4NDQ1OTc0NzQy/m/Njc3NjI5NTU0ODQ3/details" TargetMode="External"/><Relationship Id="rId4" Type="http://schemas.openxmlformats.org/officeDocument/2006/relationships/hyperlink" Target="https://classroom.google.com/u/1/c/NjU4NDQ1OTc0NzQy/m/Njc3NjI5NTU0ODQ3/details" TargetMode="External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"/>
          <p:cNvSpPr txBox="1"/>
          <p:nvPr/>
        </p:nvSpPr>
        <p:spPr>
          <a:xfrm>
            <a:off x="2658750" y="2862725"/>
            <a:ext cx="45375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Helen Xiomara Giraldo Libreros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Juan David Ramírez  Carmona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Miguel Ángel Vargas </a:t>
            </a: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Peláez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Juan Esteban Maya Sánchez </a:t>
            </a:r>
            <a:endParaRPr sz="12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2658742" y="2399348"/>
            <a:ext cx="4686300" cy="3448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Patrón de diseño “Memento”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585" name="Google Shape;585;p46"/>
          <p:cNvSpPr txBox="1"/>
          <p:nvPr/>
        </p:nvSpPr>
        <p:spPr>
          <a:xfrm>
            <a:off x="214349" y="941525"/>
            <a:ext cx="87153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Además vamos a contar en esta misma clase con un método “goToPage” en el cual vamos a realizar un tipo de simulación de la navegación a una nueva página web.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Utilizamos el atributo “currentPage” con la nueva URL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Y por último lo que hace es imprimir esa misma URL para confirmar su navegación.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6" name="Google Shape;5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75" y="2545900"/>
            <a:ext cx="73628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7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592" name="Google Shape;592;p47"/>
          <p:cNvSpPr txBox="1"/>
          <p:nvPr/>
        </p:nvSpPr>
        <p:spPr>
          <a:xfrm>
            <a:off x="214349" y="941525"/>
            <a:ext cx="8715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Vamos a contar con un segundo método “getCurrentPage” el cual lo único que va a hacer es devolver la URL de la página actual, es decir, un get.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3" name="Google Shape;5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750" y="2222175"/>
            <a:ext cx="44481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599" name="Google Shape;599;p48"/>
          <p:cNvSpPr txBox="1"/>
          <p:nvPr/>
        </p:nvSpPr>
        <p:spPr>
          <a:xfrm>
            <a:off x="214349" y="941525"/>
            <a:ext cx="87153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Nuestro tercer método es un save, va a crear un objeto de tipo “Memento”, el cual va a guardar el estado actual de nuestra clase Originator, que en este caso es “WebBrowser”, y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específicamente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la página actual “currentPage”.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Y por último retorna ese Memento para que pueda ser almacenado y pueda ser utilizado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tarde para restaurar el estado.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0" name="Google Shape;6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50" y="2968075"/>
            <a:ext cx="53530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06" name="Google Shape;606;p49"/>
          <p:cNvSpPr txBox="1"/>
          <p:nvPr/>
        </p:nvSpPr>
        <p:spPr>
          <a:xfrm>
            <a:off x="214349" y="941525"/>
            <a:ext cx="8715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cuarto Método y último que contiene nuestra clase “WebBrowser”, es el método restore, el cual, como su nombre lo indica, restaura el estado del “WebBrowser”, utilizando un objeto Memento.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Actualiza el atributo “CurrentPage” con la página que se encuentra guardada en el Memento.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7" name="Google Shape;6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25" y="2343188"/>
            <a:ext cx="62198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0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13" name="Google Shape;613;p50"/>
          <p:cNvSpPr txBox="1"/>
          <p:nvPr/>
        </p:nvSpPr>
        <p:spPr>
          <a:xfrm>
            <a:off x="214349" y="941525"/>
            <a:ext cx="871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Cuando el método “restore” es llamado con un objeto de “Memento”, se extrae el estado guardado, (en este caso es la URL), desde el Memento usando el  “getSavedPage” que se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mostrará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próximamente y se asigna a “currentPage”.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" name="Google Shape;6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325" y="2343188"/>
            <a:ext cx="62198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/>
          <p:nvPr/>
        </p:nvSpPr>
        <p:spPr>
          <a:xfrm>
            <a:off x="3160400" y="2526451"/>
            <a:ext cx="4858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Clase Memento “Memento”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2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25" name="Google Shape;625;p52"/>
          <p:cNvSpPr txBox="1"/>
          <p:nvPr/>
        </p:nvSpPr>
        <p:spPr>
          <a:xfrm>
            <a:off x="187586" y="874650"/>
            <a:ext cx="87153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La clase Memento como se explicó anteriormente, es la responsable de almacenar el estado interno de la clase originator, para este ejemplo,  el objeto “WebBrowser”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Nuestra clase Memento va a contar con un solo atributo, el cual va a almacenar el estado que queremos mantener, en este caso es la URL de la página que se guarda a la hora de crear el Memento.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Tener en cuenta: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uso de “final” en “savedPage” nos va a garantizar que una vez le asignemos un valor, este no puede cambiar, garantizando la inmutabilidad del estado guardado.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6" name="Google Shape;6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275" y="3034938"/>
            <a:ext cx="46386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3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32" name="Google Shape;632;p53"/>
          <p:cNvSpPr txBox="1"/>
          <p:nvPr/>
        </p:nvSpPr>
        <p:spPr>
          <a:xfrm>
            <a:off x="187586" y="874650"/>
            <a:ext cx="87153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 va a contar con el constructor de Memento, el cual recibe un parámetro “page”, que es la URL de la página actual en el navegador, es decir, la clase “WebBrowser”.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Explicación: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Cuando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 método “save” que se encuentra en “WebBrowser” sea llamado, va a crear un objeto de tipo “Memento”, el cual va a pasar el valor de “currentPage” al constructor de “Memento”.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 “currentPage” es el estado actual en el que se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encuentra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 navegador, y se pasa como “page” al constructor de Memento.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3" name="Google Shape;6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975" y="2939175"/>
            <a:ext cx="42291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4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39" name="Google Shape;639;p54"/>
          <p:cNvSpPr txBox="1"/>
          <p:nvPr/>
        </p:nvSpPr>
        <p:spPr>
          <a:xfrm>
            <a:off x="187586" y="874650"/>
            <a:ext cx="871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Por último para esta clase, se cuenta con un “getSavePage”, el cual nos permite devolver el valor de “savePage”, y asimismo permite que el navegador “WebBrowser” acceda a este estado guardado cuando necesite restaurarlo.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0" name="Google Shape;6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2291325"/>
            <a:ext cx="44767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5"/>
          <p:cNvSpPr txBox="1"/>
          <p:nvPr/>
        </p:nvSpPr>
        <p:spPr>
          <a:xfrm>
            <a:off x="3160400" y="2526451"/>
            <a:ext cx="4858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Clase Caretaker “BrowserHistory”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Propósito</a:t>
            </a:r>
            <a:endParaRPr sz="1100"/>
          </a:p>
        </p:txBody>
      </p:sp>
      <p:sp>
        <p:nvSpPr>
          <p:cNvPr id="536" name="Google Shape;536;p38"/>
          <p:cNvSpPr txBox="1"/>
          <p:nvPr/>
        </p:nvSpPr>
        <p:spPr>
          <a:xfrm>
            <a:off x="4077242" y="1496695"/>
            <a:ext cx="4316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“Memento” es un patrón de diseño de comportamiento que permite guardar y restaurar el estado previo de un objeto sin revelar los detalles de su implementación</a:t>
            </a:r>
            <a:endParaRPr sz="1100"/>
          </a:p>
        </p:txBody>
      </p:sp>
      <p:pic>
        <p:nvPicPr>
          <p:cNvPr id="537" name="Google Shape;5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1570375"/>
            <a:ext cx="3772442" cy="256038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8"/>
          <p:cNvSpPr txBox="1"/>
          <p:nvPr/>
        </p:nvSpPr>
        <p:spPr>
          <a:xfrm>
            <a:off x="4077250" y="2736325"/>
            <a:ext cx="441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útil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cuando se debe tener un historial de versiones y se desea retornar a una versión anterior del objeto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6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51" name="Google Shape;651;p56"/>
          <p:cNvSpPr txBox="1"/>
          <p:nvPr/>
        </p:nvSpPr>
        <p:spPr>
          <a:xfrm>
            <a:off x="147436" y="607100"/>
            <a:ext cx="87153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Esta clase, utiliza una pila (Stack)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¿Qué es un Stack?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 Stack es una estructura de datos que lo que asegura es que el último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elemento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que se agrega a esta pila es el primero en ser retirado.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2" name="Google Shape;6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99" y="2144350"/>
            <a:ext cx="6656425" cy="23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810" y="2566023"/>
            <a:ext cx="4185926" cy="7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7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59" name="Google Shape;659;p57"/>
          <p:cNvSpPr txBox="1"/>
          <p:nvPr/>
        </p:nvSpPr>
        <p:spPr>
          <a:xfrm>
            <a:off x="147436" y="720800"/>
            <a:ext cx="8715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Esta clase, utiliza una pila (Stack) para de esta manera almacenar los objetos “Memento” los cuales contienen los estados guardados de “WebBrowser”, y de este modo nos va a permitir la funcionalidad de “deshacer”.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 otras palabras, la responsabilidad de esta clase es almacenar y restaurar los objetos “Memento”, sin necesidad de conocer o modificar el contenido de estos elementos.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0" name="Google Shape;6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75" y="2409375"/>
            <a:ext cx="62865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8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66" name="Google Shape;666;p58"/>
          <p:cNvSpPr txBox="1"/>
          <p:nvPr/>
        </p:nvSpPr>
        <p:spPr>
          <a:xfrm>
            <a:off x="147436" y="694050"/>
            <a:ext cx="8715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 cuenta con un objeto “saveState” el cual recibe un objeto “Memento” y lo va a añadir al stack “history” que se creó anteriormente, usando el método “push”.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Recordando que los métodos de un Stack son: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.push: Añadir un elemento a la cima de la pila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.pop : Retirar y devolver el elemento de la cima de la pila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.peek : Ver el elemento de la cima sin retirarlo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.isEmpty: Verificar si la pila está vacia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7" name="Google Shape;6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400" y="2875325"/>
            <a:ext cx="5629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73" name="Google Shape;673;p59"/>
          <p:cNvSpPr txBox="1"/>
          <p:nvPr/>
        </p:nvSpPr>
        <p:spPr>
          <a:xfrm>
            <a:off x="147436" y="694050"/>
            <a:ext cx="8715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Tener en cuenta: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Cada que el estado del navegador cambie y se quiera guardar, se crea un nuevo Memento y se pasa a este método para de este modo poder almacenarlo.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4" name="Google Shape;6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400" y="2875325"/>
            <a:ext cx="5629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80" name="Google Shape;680;p60"/>
          <p:cNvSpPr txBox="1"/>
          <p:nvPr/>
        </p:nvSpPr>
        <p:spPr>
          <a:xfrm>
            <a:off x="147436" y="694050"/>
            <a:ext cx="87153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Por último se cuenta con un método “undo”, que como su nombre lo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indica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se va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 utilizar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para deshacer el último cambio en el estado del navegador es decir del  “WebBrowser”.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 verifica antes de todo que la lista no este vacia; si no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está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vacía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devuelve el Memento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reciente usando el método “pop”, el que devuelve y retira el elemento de la cima de la pila.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 llegado al caso la lista está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vacía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simplemente devuelve un null; lo que nos va a indicar que no hay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estados a los cuales se pueda deshacer.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1" name="Google Shape;68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2218250"/>
            <a:ext cx="39814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/>
          <p:nvPr/>
        </p:nvSpPr>
        <p:spPr>
          <a:xfrm>
            <a:off x="3160400" y="2526451"/>
            <a:ext cx="4858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Clase Main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2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92" name="Google Shape;692;p62"/>
          <p:cNvSpPr txBox="1"/>
          <p:nvPr/>
        </p:nvSpPr>
        <p:spPr>
          <a:xfrm>
            <a:off x="127361" y="687375"/>
            <a:ext cx="8715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Ya con todo el código hecho, se crea un Main para probar nuestro código el cual debe ser funcional.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Primero creamos las instancias de  “WebBrowser” y “BrowserHistory”, nuestro navegador y el historial de navegación.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3" name="Google Shape;6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00" y="1918125"/>
            <a:ext cx="66103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3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699" name="Google Shape;699;p63"/>
          <p:cNvSpPr txBox="1"/>
          <p:nvPr/>
        </p:nvSpPr>
        <p:spPr>
          <a:xfrm>
            <a:off x="127361" y="687375"/>
            <a:ext cx="8715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Suponemos que navegamos a la página de classroom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https://classroom.google.com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/u/1/c/NjU4NDQ1OTc0NzQy/m/Njc3NjI5NTU0ODQ3/details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; y este estado actual se va a guardar en el historial. Asimismo con otras 3 URL más, y la última va a ser la página en la que el navegador se va a encontrar, en este caso la de github.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0" name="Google Shape;70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300" y="1770975"/>
            <a:ext cx="8839200" cy="181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4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706" name="Google Shape;706;p64"/>
          <p:cNvSpPr txBox="1"/>
          <p:nvPr/>
        </p:nvSpPr>
        <p:spPr>
          <a:xfrm>
            <a:off x="127361" y="687375"/>
            <a:ext cx="871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Ahora vamos a suponer que queremos deshacer la navegación dos veces, entonces llamamos al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método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“undo” de “BrowserHistory” dos veces, y así deshacemos esas dos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últimas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navegaciones.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7" name="Google Shape;70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2001075"/>
            <a:ext cx="50101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5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713" name="Google Shape;713;p65"/>
          <p:cNvSpPr txBox="1"/>
          <p:nvPr/>
        </p:nvSpPr>
        <p:spPr>
          <a:xfrm>
            <a:off x="127361" y="687375"/>
            <a:ext cx="8715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Y ya para terminar, se imprime el estado actual.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4" name="Google Shape;7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00" y="1119150"/>
            <a:ext cx="8839199" cy="138056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5"/>
          <p:cNvSpPr txBox="1"/>
          <p:nvPr/>
        </p:nvSpPr>
        <p:spPr>
          <a:xfrm>
            <a:off x="127361" y="2618925"/>
            <a:ext cx="8715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Resultado en consola: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6" name="Google Shape;71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84150"/>
            <a:ext cx="8839199" cy="1304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544" name="Google Shape;544;p39"/>
          <p:cNvSpPr txBox="1"/>
          <p:nvPr/>
        </p:nvSpPr>
        <p:spPr>
          <a:xfrm>
            <a:off x="722706" y="1388550"/>
            <a:ext cx="76986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 ejemplo muy sencillo para entender este patrón, es el de un navegador web, en el cual podemos volver a la página anterior que visitamos.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Teniendo en cuenta que para implementar este patrón debemos tener 3 elementos importantes: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Originator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Memento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Caretaker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6"/>
          <p:cNvSpPr txBox="1"/>
          <p:nvPr/>
        </p:nvSpPr>
        <p:spPr>
          <a:xfrm>
            <a:off x="3160400" y="2526449"/>
            <a:ext cx="4905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Ventajas y desventajas </a:t>
            </a:r>
            <a:endParaRPr b="1"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6" name="Google Shape;726;p67"/>
          <p:cNvGraphicFramePr/>
          <p:nvPr/>
        </p:nvGraphicFramePr>
        <p:xfrm>
          <a:off x="872250" y="6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{9B49945F-EF2E-4B0F-BFE3-F34942ED01B1}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Ventajas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Desventajas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Permite capturar instantáneas del estado de un objeto, sin violar su encapsulación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Puede consumir mucha memoria RAM si se crean muchos Mementos a menudo en un corto periodo de tiempo. Ya que cada elemento puede contener una copia completa del estado de “originator”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Facilita la </a:t>
                      </a:r>
                      <a:r>
                        <a:rPr lang="en"/>
                        <a:t>separación</a:t>
                      </a:r>
                      <a:r>
                        <a:rPr lang="en"/>
                        <a:t> de responsabilidades; el “originator” </a:t>
                      </a:r>
                      <a:r>
                        <a:rPr lang="en"/>
                        <a:t>sólo</a:t>
                      </a:r>
                      <a:r>
                        <a:rPr lang="en"/>
                        <a:t> necesita proporcionar </a:t>
                      </a:r>
                      <a:r>
                        <a:rPr lang="en"/>
                        <a:t>métodos</a:t>
                      </a:r>
                      <a:r>
                        <a:rPr lang="en"/>
                        <a:t> para guardar y restaurar su estado, mientras que el “caretaker” maneja la colección de mementos, </a:t>
                      </a:r>
                      <a:r>
                        <a:rPr lang="en"/>
                        <a:t>simplificando</a:t>
                      </a:r>
                      <a:r>
                        <a:rPr lang="en"/>
                        <a:t> el código del “originator”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 caretakers, para evitar consumir mucha memoria si llega a haber una acumulacion de estados antiguos, necesitan seguir el ciclo de vida del objeto original para determinar si se pueden eliminar esos estados antiguos (“mementos”) que ya no sean necesarios.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Esto puede introducir complejidad, posibles desventajas en términos de </a:t>
                      </a:r>
                      <a:r>
                        <a:rPr lang="en"/>
                        <a:t>mantenibilidad</a:t>
                      </a:r>
                      <a:r>
                        <a:rPr lang="en"/>
                        <a:t> y rendimiento del código.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" name="Google Shape;731;p68"/>
          <p:cNvGraphicFramePr/>
          <p:nvPr/>
        </p:nvGraphicFramePr>
        <p:xfrm>
          <a:off x="885625" y="9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{9B49945F-EF2E-4B0F-BFE3-F34942ED01B1}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Ventajas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Desventajas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Reversión de cambios, es útil en aplicaciones donde se necesite deshacer operaciones o restaurar un objeto a su estado previo.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 lenguajes dinámicos como PHP, Python y JavaScript, la gestión de la memoria y el comportamiento de los datos es distinta a lenguajes estáticamente tipados como Java o C++. </a:t>
                      </a:r>
                      <a:r>
                        <a:rPr lang="en"/>
                        <a:t>Por</a:t>
                      </a:r>
                      <a:r>
                        <a:rPr lang="en"/>
                        <a:t> lo que no se puede garantizar que el estado del contenido dentro del memento permanezca intacto.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9"/>
          <p:cNvSpPr txBox="1"/>
          <p:nvPr/>
        </p:nvSpPr>
        <p:spPr>
          <a:xfrm>
            <a:off x="3160400" y="2526449"/>
            <a:ext cx="49053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Diagrama UML</a:t>
            </a:r>
            <a:endParaRPr b="1"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" y="1296688"/>
            <a:ext cx="8839201" cy="260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1"/>
          <p:cNvSpPr txBox="1"/>
          <p:nvPr/>
        </p:nvSpPr>
        <p:spPr>
          <a:xfrm>
            <a:off x="2587550" y="2550850"/>
            <a:ext cx="61791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Repositorio</a:t>
            </a:r>
            <a:endParaRPr b="1"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https://github.com/St0rm20/memento</a:t>
            </a:r>
            <a:endParaRPr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2"/>
          <p:cNvSpPr txBox="1"/>
          <p:nvPr/>
        </p:nvSpPr>
        <p:spPr>
          <a:xfrm>
            <a:off x="2587550" y="2550850"/>
            <a:ext cx="61791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Formulario</a:t>
            </a:r>
            <a:endParaRPr b="1"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https://forms.gle/FjuC5ZmeTi3vUZmX8</a:t>
            </a:r>
            <a:endParaRPr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Originator </a:t>
            </a:r>
            <a:endParaRPr i="1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40"/>
          <p:cNvSpPr txBox="1"/>
          <p:nvPr/>
        </p:nvSpPr>
        <p:spPr>
          <a:xfrm>
            <a:off x="611281" y="1490025"/>
            <a:ext cx="78792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Contiene el estado y métodos para guardar y restaurar ese estado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Digamos que tenemos una clase carro, en ella tenemos como atributos la placa, el color, la marca; y nosotros queremos almacenar el estado del color, toda mi clase carro va a ser mi originator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Memento</a:t>
            </a:r>
            <a:endParaRPr i="1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6" name="Google Shape;556;p41"/>
          <p:cNvSpPr txBox="1"/>
          <p:nvPr/>
        </p:nvSpPr>
        <p:spPr>
          <a:xfrm>
            <a:off x="260200" y="1496700"/>
            <a:ext cx="8133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Representa la abstracción del estado guardado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Siguiendo el ejemplo del carro, si vamos a guardar el estado del color del carro, memento lo que representa es ese color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2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Caretaker</a:t>
            </a:r>
            <a:endParaRPr i="1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260200" y="1496700"/>
            <a:ext cx="8133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Representa la abstracción del estado guardado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Va almacenando todos esos estados para luego consultarlos y poder volver a un estado anterior.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/>
        </p:nvSpPr>
        <p:spPr>
          <a:xfrm>
            <a:off x="3160400" y="2526451"/>
            <a:ext cx="4858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Ejemplo navegador web 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 txBox="1"/>
          <p:nvPr/>
        </p:nvSpPr>
        <p:spPr>
          <a:xfrm>
            <a:off x="3160400" y="2526451"/>
            <a:ext cx="4858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4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Clase Originator “WebBrowser”</a:t>
            </a:r>
            <a:endParaRPr b="1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 txBox="1"/>
          <p:nvPr/>
        </p:nvSpPr>
        <p:spPr>
          <a:xfrm>
            <a:off x="4427882" y="186359"/>
            <a:ext cx="406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endParaRPr sz="1100"/>
          </a:p>
        </p:txBody>
      </p:sp>
      <p:sp>
        <p:nvSpPr>
          <p:cNvPr id="578" name="Google Shape;578;p45"/>
          <p:cNvSpPr txBox="1"/>
          <p:nvPr/>
        </p:nvSpPr>
        <p:spPr>
          <a:xfrm>
            <a:off x="220074" y="807750"/>
            <a:ext cx="87153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Empezamos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con la que va a ser nuestra clase “Originator”; para el ejemplo que hemos planteado se va a llamar “WebBrowser”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 ella vamos a tener 3 atributos, “currentPage”, “name”, y “version”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urrentPage” va a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mantener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la URL de la página actual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“Name” el nombre de la página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“version” la 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versión</a:t>
            </a: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 la página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9" name="Google Shape;5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50" y="2134300"/>
            <a:ext cx="37528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