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73" r:id="rId2"/>
    <p:sldId id="257" r:id="rId3"/>
    <p:sldId id="278" r:id="rId4"/>
    <p:sldId id="275" r:id="rId5"/>
    <p:sldId id="279" r:id="rId6"/>
    <p:sldId id="285" r:id="rId7"/>
    <p:sldId id="286" r:id="rId8"/>
    <p:sldId id="284" r:id="rId9"/>
    <p:sldId id="287" r:id="rId10"/>
    <p:sldId id="288" r:id="rId11"/>
    <p:sldId id="289" r:id="rId12"/>
    <p:sldId id="290" r:id="rId13"/>
    <p:sldId id="29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Pellegrini" initials="SP" lastIdx="6" clrIdx="0">
    <p:extLst>
      <p:ext uri="{19B8F6BF-5375-455C-9EA6-DF929625EA0E}">
        <p15:presenceInfo xmlns:p15="http://schemas.microsoft.com/office/powerpoint/2012/main" userId="Stefano Pellegrin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F82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414" autoAdjust="0"/>
  </p:normalViewPr>
  <p:slideViewPr>
    <p:cSldViewPr snapToGrid="0">
      <p:cViewPr varScale="1">
        <p:scale>
          <a:sx n="76" d="100"/>
          <a:sy n="76" d="100"/>
        </p:scale>
        <p:origin x="917" y="67"/>
      </p:cViewPr>
      <p:guideLst/>
    </p:cSldViewPr>
  </p:slideViewPr>
  <p:notesTextViewPr>
    <p:cViewPr>
      <p:scale>
        <a:sx n="176" d="100"/>
        <a:sy n="176"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27T19:28:19.750" idx="1">
    <p:pos x="10" y="10"/>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CAEF77-3DFD-44CD-B940-5925342580F8}" type="datetimeFigureOut">
              <a:rPr lang="en-US" smtClean="0"/>
              <a:t>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0E0296-05F5-4070-8D4F-AD7ADBD76BE7}" type="slidenum">
              <a:rPr lang="en-US" smtClean="0"/>
              <a:t>‹#›</a:t>
            </a:fld>
            <a:endParaRPr lang="en-US"/>
          </a:p>
        </p:txBody>
      </p:sp>
    </p:spTree>
    <p:extLst>
      <p:ext uri="{BB962C8B-B14F-4D97-AF65-F5344CB8AC3E}">
        <p14:creationId xmlns:p14="http://schemas.microsoft.com/office/powerpoint/2010/main" val="395252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GR is a foundamental process in all life form</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Prediction of TREs is an active topic in research</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Estabilished genomic assays for TREs identification</a:t>
            </a:r>
            <a:r>
              <a:rPr lang="en-US" dirty="0"/>
              <a:t> such as </a:t>
            </a:r>
            <a:r>
              <a:rPr lang="en-US" dirty="0" err="1"/>
              <a:t>ChIP</a:t>
            </a:r>
            <a:r>
              <a:rPr lang="en-US" dirty="0"/>
              <a:t>-Seq and DNase-Seq do not provide direct evidence of transcription and often detect TREs that are not actively transcribed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Describe image, mention what the pattern in normal cell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0B0E0296-05F5-4070-8D4F-AD7ADBD76BE7}" type="slidenum">
              <a:rPr lang="en-US" smtClean="0"/>
              <a:t>2</a:t>
            </a:fld>
            <a:endParaRPr lang="en-US"/>
          </a:p>
        </p:txBody>
      </p:sp>
    </p:spTree>
    <p:extLst>
      <p:ext uri="{BB962C8B-B14F-4D97-AF65-F5344CB8AC3E}">
        <p14:creationId xmlns:p14="http://schemas.microsoft.com/office/powerpoint/2010/main" val="2700623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Most important features matched the most expressed sites on the positive profiles and increasing the negative set sample size did not increase model performance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200" dirty="0"/>
              <a:t>The models predicted the negative samples better than the positive ones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-&gt; The negative samples might not carry learnable information and the reason why they are predicted with more accuracy might be that the model  just understand that they do not carry the pattern it learned from the positive samples. Therefore the negative might be noisy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0B0E0296-05F5-4070-8D4F-AD7ADBD76BE7}" type="slidenum">
              <a:rPr lang="en-US" smtClean="0"/>
              <a:t>13</a:t>
            </a:fld>
            <a:endParaRPr lang="en-US"/>
          </a:p>
        </p:txBody>
      </p:sp>
    </p:spTree>
    <p:extLst>
      <p:ext uri="{BB962C8B-B14F-4D97-AF65-F5344CB8AC3E}">
        <p14:creationId xmlns:p14="http://schemas.microsoft.com/office/powerpoint/2010/main" val="380086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We will use the intersection between CAGE and ATAC-Seq data to label the data</a:t>
            </a:r>
          </a:p>
          <a:p>
            <a:r>
              <a:rPr lang="en-US" dirty="0"/>
              <a:t>* CAGE: to profile transcription initiation activity</a:t>
            </a:r>
          </a:p>
          <a:p>
            <a:r>
              <a:rPr lang="en-US" dirty="0"/>
              <a:t>* ATAC-Seq: to determine open chromatin regions</a:t>
            </a:r>
          </a:p>
          <a:p>
            <a:r>
              <a:rPr lang="en-US" dirty="0"/>
              <a:t>* ML: to train a model to detect characteristic patterns of divergent transcription initiation at TREs</a:t>
            </a:r>
          </a:p>
          <a:p>
            <a:endParaRPr lang="en-US" dirty="0"/>
          </a:p>
        </p:txBody>
      </p:sp>
      <p:sp>
        <p:nvSpPr>
          <p:cNvPr id="4" name="Slide Number Placeholder 3"/>
          <p:cNvSpPr>
            <a:spLocks noGrp="1"/>
          </p:cNvSpPr>
          <p:nvPr>
            <p:ph type="sldNum" sz="quarter" idx="5"/>
          </p:nvPr>
        </p:nvSpPr>
        <p:spPr/>
        <p:txBody>
          <a:bodyPr/>
          <a:lstStyle/>
          <a:p>
            <a:fld id="{0B0E0296-05F5-4070-8D4F-AD7ADBD76BE7}" type="slidenum">
              <a:rPr lang="en-US" smtClean="0"/>
              <a:t>3</a:t>
            </a:fld>
            <a:endParaRPr lang="en-US"/>
          </a:p>
        </p:txBody>
      </p:sp>
    </p:spTree>
    <p:extLst>
      <p:ext uri="{BB962C8B-B14F-4D97-AF65-F5344CB8AC3E}">
        <p14:creationId xmlns:p14="http://schemas.microsoft.com/office/powerpoint/2010/main" val="2653643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0E0296-05F5-4070-8D4F-AD7ADBD76BE7}" type="slidenum">
              <a:rPr lang="en-US" smtClean="0"/>
              <a:t>4</a:t>
            </a:fld>
            <a:endParaRPr lang="en-US"/>
          </a:p>
        </p:txBody>
      </p:sp>
    </p:spTree>
    <p:extLst>
      <p:ext uri="{BB962C8B-B14F-4D97-AF65-F5344CB8AC3E}">
        <p14:creationId xmlns:p14="http://schemas.microsoft.com/office/powerpoint/2010/main" val="4205584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say that for clarity I omitted to show here that all three datasets were used to train and evaluate the models, I only show the one that I chose cause that obtained the optimal results</a:t>
            </a:r>
          </a:p>
        </p:txBody>
      </p:sp>
      <p:sp>
        <p:nvSpPr>
          <p:cNvPr id="4" name="Slide Number Placeholder 3"/>
          <p:cNvSpPr>
            <a:spLocks noGrp="1"/>
          </p:cNvSpPr>
          <p:nvPr>
            <p:ph type="sldNum" sz="quarter" idx="5"/>
          </p:nvPr>
        </p:nvSpPr>
        <p:spPr/>
        <p:txBody>
          <a:bodyPr/>
          <a:lstStyle/>
          <a:p>
            <a:fld id="{0B0E0296-05F5-4070-8D4F-AD7ADBD76BE7}" type="slidenum">
              <a:rPr lang="en-US" smtClean="0"/>
              <a:t>5</a:t>
            </a:fld>
            <a:endParaRPr lang="en-US"/>
          </a:p>
        </p:txBody>
      </p:sp>
    </p:spTree>
    <p:extLst>
      <p:ext uri="{BB962C8B-B14F-4D97-AF65-F5344CB8AC3E}">
        <p14:creationId xmlns:p14="http://schemas.microsoft.com/office/powerpoint/2010/main" val="3260725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CAGE signal profile of the positive samples shows a bidirectional transcriptional initiation pattern </a:t>
            </a:r>
          </a:p>
          <a:p>
            <a:r>
              <a:rPr lang="en-US" dirty="0"/>
              <a:t>* The negative one is uniformly distributed over the windows positions</a:t>
            </a:r>
          </a:p>
          <a:p>
            <a:r>
              <a:rPr lang="en-US" dirty="0"/>
              <a:t>* Same patterns can be seen at chromosomes resolution, apart some shapes that are hidden by spikes of the signal</a:t>
            </a:r>
          </a:p>
          <a:p>
            <a:r>
              <a:rPr lang="en-US" dirty="0"/>
              <a:t>* Chromosome Y is very low expressed</a:t>
            </a:r>
          </a:p>
        </p:txBody>
      </p:sp>
      <p:sp>
        <p:nvSpPr>
          <p:cNvPr id="4" name="Slide Number Placeholder 3"/>
          <p:cNvSpPr>
            <a:spLocks noGrp="1"/>
          </p:cNvSpPr>
          <p:nvPr>
            <p:ph type="sldNum" sz="quarter" idx="5"/>
          </p:nvPr>
        </p:nvSpPr>
        <p:spPr/>
        <p:txBody>
          <a:bodyPr/>
          <a:lstStyle/>
          <a:p>
            <a:fld id="{0B0E0296-05F5-4070-8D4F-AD7ADBD76BE7}" type="slidenum">
              <a:rPr lang="en-US" smtClean="0"/>
              <a:t>6</a:t>
            </a:fld>
            <a:endParaRPr lang="en-US"/>
          </a:p>
        </p:txBody>
      </p:sp>
    </p:spTree>
    <p:extLst>
      <p:ext uri="{BB962C8B-B14F-4D97-AF65-F5344CB8AC3E}">
        <p14:creationId xmlns:p14="http://schemas.microsoft.com/office/powerpoint/2010/main" val="1101317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Most important features are the ones highly expressed in the positive windows -&gt; extraction of the positive samples is very important</a:t>
            </a:r>
          </a:p>
          <a:p>
            <a:r>
              <a:rPr lang="en-US" dirty="0"/>
              <a:t>* LGBM do not consider the negative features at all, and as we will see it will predict the </a:t>
            </a:r>
            <a:r>
              <a:rPr lang="en-US" dirty="0" err="1"/>
              <a:t>nefative</a:t>
            </a:r>
            <a:r>
              <a:rPr lang="en-US" dirty="0"/>
              <a:t> samples better than the positive ones</a:t>
            </a:r>
          </a:p>
        </p:txBody>
      </p:sp>
      <p:sp>
        <p:nvSpPr>
          <p:cNvPr id="4" name="Slide Number Placeholder 3"/>
          <p:cNvSpPr>
            <a:spLocks noGrp="1"/>
          </p:cNvSpPr>
          <p:nvPr>
            <p:ph type="sldNum" sz="quarter" idx="5"/>
          </p:nvPr>
        </p:nvSpPr>
        <p:spPr/>
        <p:txBody>
          <a:bodyPr/>
          <a:lstStyle/>
          <a:p>
            <a:fld id="{0B0E0296-05F5-4070-8D4F-AD7ADBD76BE7}" type="slidenum">
              <a:rPr lang="en-US" smtClean="0"/>
              <a:t>7</a:t>
            </a:fld>
            <a:endParaRPr lang="en-US"/>
          </a:p>
        </p:txBody>
      </p:sp>
    </p:spTree>
    <p:extLst>
      <p:ext uri="{BB962C8B-B14F-4D97-AF65-F5344CB8AC3E}">
        <p14:creationId xmlns:p14="http://schemas.microsoft.com/office/powerpoint/2010/main" val="2275256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LGBM predict the negative samples better than the negative ones</a:t>
            </a:r>
          </a:p>
          <a:p>
            <a:r>
              <a:rPr lang="en-US" dirty="0"/>
              <a:t>* LGBM is the best model, RF overfits the training data, SVM got the worst out-of-</a:t>
            </a:r>
            <a:r>
              <a:rPr lang="en-US" dirty="0" err="1"/>
              <a:t>sampe</a:t>
            </a:r>
            <a:r>
              <a:rPr lang="en-US" dirty="0"/>
              <a:t> performance</a:t>
            </a:r>
          </a:p>
          <a:p>
            <a:r>
              <a:rPr lang="en-US" dirty="0"/>
              <a:t>* LGBM obtained the most balanced classification performance, SVM the most unbalanced one, RF got the most balanced classification performance without using </a:t>
            </a:r>
            <a:r>
              <a:rPr lang="en-US" dirty="0" err="1"/>
              <a:t>weigths</a:t>
            </a:r>
            <a:endParaRPr lang="en-US" dirty="0"/>
          </a:p>
          <a:p>
            <a:r>
              <a:rPr lang="en-US" dirty="0"/>
              <a:t>* Overall the models predict the negative samples better than the positive ones</a:t>
            </a:r>
          </a:p>
        </p:txBody>
      </p:sp>
      <p:sp>
        <p:nvSpPr>
          <p:cNvPr id="4" name="Slide Number Placeholder 3"/>
          <p:cNvSpPr>
            <a:spLocks noGrp="1"/>
          </p:cNvSpPr>
          <p:nvPr>
            <p:ph type="sldNum" sz="quarter" idx="5"/>
          </p:nvPr>
        </p:nvSpPr>
        <p:spPr/>
        <p:txBody>
          <a:bodyPr/>
          <a:lstStyle/>
          <a:p>
            <a:fld id="{0B0E0296-05F5-4070-8D4F-AD7ADBD76BE7}" type="slidenum">
              <a:rPr lang="en-US" smtClean="0"/>
              <a:t>8</a:t>
            </a:fld>
            <a:endParaRPr lang="en-US"/>
          </a:p>
        </p:txBody>
      </p:sp>
    </p:spTree>
    <p:extLst>
      <p:ext uri="{BB962C8B-B14F-4D97-AF65-F5344CB8AC3E}">
        <p14:creationId xmlns:p14="http://schemas.microsoft.com/office/powerpoint/2010/main" val="727579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LGBM is confirmed the best mode, SVM got the worst </a:t>
            </a:r>
            <a:r>
              <a:rPr lang="en-US" dirty="0" err="1"/>
              <a:t>preformance</a:t>
            </a:r>
            <a:endParaRPr lang="en-US" dirty="0"/>
          </a:p>
          <a:p>
            <a:r>
              <a:rPr lang="en-US" dirty="0"/>
              <a:t>There is no much difference between Validation and Test  -&gt;  actually the predictions on the test set are better</a:t>
            </a:r>
          </a:p>
          <a:p>
            <a:r>
              <a:rPr lang="en-US" dirty="0"/>
              <a:t>This was kind of expected because we only tuned a few hyperparameters and because the final model was trained on the complete training data </a:t>
            </a:r>
          </a:p>
          <a:p>
            <a:r>
              <a:rPr lang="en-US" dirty="0"/>
              <a:t>CV duration</a:t>
            </a:r>
          </a:p>
        </p:txBody>
      </p:sp>
      <p:sp>
        <p:nvSpPr>
          <p:cNvPr id="4" name="Slide Number Placeholder 3"/>
          <p:cNvSpPr>
            <a:spLocks noGrp="1"/>
          </p:cNvSpPr>
          <p:nvPr>
            <p:ph type="sldNum" sz="quarter" idx="5"/>
          </p:nvPr>
        </p:nvSpPr>
        <p:spPr/>
        <p:txBody>
          <a:bodyPr/>
          <a:lstStyle/>
          <a:p>
            <a:fld id="{0B0E0296-05F5-4070-8D4F-AD7ADBD76BE7}" type="slidenum">
              <a:rPr lang="en-US" smtClean="0"/>
              <a:t>9</a:t>
            </a:fld>
            <a:endParaRPr lang="en-US"/>
          </a:p>
        </p:txBody>
      </p:sp>
    </p:spTree>
    <p:extLst>
      <p:ext uri="{BB962C8B-B14F-4D97-AF65-F5344CB8AC3E}">
        <p14:creationId xmlns:p14="http://schemas.microsoft.com/office/powerpoint/2010/main" val="2182081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Most important features matched the most expressed sites on the positive profiles and increasing the negative set sample size did not increase model performance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200" dirty="0"/>
              <a:t>The models predicted the negative samples better than the positive ones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-&gt; The negative samples might not carry learnable information and the reason why they are predicted with more accuracy might be that the model  just understand that they do not carry the pattern it learned from the positive samples. Therefore the negative might be noisy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0B0E0296-05F5-4070-8D4F-AD7ADBD76BE7}" type="slidenum">
              <a:rPr lang="en-US" smtClean="0"/>
              <a:t>10</a:t>
            </a:fld>
            <a:endParaRPr lang="en-US"/>
          </a:p>
        </p:txBody>
      </p:sp>
    </p:spTree>
    <p:extLst>
      <p:ext uri="{BB962C8B-B14F-4D97-AF65-F5344CB8AC3E}">
        <p14:creationId xmlns:p14="http://schemas.microsoft.com/office/powerpoint/2010/main" val="875444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CB0BA-F728-4F7F-ADF9-EA35470C29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B95304-84E6-47E4-BE0D-A7D3F9D62C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A14915-E597-4E07-8C07-518E4379312C}"/>
              </a:ext>
            </a:extLst>
          </p:cNvPr>
          <p:cNvSpPr>
            <a:spLocks noGrp="1"/>
          </p:cNvSpPr>
          <p:nvPr>
            <p:ph type="dt" sz="half" idx="10"/>
          </p:nvPr>
        </p:nvSpPr>
        <p:spPr/>
        <p:txBody>
          <a:bodyPr/>
          <a:lstStyle/>
          <a:p>
            <a:fld id="{128006CD-E7E4-431B-8F58-57EDDBB558BC}" type="datetimeFigureOut">
              <a:rPr lang="en-US" smtClean="0"/>
              <a:t>1/28/2021</a:t>
            </a:fld>
            <a:endParaRPr lang="en-US"/>
          </a:p>
        </p:txBody>
      </p:sp>
      <p:sp>
        <p:nvSpPr>
          <p:cNvPr id="5" name="Footer Placeholder 4">
            <a:extLst>
              <a:ext uri="{FF2B5EF4-FFF2-40B4-BE49-F238E27FC236}">
                <a16:creationId xmlns:a16="http://schemas.microsoft.com/office/drawing/2014/main" id="{6153ED5B-8B43-4950-B6F8-D571EE6E2B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FDB648-8C22-4E7A-9EA7-67D03DA55C02}"/>
              </a:ext>
            </a:extLst>
          </p:cNvPr>
          <p:cNvSpPr>
            <a:spLocks noGrp="1"/>
          </p:cNvSpPr>
          <p:nvPr>
            <p:ph type="sldNum" sz="quarter" idx="12"/>
          </p:nvPr>
        </p:nvSpPr>
        <p:spPr/>
        <p:txBody>
          <a:bodyPr/>
          <a:lstStyle/>
          <a:p>
            <a:fld id="{80E46454-79DE-4DDF-9191-3D73E4A70419}" type="slidenum">
              <a:rPr lang="en-US" smtClean="0"/>
              <a:t>‹#›</a:t>
            </a:fld>
            <a:endParaRPr lang="en-US"/>
          </a:p>
        </p:txBody>
      </p:sp>
    </p:spTree>
    <p:extLst>
      <p:ext uri="{BB962C8B-B14F-4D97-AF65-F5344CB8AC3E}">
        <p14:creationId xmlns:p14="http://schemas.microsoft.com/office/powerpoint/2010/main" val="571606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1237E-7F71-4222-848D-1040E7D01D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12C9D4-4349-4908-BD95-CF29EFAF3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9AD158-556E-4D27-888F-881347C89590}"/>
              </a:ext>
            </a:extLst>
          </p:cNvPr>
          <p:cNvSpPr>
            <a:spLocks noGrp="1"/>
          </p:cNvSpPr>
          <p:nvPr>
            <p:ph type="dt" sz="half" idx="10"/>
          </p:nvPr>
        </p:nvSpPr>
        <p:spPr/>
        <p:txBody>
          <a:bodyPr/>
          <a:lstStyle/>
          <a:p>
            <a:fld id="{128006CD-E7E4-431B-8F58-57EDDBB558BC}" type="datetimeFigureOut">
              <a:rPr lang="en-US" smtClean="0"/>
              <a:t>1/28/2021</a:t>
            </a:fld>
            <a:endParaRPr lang="en-US"/>
          </a:p>
        </p:txBody>
      </p:sp>
      <p:sp>
        <p:nvSpPr>
          <p:cNvPr id="5" name="Footer Placeholder 4">
            <a:extLst>
              <a:ext uri="{FF2B5EF4-FFF2-40B4-BE49-F238E27FC236}">
                <a16:creationId xmlns:a16="http://schemas.microsoft.com/office/drawing/2014/main" id="{29B3B0DF-EDAD-421B-B723-1ECA085E28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51B4-1356-42BD-B2AA-2B7A9906E447}"/>
              </a:ext>
            </a:extLst>
          </p:cNvPr>
          <p:cNvSpPr>
            <a:spLocks noGrp="1"/>
          </p:cNvSpPr>
          <p:nvPr>
            <p:ph type="sldNum" sz="quarter" idx="12"/>
          </p:nvPr>
        </p:nvSpPr>
        <p:spPr/>
        <p:txBody>
          <a:bodyPr/>
          <a:lstStyle/>
          <a:p>
            <a:fld id="{80E46454-79DE-4DDF-9191-3D73E4A70419}" type="slidenum">
              <a:rPr lang="en-US" smtClean="0"/>
              <a:t>‹#›</a:t>
            </a:fld>
            <a:endParaRPr lang="en-US"/>
          </a:p>
        </p:txBody>
      </p:sp>
    </p:spTree>
    <p:extLst>
      <p:ext uri="{BB962C8B-B14F-4D97-AF65-F5344CB8AC3E}">
        <p14:creationId xmlns:p14="http://schemas.microsoft.com/office/powerpoint/2010/main" val="1584820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E260D2-72D9-49CE-BEC8-4479E515FA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D39FFF-6EAC-4F98-B374-6E79FA95AD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7DF7B7-1610-456E-B7C9-FA59118E79C2}"/>
              </a:ext>
            </a:extLst>
          </p:cNvPr>
          <p:cNvSpPr>
            <a:spLocks noGrp="1"/>
          </p:cNvSpPr>
          <p:nvPr>
            <p:ph type="dt" sz="half" idx="10"/>
          </p:nvPr>
        </p:nvSpPr>
        <p:spPr/>
        <p:txBody>
          <a:bodyPr/>
          <a:lstStyle/>
          <a:p>
            <a:fld id="{128006CD-E7E4-431B-8F58-57EDDBB558BC}" type="datetimeFigureOut">
              <a:rPr lang="en-US" smtClean="0"/>
              <a:t>1/28/2021</a:t>
            </a:fld>
            <a:endParaRPr lang="en-US"/>
          </a:p>
        </p:txBody>
      </p:sp>
      <p:sp>
        <p:nvSpPr>
          <p:cNvPr id="5" name="Footer Placeholder 4">
            <a:extLst>
              <a:ext uri="{FF2B5EF4-FFF2-40B4-BE49-F238E27FC236}">
                <a16:creationId xmlns:a16="http://schemas.microsoft.com/office/drawing/2014/main" id="{1D68CAC4-4BCB-468A-B101-B459ECDFDD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BDE11A-62E4-444A-80D2-A400F3FC10C6}"/>
              </a:ext>
            </a:extLst>
          </p:cNvPr>
          <p:cNvSpPr>
            <a:spLocks noGrp="1"/>
          </p:cNvSpPr>
          <p:nvPr>
            <p:ph type="sldNum" sz="quarter" idx="12"/>
          </p:nvPr>
        </p:nvSpPr>
        <p:spPr/>
        <p:txBody>
          <a:bodyPr/>
          <a:lstStyle/>
          <a:p>
            <a:fld id="{80E46454-79DE-4DDF-9191-3D73E4A70419}" type="slidenum">
              <a:rPr lang="en-US" smtClean="0"/>
              <a:t>‹#›</a:t>
            </a:fld>
            <a:endParaRPr lang="en-US"/>
          </a:p>
        </p:txBody>
      </p:sp>
    </p:spTree>
    <p:extLst>
      <p:ext uri="{BB962C8B-B14F-4D97-AF65-F5344CB8AC3E}">
        <p14:creationId xmlns:p14="http://schemas.microsoft.com/office/powerpoint/2010/main" val="399454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39400-851D-4E35-93B1-8F39057932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789D4F-A195-471C-830D-AF71D68164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B5785F-8D26-4B18-82FB-99F0890CED43}"/>
              </a:ext>
            </a:extLst>
          </p:cNvPr>
          <p:cNvSpPr>
            <a:spLocks noGrp="1"/>
          </p:cNvSpPr>
          <p:nvPr>
            <p:ph type="dt" sz="half" idx="10"/>
          </p:nvPr>
        </p:nvSpPr>
        <p:spPr/>
        <p:txBody>
          <a:bodyPr/>
          <a:lstStyle/>
          <a:p>
            <a:fld id="{128006CD-E7E4-431B-8F58-57EDDBB558BC}" type="datetimeFigureOut">
              <a:rPr lang="en-US" smtClean="0"/>
              <a:t>1/28/2021</a:t>
            </a:fld>
            <a:endParaRPr lang="en-US"/>
          </a:p>
        </p:txBody>
      </p:sp>
      <p:sp>
        <p:nvSpPr>
          <p:cNvPr id="5" name="Footer Placeholder 4">
            <a:extLst>
              <a:ext uri="{FF2B5EF4-FFF2-40B4-BE49-F238E27FC236}">
                <a16:creationId xmlns:a16="http://schemas.microsoft.com/office/drawing/2014/main" id="{DB44269D-C99D-4B77-B500-445D17018C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27383F-E0F6-462F-A04A-79CB28C3C473}"/>
              </a:ext>
            </a:extLst>
          </p:cNvPr>
          <p:cNvSpPr>
            <a:spLocks noGrp="1"/>
          </p:cNvSpPr>
          <p:nvPr>
            <p:ph type="sldNum" sz="quarter" idx="12"/>
          </p:nvPr>
        </p:nvSpPr>
        <p:spPr/>
        <p:txBody>
          <a:bodyPr/>
          <a:lstStyle/>
          <a:p>
            <a:fld id="{80E46454-79DE-4DDF-9191-3D73E4A70419}" type="slidenum">
              <a:rPr lang="en-US" smtClean="0"/>
              <a:t>‹#›</a:t>
            </a:fld>
            <a:endParaRPr lang="en-US"/>
          </a:p>
        </p:txBody>
      </p:sp>
    </p:spTree>
    <p:extLst>
      <p:ext uri="{BB962C8B-B14F-4D97-AF65-F5344CB8AC3E}">
        <p14:creationId xmlns:p14="http://schemas.microsoft.com/office/powerpoint/2010/main" val="9453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5874E-86DF-4C02-9B09-D4275F6EEC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477D09-E3BB-469B-AC53-07768A48A9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DC2E56-DE51-40A0-A344-99CD21C48B02}"/>
              </a:ext>
            </a:extLst>
          </p:cNvPr>
          <p:cNvSpPr>
            <a:spLocks noGrp="1"/>
          </p:cNvSpPr>
          <p:nvPr>
            <p:ph type="dt" sz="half" idx="10"/>
          </p:nvPr>
        </p:nvSpPr>
        <p:spPr/>
        <p:txBody>
          <a:bodyPr/>
          <a:lstStyle/>
          <a:p>
            <a:fld id="{128006CD-E7E4-431B-8F58-57EDDBB558BC}" type="datetimeFigureOut">
              <a:rPr lang="en-US" smtClean="0"/>
              <a:t>1/28/2021</a:t>
            </a:fld>
            <a:endParaRPr lang="en-US"/>
          </a:p>
        </p:txBody>
      </p:sp>
      <p:sp>
        <p:nvSpPr>
          <p:cNvPr id="5" name="Footer Placeholder 4">
            <a:extLst>
              <a:ext uri="{FF2B5EF4-FFF2-40B4-BE49-F238E27FC236}">
                <a16:creationId xmlns:a16="http://schemas.microsoft.com/office/drawing/2014/main" id="{2D885AE6-B158-40A7-AFC3-3F0636D8ED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87BD5D-8372-49C6-900D-BF371A59AAD9}"/>
              </a:ext>
            </a:extLst>
          </p:cNvPr>
          <p:cNvSpPr>
            <a:spLocks noGrp="1"/>
          </p:cNvSpPr>
          <p:nvPr>
            <p:ph type="sldNum" sz="quarter" idx="12"/>
          </p:nvPr>
        </p:nvSpPr>
        <p:spPr/>
        <p:txBody>
          <a:bodyPr/>
          <a:lstStyle/>
          <a:p>
            <a:fld id="{80E46454-79DE-4DDF-9191-3D73E4A70419}" type="slidenum">
              <a:rPr lang="en-US" smtClean="0"/>
              <a:t>‹#›</a:t>
            </a:fld>
            <a:endParaRPr lang="en-US"/>
          </a:p>
        </p:txBody>
      </p:sp>
    </p:spTree>
    <p:extLst>
      <p:ext uri="{BB962C8B-B14F-4D97-AF65-F5344CB8AC3E}">
        <p14:creationId xmlns:p14="http://schemas.microsoft.com/office/powerpoint/2010/main" val="2727730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9068B-C1F6-4609-A271-9BC798D0A1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D1E735-CCAA-4ACE-9A66-59AAA66F4D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846334-E095-47FF-A3C1-882CA6C2D1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794DDF-3508-4E22-910F-14F3DC6925D9}"/>
              </a:ext>
            </a:extLst>
          </p:cNvPr>
          <p:cNvSpPr>
            <a:spLocks noGrp="1"/>
          </p:cNvSpPr>
          <p:nvPr>
            <p:ph type="dt" sz="half" idx="10"/>
          </p:nvPr>
        </p:nvSpPr>
        <p:spPr/>
        <p:txBody>
          <a:bodyPr/>
          <a:lstStyle/>
          <a:p>
            <a:fld id="{128006CD-E7E4-431B-8F58-57EDDBB558BC}" type="datetimeFigureOut">
              <a:rPr lang="en-US" smtClean="0"/>
              <a:t>1/28/2021</a:t>
            </a:fld>
            <a:endParaRPr lang="en-US"/>
          </a:p>
        </p:txBody>
      </p:sp>
      <p:sp>
        <p:nvSpPr>
          <p:cNvPr id="6" name="Footer Placeholder 5">
            <a:extLst>
              <a:ext uri="{FF2B5EF4-FFF2-40B4-BE49-F238E27FC236}">
                <a16:creationId xmlns:a16="http://schemas.microsoft.com/office/drawing/2014/main" id="{7B91065E-7548-437D-81C2-A82777F949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CDF51D-62FA-4FB1-A997-BFB4A39EDFD2}"/>
              </a:ext>
            </a:extLst>
          </p:cNvPr>
          <p:cNvSpPr>
            <a:spLocks noGrp="1"/>
          </p:cNvSpPr>
          <p:nvPr>
            <p:ph type="sldNum" sz="quarter" idx="12"/>
          </p:nvPr>
        </p:nvSpPr>
        <p:spPr/>
        <p:txBody>
          <a:bodyPr/>
          <a:lstStyle/>
          <a:p>
            <a:fld id="{80E46454-79DE-4DDF-9191-3D73E4A70419}" type="slidenum">
              <a:rPr lang="en-US" smtClean="0"/>
              <a:t>‹#›</a:t>
            </a:fld>
            <a:endParaRPr lang="en-US"/>
          </a:p>
        </p:txBody>
      </p:sp>
    </p:spTree>
    <p:extLst>
      <p:ext uri="{BB962C8B-B14F-4D97-AF65-F5344CB8AC3E}">
        <p14:creationId xmlns:p14="http://schemas.microsoft.com/office/powerpoint/2010/main" val="964149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2E379-0EA9-4B67-BB9C-56A6DCB5D3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78DD5-7910-46DC-B780-139919D26B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B85B21-B941-479E-94CD-6C4C63A774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5C529A-065C-45D7-B3A7-7DE44F9571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44F8D1-1905-415B-94F7-66D173F272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82D673-A8C3-471B-940E-6F0C8D500509}"/>
              </a:ext>
            </a:extLst>
          </p:cNvPr>
          <p:cNvSpPr>
            <a:spLocks noGrp="1"/>
          </p:cNvSpPr>
          <p:nvPr>
            <p:ph type="dt" sz="half" idx="10"/>
          </p:nvPr>
        </p:nvSpPr>
        <p:spPr/>
        <p:txBody>
          <a:bodyPr/>
          <a:lstStyle/>
          <a:p>
            <a:fld id="{128006CD-E7E4-431B-8F58-57EDDBB558BC}" type="datetimeFigureOut">
              <a:rPr lang="en-US" smtClean="0"/>
              <a:t>1/28/2021</a:t>
            </a:fld>
            <a:endParaRPr lang="en-US"/>
          </a:p>
        </p:txBody>
      </p:sp>
      <p:sp>
        <p:nvSpPr>
          <p:cNvPr id="8" name="Footer Placeholder 7">
            <a:extLst>
              <a:ext uri="{FF2B5EF4-FFF2-40B4-BE49-F238E27FC236}">
                <a16:creationId xmlns:a16="http://schemas.microsoft.com/office/drawing/2014/main" id="{E88FB9AD-6721-45BC-8E4C-400D538688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6CC367-5979-4671-A4B3-653BAC09EB10}"/>
              </a:ext>
            </a:extLst>
          </p:cNvPr>
          <p:cNvSpPr>
            <a:spLocks noGrp="1"/>
          </p:cNvSpPr>
          <p:nvPr>
            <p:ph type="sldNum" sz="quarter" idx="12"/>
          </p:nvPr>
        </p:nvSpPr>
        <p:spPr/>
        <p:txBody>
          <a:bodyPr/>
          <a:lstStyle/>
          <a:p>
            <a:fld id="{80E46454-79DE-4DDF-9191-3D73E4A70419}" type="slidenum">
              <a:rPr lang="en-US" smtClean="0"/>
              <a:t>‹#›</a:t>
            </a:fld>
            <a:endParaRPr lang="en-US"/>
          </a:p>
        </p:txBody>
      </p:sp>
    </p:spTree>
    <p:extLst>
      <p:ext uri="{BB962C8B-B14F-4D97-AF65-F5344CB8AC3E}">
        <p14:creationId xmlns:p14="http://schemas.microsoft.com/office/powerpoint/2010/main" val="97711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913DA-BAA8-412D-B979-057C8B2C2B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2F3EF4-816B-4985-8D1B-DC2928642589}"/>
              </a:ext>
            </a:extLst>
          </p:cNvPr>
          <p:cNvSpPr>
            <a:spLocks noGrp="1"/>
          </p:cNvSpPr>
          <p:nvPr>
            <p:ph type="dt" sz="half" idx="10"/>
          </p:nvPr>
        </p:nvSpPr>
        <p:spPr/>
        <p:txBody>
          <a:bodyPr/>
          <a:lstStyle/>
          <a:p>
            <a:fld id="{128006CD-E7E4-431B-8F58-57EDDBB558BC}" type="datetimeFigureOut">
              <a:rPr lang="en-US" smtClean="0"/>
              <a:t>1/28/2021</a:t>
            </a:fld>
            <a:endParaRPr lang="en-US"/>
          </a:p>
        </p:txBody>
      </p:sp>
      <p:sp>
        <p:nvSpPr>
          <p:cNvPr id="4" name="Footer Placeholder 3">
            <a:extLst>
              <a:ext uri="{FF2B5EF4-FFF2-40B4-BE49-F238E27FC236}">
                <a16:creationId xmlns:a16="http://schemas.microsoft.com/office/drawing/2014/main" id="{6C978FD2-9E14-4661-B1B9-2018620554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C50CD9-732A-4CA1-BC2D-E311F5EFADF7}"/>
              </a:ext>
            </a:extLst>
          </p:cNvPr>
          <p:cNvSpPr>
            <a:spLocks noGrp="1"/>
          </p:cNvSpPr>
          <p:nvPr>
            <p:ph type="sldNum" sz="quarter" idx="12"/>
          </p:nvPr>
        </p:nvSpPr>
        <p:spPr/>
        <p:txBody>
          <a:bodyPr/>
          <a:lstStyle/>
          <a:p>
            <a:fld id="{80E46454-79DE-4DDF-9191-3D73E4A70419}" type="slidenum">
              <a:rPr lang="en-US" smtClean="0"/>
              <a:t>‹#›</a:t>
            </a:fld>
            <a:endParaRPr lang="en-US"/>
          </a:p>
        </p:txBody>
      </p:sp>
    </p:spTree>
    <p:extLst>
      <p:ext uri="{BB962C8B-B14F-4D97-AF65-F5344CB8AC3E}">
        <p14:creationId xmlns:p14="http://schemas.microsoft.com/office/powerpoint/2010/main" val="3675614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994F87-1201-417F-8BA6-29A6D1A31968}"/>
              </a:ext>
            </a:extLst>
          </p:cNvPr>
          <p:cNvSpPr>
            <a:spLocks noGrp="1"/>
          </p:cNvSpPr>
          <p:nvPr>
            <p:ph type="dt" sz="half" idx="10"/>
          </p:nvPr>
        </p:nvSpPr>
        <p:spPr/>
        <p:txBody>
          <a:bodyPr/>
          <a:lstStyle/>
          <a:p>
            <a:fld id="{128006CD-E7E4-431B-8F58-57EDDBB558BC}" type="datetimeFigureOut">
              <a:rPr lang="en-US" smtClean="0"/>
              <a:t>1/28/2021</a:t>
            </a:fld>
            <a:endParaRPr lang="en-US"/>
          </a:p>
        </p:txBody>
      </p:sp>
      <p:sp>
        <p:nvSpPr>
          <p:cNvPr id="3" name="Footer Placeholder 2">
            <a:extLst>
              <a:ext uri="{FF2B5EF4-FFF2-40B4-BE49-F238E27FC236}">
                <a16:creationId xmlns:a16="http://schemas.microsoft.com/office/drawing/2014/main" id="{84AC4D5B-808B-4088-B5B2-7D91D3FB1A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24014C-E388-4D65-9789-DB2A448E6A06}"/>
              </a:ext>
            </a:extLst>
          </p:cNvPr>
          <p:cNvSpPr>
            <a:spLocks noGrp="1"/>
          </p:cNvSpPr>
          <p:nvPr>
            <p:ph type="sldNum" sz="quarter" idx="12"/>
          </p:nvPr>
        </p:nvSpPr>
        <p:spPr/>
        <p:txBody>
          <a:bodyPr/>
          <a:lstStyle/>
          <a:p>
            <a:fld id="{80E46454-79DE-4DDF-9191-3D73E4A70419}" type="slidenum">
              <a:rPr lang="en-US" smtClean="0"/>
              <a:t>‹#›</a:t>
            </a:fld>
            <a:endParaRPr lang="en-US"/>
          </a:p>
        </p:txBody>
      </p:sp>
    </p:spTree>
    <p:extLst>
      <p:ext uri="{BB962C8B-B14F-4D97-AF65-F5344CB8AC3E}">
        <p14:creationId xmlns:p14="http://schemas.microsoft.com/office/powerpoint/2010/main" val="930195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10051-685E-45FD-9362-7FDE760277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A4906A-A691-40D3-A08A-D769FF3BC6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CD6728-784F-474E-96FB-61210CC3D4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385915-F7E3-488A-B79F-1BCE0C6CECBE}"/>
              </a:ext>
            </a:extLst>
          </p:cNvPr>
          <p:cNvSpPr>
            <a:spLocks noGrp="1"/>
          </p:cNvSpPr>
          <p:nvPr>
            <p:ph type="dt" sz="half" idx="10"/>
          </p:nvPr>
        </p:nvSpPr>
        <p:spPr/>
        <p:txBody>
          <a:bodyPr/>
          <a:lstStyle/>
          <a:p>
            <a:fld id="{128006CD-E7E4-431B-8F58-57EDDBB558BC}" type="datetimeFigureOut">
              <a:rPr lang="en-US" smtClean="0"/>
              <a:t>1/28/2021</a:t>
            </a:fld>
            <a:endParaRPr lang="en-US"/>
          </a:p>
        </p:txBody>
      </p:sp>
      <p:sp>
        <p:nvSpPr>
          <p:cNvPr id="6" name="Footer Placeholder 5">
            <a:extLst>
              <a:ext uri="{FF2B5EF4-FFF2-40B4-BE49-F238E27FC236}">
                <a16:creationId xmlns:a16="http://schemas.microsoft.com/office/drawing/2014/main" id="{AC25E6AB-6135-4799-8BDC-D349C3F31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0C4B0C-87A1-461C-BE28-961317A4555B}"/>
              </a:ext>
            </a:extLst>
          </p:cNvPr>
          <p:cNvSpPr>
            <a:spLocks noGrp="1"/>
          </p:cNvSpPr>
          <p:nvPr>
            <p:ph type="sldNum" sz="quarter" idx="12"/>
          </p:nvPr>
        </p:nvSpPr>
        <p:spPr/>
        <p:txBody>
          <a:bodyPr/>
          <a:lstStyle/>
          <a:p>
            <a:fld id="{80E46454-79DE-4DDF-9191-3D73E4A70419}" type="slidenum">
              <a:rPr lang="en-US" smtClean="0"/>
              <a:t>‹#›</a:t>
            </a:fld>
            <a:endParaRPr lang="en-US"/>
          </a:p>
        </p:txBody>
      </p:sp>
    </p:spTree>
    <p:extLst>
      <p:ext uri="{BB962C8B-B14F-4D97-AF65-F5344CB8AC3E}">
        <p14:creationId xmlns:p14="http://schemas.microsoft.com/office/powerpoint/2010/main" val="632207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BA4A3-C9C6-4999-85B0-0D334856CD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7C55CE-61AD-42E3-86AE-AEAC0683D3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FADCD7-C5F9-4B0D-80DF-1A5A22E47E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C76173-BC6B-442C-B04C-8D667F22249F}"/>
              </a:ext>
            </a:extLst>
          </p:cNvPr>
          <p:cNvSpPr>
            <a:spLocks noGrp="1"/>
          </p:cNvSpPr>
          <p:nvPr>
            <p:ph type="dt" sz="half" idx="10"/>
          </p:nvPr>
        </p:nvSpPr>
        <p:spPr/>
        <p:txBody>
          <a:bodyPr/>
          <a:lstStyle/>
          <a:p>
            <a:fld id="{128006CD-E7E4-431B-8F58-57EDDBB558BC}" type="datetimeFigureOut">
              <a:rPr lang="en-US" smtClean="0"/>
              <a:t>1/28/2021</a:t>
            </a:fld>
            <a:endParaRPr lang="en-US"/>
          </a:p>
        </p:txBody>
      </p:sp>
      <p:sp>
        <p:nvSpPr>
          <p:cNvPr id="6" name="Footer Placeholder 5">
            <a:extLst>
              <a:ext uri="{FF2B5EF4-FFF2-40B4-BE49-F238E27FC236}">
                <a16:creationId xmlns:a16="http://schemas.microsoft.com/office/drawing/2014/main" id="{5A798767-0B8B-4540-ADD3-E59003C5B5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1940EC-B165-4A85-A9A3-903934704514}"/>
              </a:ext>
            </a:extLst>
          </p:cNvPr>
          <p:cNvSpPr>
            <a:spLocks noGrp="1"/>
          </p:cNvSpPr>
          <p:nvPr>
            <p:ph type="sldNum" sz="quarter" idx="12"/>
          </p:nvPr>
        </p:nvSpPr>
        <p:spPr/>
        <p:txBody>
          <a:bodyPr/>
          <a:lstStyle/>
          <a:p>
            <a:fld id="{80E46454-79DE-4DDF-9191-3D73E4A70419}" type="slidenum">
              <a:rPr lang="en-US" smtClean="0"/>
              <a:t>‹#›</a:t>
            </a:fld>
            <a:endParaRPr lang="en-US"/>
          </a:p>
        </p:txBody>
      </p:sp>
    </p:spTree>
    <p:extLst>
      <p:ext uri="{BB962C8B-B14F-4D97-AF65-F5344CB8AC3E}">
        <p14:creationId xmlns:p14="http://schemas.microsoft.com/office/powerpoint/2010/main" val="3221673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D1203D-2A41-40E6-91F2-09F1EC5751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531467-5A3D-4290-ADF1-935CB35FB2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979BA-C464-4C16-92A0-054A38B1FF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8006CD-E7E4-431B-8F58-57EDDBB558BC}" type="datetimeFigureOut">
              <a:rPr lang="en-US" smtClean="0"/>
              <a:t>1/28/2021</a:t>
            </a:fld>
            <a:endParaRPr lang="en-US"/>
          </a:p>
        </p:txBody>
      </p:sp>
      <p:sp>
        <p:nvSpPr>
          <p:cNvPr id="5" name="Footer Placeholder 4">
            <a:extLst>
              <a:ext uri="{FF2B5EF4-FFF2-40B4-BE49-F238E27FC236}">
                <a16:creationId xmlns:a16="http://schemas.microsoft.com/office/drawing/2014/main" id="{3D11F092-4BAB-4556-804A-CBBF3109BE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93A9CD-E414-48EB-BD33-D161B4500F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E46454-79DE-4DDF-9191-3D73E4A70419}" type="slidenum">
              <a:rPr lang="en-US" smtClean="0"/>
              <a:t>‹#›</a:t>
            </a:fld>
            <a:endParaRPr lang="en-US"/>
          </a:p>
        </p:txBody>
      </p:sp>
    </p:spTree>
    <p:extLst>
      <p:ext uri="{BB962C8B-B14F-4D97-AF65-F5344CB8AC3E}">
        <p14:creationId xmlns:p14="http://schemas.microsoft.com/office/powerpoint/2010/main" val="456012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405888-57EF-4B97-A3C3-B62B994D0E7D}"/>
              </a:ext>
            </a:extLst>
          </p:cNvPr>
          <p:cNvSpPr>
            <a:spLocks noGrp="1"/>
          </p:cNvSpPr>
          <p:nvPr>
            <p:ph idx="1"/>
          </p:nvPr>
        </p:nvSpPr>
        <p:spPr>
          <a:xfrm>
            <a:off x="372884" y="3627622"/>
            <a:ext cx="8347788" cy="995363"/>
          </a:xfrm>
        </p:spPr>
        <p:txBody>
          <a:bodyPr>
            <a:noAutofit/>
          </a:bodyPr>
          <a:lstStyle/>
          <a:p>
            <a:pPr marL="0" indent="0">
              <a:buNone/>
            </a:pPr>
            <a:r>
              <a:rPr lang="en-US" sz="3200" b="0" i="0" dirty="0">
                <a:effectLst/>
              </a:rPr>
              <a:t>Machine learning to infer active open chromatin regions from transcription initiation events</a:t>
            </a:r>
            <a:endParaRPr lang="en-US" sz="3200" dirty="0"/>
          </a:p>
        </p:txBody>
      </p:sp>
      <p:pic>
        <p:nvPicPr>
          <p:cNvPr id="5" name="Picture 4" descr="A close up of a sign&#10;&#10;Description automatically generated">
            <a:extLst>
              <a:ext uri="{FF2B5EF4-FFF2-40B4-BE49-F238E27FC236}">
                <a16:creationId xmlns:a16="http://schemas.microsoft.com/office/drawing/2014/main" id="{F6374297-D400-47FC-B3FB-4C1CEEB1EF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510" y="0"/>
            <a:ext cx="8497968" cy="3165185"/>
          </a:xfrm>
          <a:prstGeom prst="rect">
            <a:avLst/>
          </a:prstGeom>
        </p:spPr>
      </p:pic>
      <p:pic>
        <p:nvPicPr>
          <p:cNvPr id="9" name="Picture 8" descr="A picture containing knife&#10;&#10;Description automatically generated">
            <a:extLst>
              <a:ext uri="{FF2B5EF4-FFF2-40B4-BE49-F238E27FC236}">
                <a16:creationId xmlns:a16="http://schemas.microsoft.com/office/drawing/2014/main" id="{7FECAC17-DFCA-46A4-A654-3EEC4FCA29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884" y="112608"/>
            <a:ext cx="11446232" cy="3231160"/>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3BD55D8D-3076-449E-AEB7-CC2454019B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908" y="189351"/>
            <a:ext cx="11446232" cy="3231160"/>
          </a:xfrm>
          <a:prstGeom prst="rect">
            <a:avLst/>
          </a:prstGeom>
        </p:spPr>
      </p:pic>
      <p:sp>
        <p:nvSpPr>
          <p:cNvPr id="15" name="Rectangle 14">
            <a:extLst>
              <a:ext uri="{FF2B5EF4-FFF2-40B4-BE49-F238E27FC236}">
                <a16:creationId xmlns:a16="http://schemas.microsoft.com/office/drawing/2014/main" id="{CCA1ABE5-3E15-4A44-B00D-AF6F416AD093}"/>
              </a:ext>
            </a:extLst>
          </p:cNvPr>
          <p:cNvSpPr/>
          <p:nvPr/>
        </p:nvSpPr>
        <p:spPr>
          <a:xfrm>
            <a:off x="372884" y="2594179"/>
            <a:ext cx="6395405" cy="830997"/>
          </a:xfrm>
          <a:prstGeom prst="rect">
            <a:avLst/>
          </a:prstGeom>
          <a:noFill/>
        </p:spPr>
        <p:txBody>
          <a:bodyPr wrap="square" lIns="91440" tIns="45720" rIns="91440" bIns="45720">
            <a:spAutoFit/>
          </a:bodyPr>
          <a:lstStyle/>
          <a:p>
            <a:r>
              <a:rPr lang="en-US" sz="4800" b="0" cap="none" spc="0" dirty="0">
                <a:ln w="0"/>
                <a:solidFill>
                  <a:schemeClr val="tx1"/>
                </a:solidFill>
                <a:effectLst>
                  <a:outerShdw blurRad="38100" dist="19050" dir="2700000" algn="tl" rotWithShape="0">
                    <a:schemeClr val="dk1">
                      <a:alpha val="40000"/>
                    </a:schemeClr>
                  </a:outerShdw>
                </a:effectLst>
              </a:rPr>
              <a:t>Bioinform</a:t>
            </a:r>
            <a:r>
              <a:rPr lang="en-US" sz="4800" dirty="0">
                <a:ln w="0"/>
                <a:effectLst>
                  <a:outerShdw blurRad="38100" dist="19050" dir="2700000" algn="tl" rotWithShape="0">
                    <a:schemeClr val="dk1">
                      <a:alpha val="40000"/>
                    </a:schemeClr>
                  </a:outerShdw>
                </a:effectLst>
              </a:rPr>
              <a:t>atics project</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7" name="TextBox 16">
            <a:extLst>
              <a:ext uri="{FF2B5EF4-FFF2-40B4-BE49-F238E27FC236}">
                <a16:creationId xmlns:a16="http://schemas.microsoft.com/office/drawing/2014/main" id="{AB7B4F2B-84C5-473B-B633-144E1E85B272}"/>
              </a:ext>
            </a:extLst>
          </p:cNvPr>
          <p:cNvSpPr txBox="1"/>
          <p:nvPr/>
        </p:nvSpPr>
        <p:spPr>
          <a:xfrm>
            <a:off x="6512767" y="5443390"/>
            <a:ext cx="5222371" cy="707886"/>
          </a:xfrm>
          <a:prstGeom prst="rect">
            <a:avLst/>
          </a:prstGeom>
          <a:noFill/>
        </p:spPr>
        <p:txBody>
          <a:bodyPr wrap="square" rtlCol="0">
            <a:spAutoFit/>
          </a:bodyPr>
          <a:lstStyle/>
          <a:p>
            <a:r>
              <a:rPr lang="en-GB" sz="2000" i="1" dirty="0"/>
              <a:t>Student</a:t>
            </a:r>
            <a:r>
              <a:rPr lang="it-IT" sz="2000" i="1" dirty="0"/>
              <a:t>:</a:t>
            </a:r>
            <a:r>
              <a:rPr lang="it-IT" sz="2000" dirty="0"/>
              <a:t> </a:t>
            </a:r>
            <a:r>
              <a:rPr lang="en-GB" sz="2000" dirty="0"/>
              <a:t>Stefano Pellegrini</a:t>
            </a:r>
          </a:p>
          <a:p>
            <a:r>
              <a:rPr lang="en-GB" sz="2000" i="1" dirty="0"/>
              <a:t>Supervisors: </a:t>
            </a:r>
            <a:r>
              <a:rPr lang="en-GB" sz="2000" dirty="0"/>
              <a:t>Robin Andersson, Marco Salvatore</a:t>
            </a:r>
            <a:endParaRPr lang="it-IT" sz="2000" dirty="0"/>
          </a:p>
        </p:txBody>
      </p:sp>
    </p:spTree>
    <p:extLst>
      <p:ext uri="{BB962C8B-B14F-4D97-AF65-F5344CB8AC3E}">
        <p14:creationId xmlns:p14="http://schemas.microsoft.com/office/powerpoint/2010/main" val="3658555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EB903-172C-4A72-9B51-DD18FB54AB95}"/>
              </a:ext>
            </a:extLst>
          </p:cNvPr>
          <p:cNvSpPr/>
          <p:nvPr/>
        </p:nvSpPr>
        <p:spPr>
          <a:xfrm>
            <a:off x="-293070" y="134257"/>
            <a:ext cx="12619150" cy="1754326"/>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Summary</a:t>
            </a:r>
            <a:endParaRPr lang="en-US" sz="5400" b="0" cap="none" spc="0" dirty="0">
              <a:ln w="0"/>
              <a:solidFill>
                <a:schemeClr val="tx1"/>
              </a:solidFill>
              <a:effectLst>
                <a:outerShdw blurRad="38100" dist="19050" dir="2700000" algn="tl" rotWithShape="0">
                  <a:schemeClr val="dk1">
                    <a:alpha val="40000"/>
                  </a:schemeClr>
                </a:outerShdw>
              </a:effectLst>
            </a:endParaRP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TextBox 8">
            <a:extLst>
              <a:ext uri="{FF2B5EF4-FFF2-40B4-BE49-F238E27FC236}">
                <a16:creationId xmlns:a16="http://schemas.microsoft.com/office/drawing/2014/main" id="{77BD8C59-A184-480F-BFA9-A3A27D07DE18}"/>
              </a:ext>
            </a:extLst>
          </p:cNvPr>
          <p:cNvSpPr txBox="1"/>
          <p:nvPr/>
        </p:nvSpPr>
        <p:spPr>
          <a:xfrm>
            <a:off x="358579" y="1835500"/>
            <a:ext cx="5432546"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t>Multiscale feature vector from CAGE and ATAC-Seq</a:t>
            </a:r>
          </a:p>
          <a:p>
            <a:r>
              <a:rPr lang="en-US" sz="1600" dirty="0"/>
              <a:t> </a:t>
            </a:r>
          </a:p>
        </p:txBody>
      </p:sp>
      <p:sp>
        <p:nvSpPr>
          <p:cNvPr id="10" name="TextBox 9">
            <a:extLst>
              <a:ext uri="{FF2B5EF4-FFF2-40B4-BE49-F238E27FC236}">
                <a16:creationId xmlns:a16="http://schemas.microsoft.com/office/drawing/2014/main" id="{7BA2C07D-6718-4941-8B53-650330D4C39F}"/>
              </a:ext>
            </a:extLst>
          </p:cNvPr>
          <p:cNvSpPr txBox="1"/>
          <p:nvPr/>
        </p:nvSpPr>
        <p:spPr>
          <a:xfrm>
            <a:off x="6871877" y="1455021"/>
            <a:ext cx="4758743" cy="1526700"/>
          </a:xfrm>
          <a:prstGeom prst="rect">
            <a:avLst/>
          </a:prstGeom>
          <a:noFill/>
        </p:spPr>
        <p:txBody>
          <a:bodyPr wrap="square" rtlCol="0">
            <a:spAutoFit/>
          </a:bodyPr>
          <a:lstStyle/>
          <a:p>
            <a:pPr>
              <a:lnSpc>
                <a:spcPct val="150000"/>
              </a:lnSpc>
            </a:pPr>
            <a:r>
              <a:rPr lang="en-US" sz="1400" dirty="0"/>
              <a:t>Bidirectional transcription initiation patterns positive samples</a:t>
            </a:r>
          </a:p>
          <a:p>
            <a:pPr>
              <a:lnSpc>
                <a:spcPct val="150000"/>
              </a:lnSpc>
            </a:pPr>
            <a:r>
              <a:rPr lang="en-US" sz="1400" dirty="0"/>
              <a:t>Uniform distribution of the signal in negative samples</a:t>
            </a:r>
          </a:p>
          <a:p>
            <a:pPr>
              <a:lnSpc>
                <a:spcPct val="150000"/>
              </a:lnSpc>
            </a:pPr>
            <a:r>
              <a:rPr lang="en-US" dirty="0"/>
              <a:t>  </a:t>
            </a:r>
          </a:p>
          <a:p>
            <a:pPr>
              <a:lnSpc>
                <a:spcPct val="150000"/>
              </a:lnSpc>
            </a:pPr>
            <a:r>
              <a:rPr lang="en-US" dirty="0"/>
              <a:t> </a:t>
            </a:r>
          </a:p>
        </p:txBody>
      </p:sp>
      <p:grpSp>
        <p:nvGrpSpPr>
          <p:cNvPr id="31" name="Group 30">
            <a:extLst>
              <a:ext uri="{FF2B5EF4-FFF2-40B4-BE49-F238E27FC236}">
                <a16:creationId xmlns:a16="http://schemas.microsoft.com/office/drawing/2014/main" id="{5F3525E1-B703-4284-96FB-D5C54D3C9BC7}"/>
              </a:ext>
            </a:extLst>
          </p:cNvPr>
          <p:cNvGrpSpPr/>
          <p:nvPr/>
        </p:nvGrpSpPr>
        <p:grpSpPr>
          <a:xfrm>
            <a:off x="5258477" y="1710403"/>
            <a:ext cx="1489048" cy="320674"/>
            <a:chOff x="5258477" y="1710403"/>
            <a:chExt cx="1548100" cy="320674"/>
          </a:xfrm>
        </p:grpSpPr>
        <p:cxnSp>
          <p:nvCxnSpPr>
            <p:cNvPr id="12" name="Straight Arrow Connector 11">
              <a:extLst>
                <a:ext uri="{FF2B5EF4-FFF2-40B4-BE49-F238E27FC236}">
                  <a16:creationId xmlns:a16="http://schemas.microsoft.com/office/drawing/2014/main" id="{4AC70247-FD82-4950-A7B5-E7D6DB5EA5E4}"/>
                </a:ext>
              </a:extLst>
            </p:cNvPr>
            <p:cNvCxnSpPr>
              <a:cxnSpLocks/>
            </p:cNvCxnSpPr>
            <p:nvPr/>
          </p:nvCxnSpPr>
          <p:spPr>
            <a:xfrm>
              <a:off x="5258477" y="2031076"/>
              <a:ext cx="15481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DA6852F-BA73-43ED-90C8-5117628F9578}"/>
                </a:ext>
              </a:extLst>
            </p:cNvPr>
            <p:cNvCxnSpPr>
              <a:cxnSpLocks/>
            </p:cNvCxnSpPr>
            <p:nvPr/>
          </p:nvCxnSpPr>
          <p:spPr>
            <a:xfrm flipV="1">
              <a:off x="5264685" y="1710403"/>
              <a:ext cx="1541892" cy="320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0660A1EE-D62B-4D68-A027-BF2E627086DF}"/>
              </a:ext>
            </a:extLst>
          </p:cNvPr>
          <p:cNvGrpSpPr/>
          <p:nvPr/>
        </p:nvGrpSpPr>
        <p:grpSpPr>
          <a:xfrm>
            <a:off x="358579" y="2599927"/>
            <a:ext cx="8720449" cy="3693191"/>
            <a:chOff x="504614" y="3008778"/>
            <a:chExt cx="8720449" cy="3693191"/>
          </a:xfrm>
        </p:grpSpPr>
        <p:sp>
          <p:nvSpPr>
            <p:cNvPr id="70" name="TextBox 69">
              <a:extLst>
                <a:ext uri="{FF2B5EF4-FFF2-40B4-BE49-F238E27FC236}">
                  <a16:creationId xmlns:a16="http://schemas.microsoft.com/office/drawing/2014/main" id="{60E524BC-F5C8-4621-8BF2-0B8D5DA0315E}"/>
                </a:ext>
              </a:extLst>
            </p:cNvPr>
            <p:cNvSpPr txBox="1"/>
            <p:nvPr/>
          </p:nvSpPr>
          <p:spPr>
            <a:xfrm>
              <a:off x="4728678" y="5870972"/>
              <a:ext cx="1642947" cy="830997"/>
            </a:xfrm>
            <a:prstGeom prst="rect">
              <a:avLst/>
            </a:prstGeom>
            <a:noFill/>
          </p:spPr>
          <p:txBody>
            <a:bodyPr wrap="square" rtlCol="0">
              <a:spAutoFit/>
            </a:bodyPr>
            <a:lstStyle/>
            <a:p>
              <a:r>
                <a:rPr lang="en-US" sz="1600" dirty="0"/>
                <a:t>Increase model generalization ability</a:t>
              </a:r>
            </a:p>
          </p:txBody>
        </p:sp>
        <p:sp>
          <p:nvSpPr>
            <p:cNvPr id="71" name="TextBox 70">
              <a:extLst>
                <a:ext uri="{FF2B5EF4-FFF2-40B4-BE49-F238E27FC236}">
                  <a16:creationId xmlns:a16="http://schemas.microsoft.com/office/drawing/2014/main" id="{F094AE9A-B2B7-4FAB-A09C-18D67FD3F7CB}"/>
                </a:ext>
              </a:extLst>
            </p:cNvPr>
            <p:cNvSpPr txBox="1"/>
            <p:nvPr/>
          </p:nvSpPr>
          <p:spPr>
            <a:xfrm>
              <a:off x="1326438" y="5870972"/>
              <a:ext cx="2259719" cy="830997"/>
            </a:xfrm>
            <a:prstGeom prst="rect">
              <a:avLst/>
            </a:prstGeom>
            <a:noFill/>
          </p:spPr>
          <p:txBody>
            <a:bodyPr wrap="square" rtlCol="0">
              <a:spAutoFit/>
            </a:bodyPr>
            <a:lstStyle/>
            <a:p>
              <a:r>
                <a:rPr lang="en-US" sz="1600" dirty="0"/>
                <a:t>Evaluate performance by enrichment analysis of predicted TREs</a:t>
              </a:r>
            </a:p>
          </p:txBody>
        </p:sp>
        <p:grpSp>
          <p:nvGrpSpPr>
            <p:cNvPr id="80" name="Group 79">
              <a:extLst>
                <a:ext uri="{FF2B5EF4-FFF2-40B4-BE49-F238E27FC236}">
                  <a16:creationId xmlns:a16="http://schemas.microsoft.com/office/drawing/2014/main" id="{87B85AA1-AA0A-4CD8-AAE4-48C8536DDF06}"/>
                </a:ext>
              </a:extLst>
            </p:cNvPr>
            <p:cNvGrpSpPr/>
            <p:nvPr/>
          </p:nvGrpSpPr>
          <p:grpSpPr>
            <a:xfrm>
              <a:off x="504614" y="3008778"/>
              <a:ext cx="8720449" cy="2731273"/>
              <a:chOff x="504614" y="3008778"/>
              <a:chExt cx="8720449" cy="2731273"/>
            </a:xfrm>
          </p:grpSpPr>
          <p:sp>
            <p:nvSpPr>
              <p:cNvPr id="18" name="TextBox 17">
                <a:extLst>
                  <a:ext uri="{FF2B5EF4-FFF2-40B4-BE49-F238E27FC236}">
                    <a16:creationId xmlns:a16="http://schemas.microsoft.com/office/drawing/2014/main" id="{07B2E87E-07BC-42DD-9F3D-2C1D1ED7FE2F}"/>
                  </a:ext>
                </a:extLst>
              </p:cNvPr>
              <p:cNvSpPr txBox="1"/>
              <p:nvPr/>
            </p:nvSpPr>
            <p:spPr>
              <a:xfrm>
                <a:off x="504614" y="3008778"/>
                <a:ext cx="5432546"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err="1"/>
                  <a:t>LightGBM</a:t>
                </a:r>
                <a:r>
                  <a:rPr lang="en-US" sz="1600" dirty="0"/>
                  <a:t> showed robust and fast learning ability, no sign of overfitting, best overall performance, and tuned ability to balance its predictions</a:t>
                </a:r>
              </a:p>
            </p:txBody>
          </p:sp>
          <p:sp>
            <p:nvSpPr>
              <p:cNvPr id="23" name="TextBox 22">
                <a:extLst>
                  <a:ext uri="{FF2B5EF4-FFF2-40B4-BE49-F238E27FC236}">
                    <a16:creationId xmlns:a16="http://schemas.microsoft.com/office/drawing/2014/main" id="{2DE35C62-051F-4262-94AC-1CF4767F88DF}"/>
                  </a:ext>
                </a:extLst>
              </p:cNvPr>
              <p:cNvSpPr txBox="1"/>
              <p:nvPr/>
            </p:nvSpPr>
            <p:spPr>
              <a:xfrm>
                <a:off x="504614" y="4289400"/>
                <a:ext cx="5432546"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t>Promising results for a future implementation of a solid framework for the prediction of active TREs from TSS-focused data</a:t>
                </a:r>
              </a:p>
            </p:txBody>
          </p:sp>
          <p:sp>
            <p:nvSpPr>
              <p:cNvPr id="25" name="TextBox 24">
                <a:extLst>
                  <a:ext uri="{FF2B5EF4-FFF2-40B4-BE49-F238E27FC236}">
                    <a16:creationId xmlns:a16="http://schemas.microsoft.com/office/drawing/2014/main" id="{6260BF59-9A3F-4BD3-BFCB-E718B5A0089D}"/>
                  </a:ext>
                </a:extLst>
              </p:cNvPr>
              <p:cNvSpPr txBox="1"/>
              <p:nvPr/>
            </p:nvSpPr>
            <p:spPr>
              <a:xfrm>
                <a:off x="7017912" y="4243392"/>
                <a:ext cx="2207151" cy="830997"/>
              </a:xfrm>
              <a:prstGeom prst="rect">
                <a:avLst/>
              </a:prstGeom>
              <a:noFill/>
            </p:spPr>
            <p:txBody>
              <a:bodyPr wrap="square" rtlCol="0">
                <a:spAutoFit/>
              </a:bodyPr>
              <a:lstStyle/>
              <a:p>
                <a:r>
                  <a:rPr lang="en-US" sz="1600" dirty="0"/>
                  <a:t>The quality and the quantity of the data should be increased</a:t>
                </a:r>
              </a:p>
            </p:txBody>
          </p:sp>
          <p:cxnSp>
            <p:nvCxnSpPr>
              <p:cNvPr id="51" name="Straight Arrow Connector 50">
                <a:extLst>
                  <a:ext uri="{FF2B5EF4-FFF2-40B4-BE49-F238E27FC236}">
                    <a16:creationId xmlns:a16="http://schemas.microsoft.com/office/drawing/2014/main" id="{384AC225-B943-47DB-A154-71BA2BAECB97}"/>
                  </a:ext>
                </a:extLst>
              </p:cNvPr>
              <p:cNvCxnSpPr>
                <a:cxnSpLocks/>
              </p:cNvCxnSpPr>
              <p:nvPr/>
            </p:nvCxnSpPr>
            <p:spPr>
              <a:xfrm>
                <a:off x="6162540" y="4682246"/>
                <a:ext cx="7310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812C90AD-C125-4DC3-9876-98E788EC534A}"/>
                  </a:ext>
                </a:extLst>
              </p:cNvPr>
              <p:cNvSpPr txBox="1"/>
              <p:nvPr/>
            </p:nvSpPr>
            <p:spPr>
              <a:xfrm>
                <a:off x="7068426" y="5401497"/>
                <a:ext cx="1642947" cy="338554"/>
              </a:xfrm>
              <a:prstGeom prst="rect">
                <a:avLst/>
              </a:prstGeom>
              <a:noFill/>
            </p:spPr>
            <p:txBody>
              <a:bodyPr wrap="square" rtlCol="0">
                <a:spAutoFit/>
              </a:bodyPr>
              <a:lstStyle/>
              <a:p>
                <a:r>
                  <a:rPr lang="en-US" sz="1600" dirty="0"/>
                  <a:t>Model selection</a:t>
                </a:r>
              </a:p>
            </p:txBody>
          </p:sp>
          <p:cxnSp>
            <p:nvCxnSpPr>
              <p:cNvPr id="61" name="Straight Arrow Connector 60">
                <a:extLst>
                  <a:ext uri="{FF2B5EF4-FFF2-40B4-BE49-F238E27FC236}">
                    <a16:creationId xmlns:a16="http://schemas.microsoft.com/office/drawing/2014/main" id="{931B2040-E161-4CFC-B62B-92114529F752}"/>
                  </a:ext>
                </a:extLst>
              </p:cNvPr>
              <p:cNvCxnSpPr>
                <a:cxnSpLocks/>
              </p:cNvCxnSpPr>
              <p:nvPr/>
            </p:nvCxnSpPr>
            <p:spPr>
              <a:xfrm>
                <a:off x="6112026" y="5010964"/>
                <a:ext cx="781534" cy="476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20361E1-3148-4B57-9039-1FA43A56CD4F}"/>
                  </a:ext>
                </a:extLst>
              </p:cNvPr>
              <p:cNvCxnSpPr>
                <a:cxnSpLocks/>
              </p:cNvCxnSpPr>
              <p:nvPr/>
            </p:nvCxnSpPr>
            <p:spPr>
              <a:xfrm>
                <a:off x="4881269" y="5077966"/>
                <a:ext cx="429151" cy="57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BB73009C-F801-43CE-8BA9-64F70F6E86A8}"/>
                  </a:ext>
                </a:extLst>
              </p:cNvPr>
              <p:cNvCxnSpPr>
                <a:cxnSpLocks/>
              </p:cNvCxnSpPr>
              <p:nvPr/>
            </p:nvCxnSpPr>
            <p:spPr>
              <a:xfrm flipH="1">
                <a:off x="2824787" y="5073867"/>
                <a:ext cx="277153" cy="618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101296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AE93C6-619C-48FC-B59D-B23ED7E99387}"/>
              </a:ext>
            </a:extLst>
          </p:cNvPr>
          <p:cNvSpPr>
            <a:spLocks noGrp="1"/>
          </p:cNvSpPr>
          <p:nvPr>
            <p:ph type="title"/>
          </p:nvPr>
        </p:nvSpPr>
        <p:spPr>
          <a:xfrm>
            <a:off x="886691" y="2312025"/>
            <a:ext cx="10515600" cy="1588127"/>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Thanks for your attention</a:t>
            </a:r>
            <a:endParaRPr lang="en-US" sz="5400" b="0" cap="none" spc="0" dirty="0">
              <a:ln w="0"/>
              <a:solidFill>
                <a:schemeClr val="tx1"/>
              </a:solidFill>
              <a:effectLst>
                <a:outerShdw blurRad="38100" dist="19050" dir="2700000" algn="tl" rotWithShape="0">
                  <a:schemeClr val="dk1">
                    <a:alpha val="40000"/>
                  </a:schemeClr>
                </a:outerShdw>
              </a:effectLst>
            </a:endParaRP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85730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4577-C8A0-4AF4-8A3D-E3CC82124D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05C2E56-B78B-4B1B-AAE3-1BD316B4BD9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24860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EB903-172C-4A72-9B51-DD18FB54AB95}"/>
              </a:ext>
            </a:extLst>
          </p:cNvPr>
          <p:cNvSpPr/>
          <p:nvPr/>
        </p:nvSpPr>
        <p:spPr>
          <a:xfrm>
            <a:off x="-293070" y="134257"/>
            <a:ext cx="12619150" cy="1754326"/>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Summary</a:t>
            </a:r>
            <a:endParaRPr lang="en-US" sz="5400" b="0" cap="none" spc="0" dirty="0">
              <a:ln w="0"/>
              <a:solidFill>
                <a:schemeClr val="tx1"/>
              </a:solidFill>
              <a:effectLst>
                <a:outerShdw blurRad="38100" dist="19050" dir="2700000" algn="tl" rotWithShape="0">
                  <a:schemeClr val="dk1">
                    <a:alpha val="40000"/>
                  </a:schemeClr>
                </a:outerShdw>
              </a:effectLst>
            </a:endParaRP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TextBox 8">
            <a:extLst>
              <a:ext uri="{FF2B5EF4-FFF2-40B4-BE49-F238E27FC236}">
                <a16:creationId xmlns:a16="http://schemas.microsoft.com/office/drawing/2014/main" id="{77BD8C59-A184-480F-BFA9-A3A27D07DE18}"/>
              </a:ext>
            </a:extLst>
          </p:cNvPr>
          <p:cNvSpPr txBox="1"/>
          <p:nvPr/>
        </p:nvSpPr>
        <p:spPr>
          <a:xfrm>
            <a:off x="358579" y="1835500"/>
            <a:ext cx="5432546"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t>Multiscale feature vector from CAGE and ATAC-Seq</a:t>
            </a:r>
          </a:p>
          <a:p>
            <a:r>
              <a:rPr lang="en-US" sz="1600" dirty="0"/>
              <a:t> </a:t>
            </a:r>
          </a:p>
        </p:txBody>
      </p:sp>
      <p:sp>
        <p:nvSpPr>
          <p:cNvPr id="10" name="TextBox 9">
            <a:extLst>
              <a:ext uri="{FF2B5EF4-FFF2-40B4-BE49-F238E27FC236}">
                <a16:creationId xmlns:a16="http://schemas.microsoft.com/office/drawing/2014/main" id="{7BA2C07D-6718-4941-8B53-650330D4C39F}"/>
              </a:ext>
            </a:extLst>
          </p:cNvPr>
          <p:cNvSpPr txBox="1"/>
          <p:nvPr/>
        </p:nvSpPr>
        <p:spPr>
          <a:xfrm>
            <a:off x="6871877" y="1455021"/>
            <a:ext cx="4758743" cy="1526700"/>
          </a:xfrm>
          <a:prstGeom prst="rect">
            <a:avLst/>
          </a:prstGeom>
          <a:noFill/>
        </p:spPr>
        <p:txBody>
          <a:bodyPr wrap="square" rtlCol="0">
            <a:spAutoFit/>
          </a:bodyPr>
          <a:lstStyle/>
          <a:p>
            <a:pPr>
              <a:lnSpc>
                <a:spcPct val="150000"/>
              </a:lnSpc>
            </a:pPr>
            <a:r>
              <a:rPr lang="en-US" sz="1400" dirty="0"/>
              <a:t>Bidirectional transcription initiation patterns positive samples</a:t>
            </a:r>
          </a:p>
          <a:p>
            <a:pPr>
              <a:lnSpc>
                <a:spcPct val="150000"/>
              </a:lnSpc>
            </a:pPr>
            <a:r>
              <a:rPr lang="en-US" sz="1400" dirty="0"/>
              <a:t>Uniform distribution of the signal in negative samples</a:t>
            </a:r>
          </a:p>
          <a:p>
            <a:pPr>
              <a:lnSpc>
                <a:spcPct val="150000"/>
              </a:lnSpc>
            </a:pPr>
            <a:r>
              <a:rPr lang="en-US" dirty="0"/>
              <a:t>  </a:t>
            </a:r>
          </a:p>
          <a:p>
            <a:pPr>
              <a:lnSpc>
                <a:spcPct val="150000"/>
              </a:lnSpc>
            </a:pPr>
            <a:r>
              <a:rPr lang="en-US" dirty="0"/>
              <a:t> </a:t>
            </a:r>
          </a:p>
        </p:txBody>
      </p:sp>
      <p:grpSp>
        <p:nvGrpSpPr>
          <p:cNvPr id="31" name="Group 30">
            <a:extLst>
              <a:ext uri="{FF2B5EF4-FFF2-40B4-BE49-F238E27FC236}">
                <a16:creationId xmlns:a16="http://schemas.microsoft.com/office/drawing/2014/main" id="{5F3525E1-B703-4284-96FB-D5C54D3C9BC7}"/>
              </a:ext>
            </a:extLst>
          </p:cNvPr>
          <p:cNvGrpSpPr/>
          <p:nvPr/>
        </p:nvGrpSpPr>
        <p:grpSpPr>
          <a:xfrm>
            <a:off x="5258477" y="1710403"/>
            <a:ext cx="1489048" cy="320674"/>
            <a:chOff x="5258477" y="1710403"/>
            <a:chExt cx="1548100" cy="320674"/>
          </a:xfrm>
        </p:grpSpPr>
        <p:cxnSp>
          <p:nvCxnSpPr>
            <p:cNvPr id="12" name="Straight Arrow Connector 11">
              <a:extLst>
                <a:ext uri="{FF2B5EF4-FFF2-40B4-BE49-F238E27FC236}">
                  <a16:creationId xmlns:a16="http://schemas.microsoft.com/office/drawing/2014/main" id="{4AC70247-FD82-4950-A7B5-E7D6DB5EA5E4}"/>
                </a:ext>
              </a:extLst>
            </p:cNvPr>
            <p:cNvCxnSpPr>
              <a:cxnSpLocks/>
            </p:cNvCxnSpPr>
            <p:nvPr/>
          </p:nvCxnSpPr>
          <p:spPr>
            <a:xfrm>
              <a:off x="5258477" y="2031076"/>
              <a:ext cx="15481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DA6852F-BA73-43ED-90C8-5117628F9578}"/>
                </a:ext>
              </a:extLst>
            </p:cNvPr>
            <p:cNvCxnSpPr>
              <a:cxnSpLocks/>
            </p:cNvCxnSpPr>
            <p:nvPr/>
          </p:nvCxnSpPr>
          <p:spPr>
            <a:xfrm flipV="1">
              <a:off x="5264685" y="1710403"/>
              <a:ext cx="1541892" cy="320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04ED5024-8980-4F39-AEF8-95443AE2B3A9}"/>
              </a:ext>
            </a:extLst>
          </p:cNvPr>
          <p:cNvGrpSpPr/>
          <p:nvPr/>
        </p:nvGrpSpPr>
        <p:grpSpPr>
          <a:xfrm>
            <a:off x="358579" y="2636264"/>
            <a:ext cx="11690346" cy="3693191"/>
            <a:chOff x="420925" y="1998955"/>
            <a:chExt cx="11690346" cy="3693191"/>
          </a:xfrm>
        </p:grpSpPr>
        <p:sp>
          <p:nvSpPr>
            <p:cNvPr id="29" name="TextBox 28">
              <a:extLst>
                <a:ext uri="{FF2B5EF4-FFF2-40B4-BE49-F238E27FC236}">
                  <a16:creationId xmlns:a16="http://schemas.microsoft.com/office/drawing/2014/main" id="{68CBBCF8-1715-4586-82A2-9FCE5F665398}"/>
                </a:ext>
              </a:extLst>
            </p:cNvPr>
            <p:cNvSpPr txBox="1"/>
            <p:nvPr/>
          </p:nvSpPr>
          <p:spPr>
            <a:xfrm>
              <a:off x="9575594" y="3405388"/>
              <a:ext cx="2535677" cy="738664"/>
            </a:xfrm>
            <a:prstGeom prst="rect">
              <a:avLst/>
            </a:prstGeom>
            <a:noFill/>
          </p:spPr>
          <p:txBody>
            <a:bodyPr wrap="square" rtlCol="0">
              <a:spAutoFit/>
            </a:bodyPr>
            <a:lstStyle/>
            <a:p>
              <a:r>
                <a:rPr lang="en-US" sz="1400" dirty="0"/>
                <a:t>Signal smoothing</a:t>
              </a:r>
            </a:p>
            <a:p>
              <a:endParaRPr lang="en-US" sz="1400" dirty="0"/>
            </a:p>
            <a:p>
              <a:r>
                <a:rPr lang="en-US" sz="1400" dirty="0"/>
                <a:t>Data augmentation</a:t>
              </a:r>
            </a:p>
          </p:txBody>
        </p:sp>
        <p:grpSp>
          <p:nvGrpSpPr>
            <p:cNvPr id="81" name="Group 80">
              <a:extLst>
                <a:ext uri="{FF2B5EF4-FFF2-40B4-BE49-F238E27FC236}">
                  <a16:creationId xmlns:a16="http://schemas.microsoft.com/office/drawing/2014/main" id="{0660A1EE-D62B-4D68-A027-BF2E627086DF}"/>
                </a:ext>
              </a:extLst>
            </p:cNvPr>
            <p:cNvGrpSpPr/>
            <p:nvPr/>
          </p:nvGrpSpPr>
          <p:grpSpPr>
            <a:xfrm>
              <a:off x="420925" y="1998955"/>
              <a:ext cx="11564214" cy="3693191"/>
              <a:chOff x="504614" y="3008778"/>
              <a:chExt cx="11564214" cy="3693191"/>
            </a:xfrm>
          </p:grpSpPr>
          <p:sp>
            <p:nvSpPr>
              <p:cNvPr id="30" name="TextBox 29">
                <a:extLst>
                  <a:ext uri="{FF2B5EF4-FFF2-40B4-BE49-F238E27FC236}">
                    <a16:creationId xmlns:a16="http://schemas.microsoft.com/office/drawing/2014/main" id="{5CE77843-D345-4253-AA49-6C585E78576A}"/>
                  </a:ext>
                </a:extLst>
              </p:cNvPr>
              <p:cNvSpPr txBox="1"/>
              <p:nvPr/>
            </p:nvSpPr>
            <p:spPr>
              <a:xfrm>
                <a:off x="9643033" y="3773578"/>
                <a:ext cx="2425795" cy="800219"/>
              </a:xfrm>
              <a:prstGeom prst="rect">
                <a:avLst/>
              </a:prstGeom>
              <a:noFill/>
            </p:spPr>
            <p:txBody>
              <a:bodyPr wrap="square" rtlCol="0">
                <a:spAutoFit/>
              </a:bodyPr>
              <a:lstStyle/>
              <a:p>
                <a:r>
                  <a:rPr lang="en-US" sz="1400" dirty="0"/>
                  <a:t>Alternative strategy for </a:t>
                </a:r>
              </a:p>
              <a:p>
                <a:r>
                  <a:rPr lang="en-US" sz="1400" dirty="0"/>
                  <a:t>input extraction</a:t>
                </a:r>
              </a:p>
              <a:p>
                <a:endParaRPr lang="en-US" dirty="0"/>
              </a:p>
            </p:txBody>
          </p:sp>
          <p:sp>
            <p:nvSpPr>
              <p:cNvPr id="54" name="TextBox 53">
                <a:extLst>
                  <a:ext uri="{FF2B5EF4-FFF2-40B4-BE49-F238E27FC236}">
                    <a16:creationId xmlns:a16="http://schemas.microsoft.com/office/drawing/2014/main" id="{22ABBC22-52E9-461C-B471-65B61D162070}"/>
                  </a:ext>
                </a:extLst>
              </p:cNvPr>
              <p:cNvSpPr txBox="1"/>
              <p:nvPr/>
            </p:nvSpPr>
            <p:spPr>
              <a:xfrm>
                <a:off x="9643032" y="5401497"/>
                <a:ext cx="2425795" cy="1015663"/>
              </a:xfrm>
              <a:prstGeom prst="rect">
                <a:avLst/>
              </a:prstGeom>
              <a:noFill/>
            </p:spPr>
            <p:txBody>
              <a:bodyPr wrap="square" rtlCol="0">
                <a:spAutoFit/>
              </a:bodyPr>
              <a:lstStyle/>
              <a:p>
                <a:r>
                  <a:rPr lang="en-US" sz="1400" dirty="0"/>
                  <a:t>Hyperparameter tuning</a:t>
                </a:r>
              </a:p>
              <a:p>
                <a:endParaRPr lang="en-US" sz="1400" dirty="0"/>
              </a:p>
              <a:p>
                <a:r>
                  <a:rPr lang="en-US" sz="1400" dirty="0"/>
                  <a:t>Test alternative ML algorithms</a:t>
                </a:r>
              </a:p>
              <a:p>
                <a:endParaRPr lang="en-US" dirty="0"/>
              </a:p>
            </p:txBody>
          </p:sp>
          <p:sp>
            <p:nvSpPr>
              <p:cNvPr id="70" name="TextBox 69">
                <a:extLst>
                  <a:ext uri="{FF2B5EF4-FFF2-40B4-BE49-F238E27FC236}">
                    <a16:creationId xmlns:a16="http://schemas.microsoft.com/office/drawing/2014/main" id="{60E524BC-F5C8-4621-8BF2-0B8D5DA0315E}"/>
                  </a:ext>
                </a:extLst>
              </p:cNvPr>
              <p:cNvSpPr txBox="1"/>
              <p:nvPr/>
            </p:nvSpPr>
            <p:spPr>
              <a:xfrm>
                <a:off x="4728678" y="5870972"/>
                <a:ext cx="1642947" cy="830997"/>
              </a:xfrm>
              <a:prstGeom prst="rect">
                <a:avLst/>
              </a:prstGeom>
              <a:noFill/>
            </p:spPr>
            <p:txBody>
              <a:bodyPr wrap="square" rtlCol="0">
                <a:spAutoFit/>
              </a:bodyPr>
              <a:lstStyle/>
              <a:p>
                <a:r>
                  <a:rPr lang="en-US" sz="1600" dirty="0"/>
                  <a:t>Increase model generalization ability</a:t>
                </a:r>
              </a:p>
            </p:txBody>
          </p:sp>
          <p:sp>
            <p:nvSpPr>
              <p:cNvPr id="71" name="TextBox 70">
                <a:extLst>
                  <a:ext uri="{FF2B5EF4-FFF2-40B4-BE49-F238E27FC236}">
                    <a16:creationId xmlns:a16="http://schemas.microsoft.com/office/drawing/2014/main" id="{F094AE9A-B2B7-4FAB-A09C-18D67FD3F7CB}"/>
                  </a:ext>
                </a:extLst>
              </p:cNvPr>
              <p:cNvSpPr txBox="1"/>
              <p:nvPr/>
            </p:nvSpPr>
            <p:spPr>
              <a:xfrm>
                <a:off x="1326438" y="5870972"/>
                <a:ext cx="2259719" cy="830997"/>
              </a:xfrm>
              <a:prstGeom prst="rect">
                <a:avLst/>
              </a:prstGeom>
              <a:noFill/>
            </p:spPr>
            <p:txBody>
              <a:bodyPr wrap="square" rtlCol="0">
                <a:spAutoFit/>
              </a:bodyPr>
              <a:lstStyle/>
              <a:p>
                <a:r>
                  <a:rPr lang="en-US" sz="1600" dirty="0"/>
                  <a:t>Evaluate performance by enrichment analysis of predicted TREs</a:t>
                </a:r>
              </a:p>
            </p:txBody>
          </p:sp>
          <p:grpSp>
            <p:nvGrpSpPr>
              <p:cNvPr id="80" name="Group 79">
                <a:extLst>
                  <a:ext uri="{FF2B5EF4-FFF2-40B4-BE49-F238E27FC236}">
                    <a16:creationId xmlns:a16="http://schemas.microsoft.com/office/drawing/2014/main" id="{87B85AA1-AA0A-4CD8-AAE4-48C8536DDF06}"/>
                  </a:ext>
                </a:extLst>
              </p:cNvPr>
              <p:cNvGrpSpPr/>
              <p:nvPr/>
            </p:nvGrpSpPr>
            <p:grpSpPr>
              <a:xfrm>
                <a:off x="504614" y="3008778"/>
                <a:ext cx="9034977" cy="2931012"/>
                <a:chOff x="504614" y="3008778"/>
                <a:chExt cx="9034977" cy="2931012"/>
              </a:xfrm>
            </p:grpSpPr>
            <p:sp>
              <p:nvSpPr>
                <p:cNvPr id="18" name="TextBox 17">
                  <a:extLst>
                    <a:ext uri="{FF2B5EF4-FFF2-40B4-BE49-F238E27FC236}">
                      <a16:creationId xmlns:a16="http://schemas.microsoft.com/office/drawing/2014/main" id="{07B2E87E-07BC-42DD-9F3D-2C1D1ED7FE2F}"/>
                    </a:ext>
                  </a:extLst>
                </p:cNvPr>
                <p:cNvSpPr txBox="1"/>
                <p:nvPr/>
              </p:nvSpPr>
              <p:spPr>
                <a:xfrm>
                  <a:off x="504614" y="3008778"/>
                  <a:ext cx="5432546"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err="1"/>
                    <a:t>LightGBM</a:t>
                  </a:r>
                  <a:r>
                    <a:rPr lang="en-US" sz="1600" dirty="0"/>
                    <a:t> showed robust and fast learning ability, no sign of overfitting, best overall performance, and tuned ability to balance its predictions</a:t>
                  </a:r>
                </a:p>
              </p:txBody>
            </p:sp>
            <p:sp>
              <p:nvSpPr>
                <p:cNvPr id="23" name="TextBox 22">
                  <a:extLst>
                    <a:ext uri="{FF2B5EF4-FFF2-40B4-BE49-F238E27FC236}">
                      <a16:creationId xmlns:a16="http://schemas.microsoft.com/office/drawing/2014/main" id="{2DE35C62-051F-4262-94AC-1CF4767F88DF}"/>
                    </a:ext>
                  </a:extLst>
                </p:cNvPr>
                <p:cNvSpPr txBox="1"/>
                <p:nvPr/>
              </p:nvSpPr>
              <p:spPr>
                <a:xfrm>
                  <a:off x="504614" y="4289400"/>
                  <a:ext cx="5432546"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t>Promising results for a future implementation of a solid framework for the prediction of active TREs from TSS-focused data</a:t>
                  </a:r>
                </a:p>
              </p:txBody>
            </p:sp>
            <p:sp>
              <p:nvSpPr>
                <p:cNvPr id="25" name="TextBox 24">
                  <a:extLst>
                    <a:ext uri="{FF2B5EF4-FFF2-40B4-BE49-F238E27FC236}">
                      <a16:creationId xmlns:a16="http://schemas.microsoft.com/office/drawing/2014/main" id="{6260BF59-9A3F-4BD3-BFCB-E718B5A0089D}"/>
                    </a:ext>
                  </a:extLst>
                </p:cNvPr>
                <p:cNvSpPr txBox="1"/>
                <p:nvPr/>
              </p:nvSpPr>
              <p:spPr>
                <a:xfrm>
                  <a:off x="7017912" y="4243392"/>
                  <a:ext cx="2207151" cy="830997"/>
                </a:xfrm>
                <a:prstGeom prst="rect">
                  <a:avLst/>
                </a:prstGeom>
                <a:noFill/>
              </p:spPr>
              <p:txBody>
                <a:bodyPr wrap="square" rtlCol="0">
                  <a:spAutoFit/>
                </a:bodyPr>
                <a:lstStyle/>
                <a:p>
                  <a:r>
                    <a:rPr lang="en-US" sz="1600" dirty="0"/>
                    <a:t>The quality and the quantity of the data should be increased</a:t>
                  </a:r>
                </a:p>
              </p:txBody>
            </p:sp>
            <p:cxnSp>
              <p:nvCxnSpPr>
                <p:cNvPr id="32" name="Straight Arrow Connector 31">
                  <a:extLst>
                    <a:ext uri="{FF2B5EF4-FFF2-40B4-BE49-F238E27FC236}">
                      <a16:creationId xmlns:a16="http://schemas.microsoft.com/office/drawing/2014/main" id="{2401445E-AC5C-4D80-B943-6AA70F78FF13}"/>
                    </a:ext>
                  </a:extLst>
                </p:cNvPr>
                <p:cNvCxnSpPr>
                  <a:cxnSpLocks/>
                </p:cNvCxnSpPr>
                <p:nvPr/>
              </p:nvCxnSpPr>
              <p:spPr>
                <a:xfrm flipV="1">
                  <a:off x="8910536" y="4143186"/>
                  <a:ext cx="629055" cy="460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BC3E3AF-BBDB-4DC1-ADFE-B15FFB49CF2B}"/>
                    </a:ext>
                  </a:extLst>
                </p:cNvPr>
                <p:cNvCxnSpPr>
                  <a:cxnSpLocks/>
                </p:cNvCxnSpPr>
                <p:nvPr/>
              </p:nvCxnSpPr>
              <p:spPr>
                <a:xfrm flipV="1">
                  <a:off x="8910536" y="4570500"/>
                  <a:ext cx="629055" cy="33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FE837EC-CFBE-49B6-B51F-8E266B709293}"/>
                    </a:ext>
                  </a:extLst>
                </p:cNvPr>
                <p:cNvCxnSpPr>
                  <a:cxnSpLocks/>
                </p:cNvCxnSpPr>
                <p:nvPr/>
              </p:nvCxnSpPr>
              <p:spPr>
                <a:xfrm>
                  <a:off x="8910536" y="4604007"/>
                  <a:ext cx="629055" cy="312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84AC225-B943-47DB-A154-71BA2BAECB97}"/>
                    </a:ext>
                  </a:extLst>
                </p:cNvPr>
                <p:cNvCxnSpPr>
                  <a:cxnSpLocks/>
                </p:cNvCxnSpPr>
                <p:nvPr/>
              </p:nvCxnSpPr>
              <p:spPr>
                <a:xfrm>
                  <a:off x="6162540" y="4682246"/>
                  <a:ext cx="7310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812C90AD-C125-4DC3-9876-98E788EC534A}"/>
                    </a:ext>
                  </a:extLst>
                </p:cNvPr>
                <p:cNvSpPr txBox="1"/>
                <p:nvPr/>
              </p:nvSpPr>
              <p:spPr>
                <a:xfrm>
                  <a:off x="7068426" y="5401497"/>
                  <a:ext cx="1642947" cy="338554"/>
                </a:xfrm>
                <a:prstGeom prst="rect">
                  <a:avLst/>
                </a:prstGeom>
                <a:noFill/>
              </p:spPr>
              <p:txBody>
                <a:bodyPr wrap="square" rtlCol="0">
                  <a:spAutoFit/>
                </a:bodyPr>
                <a:lstStyle/>
                <a:p>
                  <a:r>
                    <a:rPr lang="en-US" sz="1600" dirty="0"/>
                    <a:t>Model selection</a:t>
                  </a:r>
                </a:p>
              </p:txBody>
            </p:sp>
            <p:grpSp>
              <p:nvGrpSpPr>
                <p:cNvPr id="67" name="Group 66">
                  <a:extLst>
                    <a:ext uri="{FF2B5EF4-FFF2-40B4-BE49-F238E27FC236}">
                      <a16:creationId xmlns:a16="http://schemas.microsoft.com/office/drawing/2014/main" id="{00EA42C5-3476-4E55-A37E-3B2F6C403850}"/>
                    </a:ext>
                  </a:extLst>
                </p:cNvPr>
                <p:cNvGrpSpPr/>
                <p:nvPr/>
              </p:nvGrpSpPr>
              <p:grpSpPr>
                <a:xfrm>
                  <a:off x="8910535" y="5570774"/>
                  <a:ext cx="629055" cy="369016"/>
                  <a:chOff x="8866376" y="5570774"/>
                  <a:chExt cx="675068" cy="369016"/>
                </a:xfrm>
              </p:grpSpPr>
              <p:cxnSp>
                <p:nvCxnSpPr>
                  <p:cNvPr id="55" name="Straight Arrow Connector 54">
                    <a:extLst>
                      <a:ext uri="{FF2B5EF4-FFF2-40B4-BE49-F238E27FC236}">
                        <a16:creationId xmlns:a16="http://schemas.microsoft.com/office/drawing/2014/main" id="{4BC3D407-5C93-4FE4-B258-F351D45935B5}"/>
                      </a:ext>
                    </a:extLst>
                  </p:cNvPr>
                  <p:cNvCxnSpPr>
                    <a:cxnSpLocks/>
                  </p:cNvCxnSpPr>
                  <p:nvPr/>
                </p:nvCxnSpPr>
                <p:spPr>
                  <a:xfrm>
                    <a:off x="8866376" y="5570774"/>
                    <a:ext cx="675068" cy="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C111391-CD9E-44E9-BB98-0C33393FB005}"/>
                      </a:ext>
                    </a:extLst>
                  </p:cNvPr>
                  <p:cNvCxnSpPr>
                    <a:cxnSpLocks/>
                  </p:cNvCxnSpPr>
                  <p:nvPr/>
                </p:nvCxnSpPr>
                <p:spPr>
                  <a:xfrm>
                    <a:off x="8866372" y="5570774"/>
                    <a:ext cx="675068" cy="369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61" name="Straight Arrow Connector 60">
                  <a:extLst>
                    <a:ext uri="{FF2B5EF4-FFF2-40B4-BE49-F238E27FC236}">
                      <a16:creationId xmlns:a16="http://schemas.microsoft.com/office/drawing/2014/main" id="{931B2040-E161-4CFC-B62B-92114529F752}"/>
                    </a:ext>
                  </a:extLst>
                </p:cNvPr>
                <p:cNvCxnSpPr>
                  <a:cxnSpLocks/>
                </p:cNvCxnSpPr>
                <p:nvPr/>
              </p:nvCxnSpPr>
              <p:spPr>
                <a:xfrm>
                  <a:off x="6112026" y="5010964"/>
                  <a:ext cx="781534" cy="476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20361E1-3148-4B57-9039-1FA43A56CD4F}"/>
                    </a:ext>
                  </a:extLst>
                </p:cNvPr>
                <p:cNvCxnSpPr>
                  <a:cxnSpLocks/>
                </p:cNvCxnSpPr>
                <p:nvPr/>
              </p:nvCxnSpPr>
              <p:spPr>
                <a:xfrm>
                  <a:off x="4881269" y="5077966"/>
                  <a:ext cx="429151" cy="57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BB73009C-F801-43CE-8BA9-64F70F6E86A8}"/>
                    </a:ext>
                  </a:extLst>
                </p:cNvPr>
                <p:cNvCxnSpPr>
                  <a:cxnSpLocks/>
                </p:cNvCxnSpPr>
                <p:nvPr/>
              </p:nvCxnSpPr>
              <p:spPr>
                <a:xfrm flipH="1">
                  <a:off x="2824787" y="5073867"/>
                  <a:ext cx="277153" cy="618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3754656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085FBD-1AE5-4016-93A6-914FD2BAE450}"/>
              </a:ext>
            </a:extLst>
          </p:cNvPr>
          <p:cNvSpPr/>
          <p:nvPr/>
        </p:nvSpPr>
        <p:spPr>
          <a:xfrm>
            <a:off x="0" y="94556"/>
            <a:ext cx="12192000" cy="923330"/>
          </a:xfrm>
          <a:prstGeom prst="rect">
            <a:avLst/>
          </a:prstGeom>
          <a:noFill/>
        </p:spPr>
        <p:txBody>
          <a:bodyPr wrap="square" lIns="91440" tIns="45720" rIns="91440" bIns="45720">
            <a:spAutoFit/>
          </a:bodyPr>
          <a:lstStyle/>
          <a:p>
            <a:pPr algn="ctr"/>
            <a:r>
              <a:rPr lang="en-US" sz="5400" b="0" i="0" dirty="0">
                <a:effectLst/>
              </a:rPr>
              <a:t>Background</a:t>
            </a:r>
            <a:endParaRPr lang="en-US" sz="5400" b="0" cap="none" spc="0" dirty="0">
              <a:ln w="0"/>
              <a:solidFill>
                <a:schemeClr val="tx1"/>
              </a:solidFill>
              <a:effectLst>
                <a:outerShdw blurRad="38100" dist="19050" dir="2700000" algn="tl" rotWithShape="0">
                  <a:schemeClr val="dk1">
                    <a:alpha val="40000"/>
                  </a:schemeClr>
                </a:outerShdw>
              </a:effectLst>
            </a:endParaRPr>
          </a:p>
        </p:txBody>
      </p:sp>
      <p:cxnSp>
        <p:nvCxnSpPr>
          <p:cNvPr id="64" name="Straight Connector 63">
            <a:extLst>
              <a:ext uri="{FF2B5EF4-FFF2-40B4-BE49-F238E27FC236}">
                <a16:creationId xmlns:a16="http://schemas.microsoft.com/office/drawing/2014/main" id="{1715DE5F-D13D-46A0-9987-C17C028B9854}"/>
              </a:ext>
            </a:extLst>
          </p:cNvPr>
          <p:cNvCxnSpPr/>
          <p:nvPr/>
        </p:nvCxnSpPr>
        <p:spPr>
          <a:xfrm>
            <a:off x="2667000" y="2493301"/>
            <a:ext cx="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1AD6608E-EB6C-44B0-94E1-D2FB5893C0FE}"/>
              </a:ext>
            </a:extLst>
          </p:cNvPr>
          <p:cNvGrpSpPr/>
          <p:nvPr/>
        </p:nvGrpSpPr>
        <p:grpSpPr>
          <a:xfrm>
            <a:off x="427670" y="1426269"/>
            <a:ext cx="11568308" cy="3788858"/>
            <a:chOff x="375654" y="1005645"/>
            <a:chExt cx="11568308" cy="3544108"/>
          </a:xfrm>
        </p:grpSpPr>
        <p:grpSp>
          <p:nvGrpSpPr>
            <p:cNvPr id="108" name="Group 107">
              <a:extLst>
                <a:ext uri="{FF2B5EF4-FFF2-40B4-BE49-F238E27FC236}">
                  <a16:creationId xmlns:a16="http://schemas.microsoft.com/office/drawing/2014/main" id="{C52535A7-839F-414C-9080-BF09C921EC29}"/>
                </a:ext>
              </a:extLst>
            </p:cNvPr>
            <p:cNvGrpSpPr/>
            <p:nvPr/>
          </p:nvGrpSpPr>
          <p:grpSpPr>
            <a:xfrm>
              <a:off x="375654" y="1005645"/>
              <a:ext cx="10937632" cy="3544108"/>
              <a:chOff x="375654" y="1005645"/>
              <a:chExt cx="10937632" cy="3544108"/>
            </a:xfrm>
          </p:grpSpPr>
          <p:sp>
            <p:nvSpPr>
              <p:cNvPr id="37" name="TextBox 36">
                <a:extLst>
                  <a:ext uri="{FF2B5EF4-FFF2-40B4-BE49-F238E27FC236}">
                    <a16:creationId xmlns:a16="http://schemas.microsoft.com/office/drawing/2014/main" id="{F80344D3-EC54-4FB4-A72D-01CDCA3999D1}"/>
                  </a:ext>
                </a:extLst>
              </p:cNvPr>
              <p:cNvSpPr txBox="1"/>
              <p:nvPr/>
            </p:nvSpPr>
            <p:spPr>
              <a:xfrm>
                <a:off x="375654" y="1005645"/>
                <a:ext cx="10937632" cy="3544108"/>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C00000"/>
                    </a:solidFill>
                  </a:rPr>
                  <a:t>Gene regulation                               </a:t>
                </a:r>
                <a:r>
                  <a:rPr lang="en-US" dirty="0"/>
                  <a:t>Development and homeostasis</a:t>
                </a:r>
              </a:p>
              <a:p>
                <a:pPr>
                  <a:lnSpc>
                    <a:spcPct val="150000"/>
                  </a:lnSpc>
                </a:pPr>
                <a:endParaRPr lang="en-US" dirty="0"/>
              </a:p>
              <a:p>
                <a:pPr marL="285750" indent="-285750">
                  <a:buFont typeface="Arial" panose="020B0604020202020204" pitchFamily="34" charset="0"/>
                  <a:buChar char="•"/>
                </a:pPr>
                <a:r>
                  <a:rPr lang="en-US" dirty="0"/>
                  <a:t>Transcriptional regulatory elements (TREs):</a:t>
                </a:r>
              </a:p>
              <a:p>
                <a:pPr marL="742950" lvl="1" indent="-285750">
                  <a:lnSpc>
                    <a:spcPct val="150000"/>
                  </a:lnSpc>
                  <a:buFont typeface="Arial" panose="020B0604020202020204" pitchFamily="34" charset="0"/>
                  <a:buChar char="•"/>
                </a:pPr>
                <a:r>
                  <a:rPr lang="en-US" dirty="0"/>
                  <a:t>Promoter</a:t>
                </a:r>
              </a:p>
              <a:p>
                <a:pPr marL="742950" lvl="1" indent="-285750">
                  <a:buFont typeface="Arial" panose="020B0604020202020204" pitchFamily="34" charset="0"/>
                  <a:buChar char="•"/>
                </a:pPr>
                <a:r>
                  <a:rPr lang="en-US" dirty="0"/>
                  <a:t>Enhancer	  </a:t>
                </a:r>
              </a:p>
              <a:p>
                <a:pPr marL="742950" lvl="1" indent="-285750">
                  <a:buFont typeface="Arial" panose="020B0604020202020204" pitchFamily="34" charset="0"/>
                  <a:buChar char="•"/>
                </a:pPr>
                <a:r>
                  <a:rPr lang="en-US" dirty="0"/>
                  <a:t>Insulator</a:t>
                </a:r>
              </a:p>
              <a:p>
                <a:pPr lvl="1"/>
                <a:endParaRPr lang="en-US" dirty="0"/>
              </a:p>
              <a:p>
                <a:pPr lvl="1"/>
                <a:endParaRPr lang="en-US" dirty="0"/>
              </a:p>
              <a:p>
                <a:pPr lvl="1"/>
                <a:endParaRPr lang="en-US" dirty="0"/>
              </a:p>
              <a:p>
                <a:pPr lvl="1"/>
                <a:endParaRPr lang="en-US" dirty="0"/>
              </a:p>
              <a:p>
                <a:pPr lvl="1"/>
                <a:r>
                  <a:rPr lang="en-US" dirty="0"/>
                  <a:t>                             </a:t>
                </a:r>
              </a:p>
              <a:p>
                <a:pPr marL="285750" indent="-285750">
                  <a:lnSpc>
                    <a:spcPct val="150000"/>
                  </a:lnSpc>
                  <a:buFont typeface="Arial" panose="020B0604020202020204" pitchFamily="34" charset="0"/>
                  <a:buChar char="•"/>
                </a:pPr>
                <a:r>
                  <a:rPr lang="en-US" dirty="0" err="1"/>
                  <a:t>dREG</a:t>
                </a:r>
                <a:r>
                  <a:rPr lang="en-US" dirty="0"/>
                  <a:t> (</a:t>
                </a:r>
                <a:r>
                  <a:rPr lang="en-US" dirty="0" err="1"/>
                  <a:t>Danko</a:t>
                </a:r>
                <a:r>
                  <a:rPr lang="en-US" dirty="0"/>
                  <a:t> et al. 2015)</a:t>
                </a:r>
              </a:p>
            </p:txBody>
          </p:sp>
          <p:cxnSp>
            <p:nvCxnSpPr>
              <p:cNvPr id="73" name="Straight Arrow Connector 72">
                <a:extLst>
                  <a:ext uri="{FF2B5EF4-FFF2-40B4-BE49-F238E27FC236}">
                    <a16:creationId xmlns:a16="http://schemas.microsoft.com/office/drawing/2014/main" id="{EF06AF4E-69D1-4E0C-9723-7233795E7375}"/>
                  </a:ext>
                </a:extLst>
              </p:cNvPr>
              <p:cNvCxnSpPr>
                <a:cxnSpLocks/>
              </p:cNvCxnSpPr>
              <p:nvPr/>
            </p:nvCxnSpPr>
            <p:spPr>
              <a:xfrm>
                <a:off x="2700528" y="1225333"/>
                <a:ext cx="78028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
          <p:nvSpPr>
            <p:cNvPr id="104" name="TextBox 103">
              <a:extLst>
                <a:ext uri="{FF2B5EF4-FFF2-40B4-BE49-F238E27FC236}">
                  <a16:creationId xmlns:a16="http://schemas.microsoft.com/office/drawing/2014/main" id="{16742753-7826-413F-87C9-E8FDCDEF6597}"/>
                </a:ext>
              </a:extLst>
            </p:cNvPr>
            <p:cNvSpPr txBox="1"/>
            <p:nvPr/>
          </p:nvSpPr>
          <p:spPr>
            <a:xfrm>
              <a:off x="8116624" y="1840532"/>
              <a:ext cx="3827338" cy="345474"/>
            </a:xfrm>
            <a:prstGeom prst="rect">
              <a:avLst/>
            </a:prstGeom>
            <a:noFill/>
          </p:spPr>
          <p:txBody>
            <a:bodyPr wrap="square" rtlCol="0">
              <a:spAutoFit/>
            </a:bodyPr>
            <a:lstStyle/>
            <a:p>
              <a:r>
                <a:rPr lang="en-US" b="1" dirty="0">
                  <a:solidFill>
                    <a:srgbClr val="C00000"/>
                  </a:solidFill>
                </a:rPr>
                <a:t>Divergent transcription</a:t>
              </a:r>
              <a:endParaRPr lang="en-US" dirty="0"/>
            </a:p>
          </p:txBody>
        </p:sp>
      </p:grpSp>
      <p:sp>
        <p:nvSpPr>
          <p:cNvPr id="116" name="TextBox 115">
            <a:extLst>
              <a:ext uri="{FF2B5EF4-FFF2-40B4-BE49-F238E27FC236}">
                <a16:creationId xmlns:a16="http://schemas.microsoft.com/office/drawing/2014/main" id="{A346DF36-830E-4716-BE2F-3DECFC652AC5}"/>
              </a:ext>
            </a:extLst>
          </p:cNvPr>
          <p:cNvSpPr txBox="1"/>
          <p:nvPr/>
        </p:nvSpPr>
        <p:spPr>
          <a:xfrm>
            <a:off x="8460298" y="4929896"/>
            <a:ext cx="3205757" cy="246221"/>
          </a:xfrm>
          <a:prstGeom prst="rect">
            <a:avLst/>
          </a:prstGeom>
          <a:noFill/>
        </p:spPr>
        <p:txBody>
          <a:bodyPr wrap="square" rtlCol="0">
            <a:spAutoFit/>
          </a:bodyPr>
          <a:lstStyle/>
          <a:p>
            <a:r>
              <a:rPr lang="en-US" sz="1000" i="1" dirty="0"/>
              <a:t>Robin Andersson and Albin </a:t>
            </a:r>
            <a:r>
              <a:rPr lang="en-US" sz="1000" i="1" dirty="0" err="1"/>
              <a:t>Sandelin</a:t>
            </a:r>
            <a:r>
              <a:rPr lang="en-US" sz="1000" i="1" dirty="0"/>
              <a:t>, 2020, Nature Review </a:t>
            </a:r>
          </a:p>
        </p:txBody>
      </p:sp>
      <p:pic>
        <p:nvPicPr>
          <p:cNvPr id="3" name="Picture 2" descr="A picture containing text, indoor, screenshot&#10;&#10;Description automatically generated">
            <a:extLst>
              <a:ext uri="{FF2B5EF4-FFF2-40B4-BE49-F238E27FC236}">
                <a16:creationId xmlns:a16="http://schemas.microsoft.com/office/drawing/2014/main" id="{D0215851-EFF2-4DF5-B71F-A88850F2AB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7646" y="2768315"/>
            <a:ext cx="5518409" cy="2124365"/>
          </a:xfrm>
          <a:prstGeom prst="rect">
            <a:avLst/>
          </a:prstGeom>
        </p:spPr>
      </p:pic>
      <p:sp>
        <p:nvSpPr>
          <p:cNvPr id="4" name="TextBox 3">
            <a:extLst>
              <a:ext uri="{FF2B5EF4-FFF2-40B4-BE49-F238E27FC236}">
                <a16:creationId xmlns:a16="http://schemas.microsoft.com/office/drawing/2014/main" id="{681F3BAF-1B3E-4E89-AE35-2625EEA8BA24}"/>
              </a:ext>
            </a:extLst>
          </p:cNvPr>
          <p:cNvSpPr txBox="1"/>
          <p:nvPr/>
        </p:nvSpPr>
        <p:spPr>
          <a:xfrm>
            <a:off x="427670" y="3796903"/>
            <a:ext cx="4640167" cy="646331"/>
          </a:xfrm>
          <a:prstGeom prst="rect">
            <a:avLst/>
          </a:prstGeom>
          <a:noFill/>
        </p:spPr>
        <p:txBody>
          <a:bodyPr wrap="square" rtlCol="0">
            <a:spAutoFit/>
          </a:bodyPr>
          <a:lstStyle/>
          <a:p>
            <a:pPr marL="285750" indent="-285750">
              <a:buFont typeface="Arial" panose="020B0604020202020204" pitchFamily="34" charset="0"/>
              <a:buChar char="•"/>
            </a:pPr>
            <a:r>
              <a:rPr lang="en-US" dirty="0"/>
              <a:t>Established genomic assays (e.g., </a:t>
            </a:r>
            <a:r>
              <a:rPr lang="en-US" dirty="0" err="1"/>
              <a:t>Dnase</a:t>
            </a:r>
            <a:r>
              <a:rPr lang="en-US" dirty="0"/>
              <a:t>-Seq, </a:t>
            </a:r>
            <a:r>
              <a:rPr lang="en-US" dirty="0" err="1"/>
              <a:t>ChIP</a:t>
            </a:r>
            <a:r>
              <a:rPr lang="en-US" dirty="0"/>
              <a:t>-Seq) often predict inactive elements</a:t>
            </a:r>
          </a:p>
        </p:txBody>
      </p:sp>
      <p:grpSp>
        <p:nvGrpSpPr>
          <p:cNvPr id="5" name="Group 4">
            <a:extLst>
              <a:ext uri="{FF2B5EF4-FFF2-40B4-BE49-F238E27FC236}">
                <a16:creationId xmlns:a16="http://schemas.microsoft.com/office/drawing/2014/main" id="{E5168B3D-90F1-40B9-8D14-503D8127EDCE}"/>
              </a:ext>
            </a:extLst>
          </p:cNvPr>
          <p:cNvGrpSpPr/>
          <p:nvPr/>
        </p:nvGrpSpPr>
        <p:grpSpPr>
          <a:xfrm>
            <a:off x="427670" y="5197602"/>
            <a:ext cx="5858422" cy="1526262"/>
            <a:chOff x="427670" y="4991546"/>
            <a:chExt cx="5858422" cy="1526262"/>
          </a:xfrm>
        </p:grpSpPr>
        <p:sp>
          <p:nvSpPr>
            <p:cNvPr id="111" name="TextBox 110">
              <a:extLst>
                <a:ext uri="{FF2B5EF4-FFF2-40B4-BE49-F238E27FC236}">
                  <a16:creationId xmlns:a16="http://schemas.microsoft.com/office/drawing/2014/main" id="{CA9CBD98-9670-49CB-821D-34CE324D74E8}"/>
                </a:ext>
              </a:extLst>
            </p:cNvPr>
            <p:cNvSpPr txBox="1"/>
            <p:nvPr/>
          </p:nvSpPr>
          <p:spPr>
            <a:xfrm>
              <a:off x="427670" y="4991546"/>
              <a:ext cx="5381817" cy="646331"/>
            </a:xfrm>
            <a:prstGeom prst="rect">
              <a:avLst/>
            </a:prstGeom>
            <a:noFill/>
          </p:spPr>
          <p:txBody>
            <a:bodyPr wrap="square" rtlCol="0">
              <a:spAutoFit/>
            </a:bodyPr>
            <a:lstStyle/>
            <a:p>
              <a:pPr marL="742950" lvl="1" indent="-285750">
                <a:buFont typeface="Arial" panose="020B0604020202020204" pitchFamily="34" charset="0"/>
                <a:buChar char="•"/>
              </a:pPr>
              <a:r>
                <a:rPr lang="en-US" dirty="0"/>
                <a:t>Machine learning to detect characteristic patterns at TREs from GRO-Seq and PRO-Seq</a:t>
              </a:r>
              <a:endParaRPr lang="en-US" b="1" dirty="0">
                <a:solidFill>
                  <a:srgbClr val="C00000"/>
                </a:solidFill>
              </a:endParaRPr>
            </a:p>
          </p:txBody>
        </p:sp>
        <p:grpSp>
          <p:nvGrpSpPr>
            <p:cNvPr id="122" name="Group 121">
              <a:extLst>
                <a:ext uri="{FF2B5EF4-FFF2-40B4-BE49-F238E27FC236}">
                  <a16:creationId xmlns:a16="http://schemas.microsoft.com/office/drawing/2014/main" id="{976F8A2E-B71C-4B01-8ADA-B0D38DD27C45}"/>
                </a:ext>
              </a:extLst>
            </p:cNvPr>
            <p:cNvGrpSpPr/>
            <p:nvPr/>
          </p:nvGrpSpPr>
          <p:grpSpPr>
            <a:xfrm>
              <a:off x="2996413" y="5698709"/>
              <a:ext cx="780288" cy="495934"/>
              <a:chOff x="3983936" y="5657947"/>
              <a:chExt cx="780288" cy="495934"/>
            </a:xfrm>
          </p:grpSpPr>
          <p:cxnSp>
            <p:nvCxnSpPr>
              <p:cNvPr id="117" name="Straight Arrow Connector 116">
                <a:extLst>
                  <a:ext uri="{FF2B5EF4-FFF2-40B4-BE49-F238E27FC236}">
                    <a16:creationId xmlns:a16="http://schemas.microsoft.com/office/drawing/2014/main" id="{EFB0F15E-06EE-4FE4-969E-4119962A5090}"/>
                  </a:ext>
                </a:extLst>
              </p:cNvPr>
              <p:cNvCxnSpPr>
                <a:cxnSpLocks/>
              </p:cNvCxnSpPr>
              <p:nvPr/>
            </p:nvCxnSpPr>
            <p:spPr>
              <a:xfrm>
                <a:off x="3983936" y="6153881"/>
                <a:ext cx="780288"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43314532-4CE7-43EF-80DA-82ADD82EBCF1}"/>
                  </a:ext>
                </a:extLst>
              </p:cNvPr>
              <p:cNvCxnSpPr>
                <a:cxnSpLocks/>
              </p:cNvCxnSpPr>
              <p:nvPr/>
            </p:nvCxnSpPr>
            <p:spPr>
              <a:xfrm>
                <a:off x="3983936" y="5657947"/>
                <a:ext cx="0" cy="49593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23" name="TextBox 122">
              <a:extLst>
                <a:ext uri="{FF2B5EF4-FFF2-40B4-BE49-F238E27FC236}">
                  <a16:creationId xmlns:a16="http://schemas.microsoft.com/office/drawing/2014/main" id="{4AD2521D-8C5C-4877-A84B-F030D626E661}"/>
                </a:ext>
              </a:extLst>
            </p:cNvPr>
            <p:cNvSpPr txBox="1"/>
            <p:nvPr/>
          </p:nvSpPr>
          <p:spPr>
            <a:xfrm>
              <a:off x="4048864" y="5871477"/>
              <a:ext cx="2237228" cy="646331"/>
            </a:xfrm>
            <a:prstGeom prst="rect">
              <a:avLst/>
            </a:prstGeom>
            <a:noFill/>
          </p:spPr>
          <p:txBody>
            <a:bodyPr wrap="square" rtlCol="0">
              <a:spAutoFit/>
            </a:bodyPr>
            <a:lstStyle/>
            <a:p>
              <a:r>
                <a:rPr lang="en-US" dirty="0"/>
                <a:t>Prediction of </a:t>
              </a:r>
              <a:r>
                <a:rPr lang="en-US" b="1" dirty="0">
                  <a:solidFill>
                    <a:srgbClr val="C00000"/>
                  </a:solidFill>
                </a:rPr>
                <a:t>potential active TREs</a:t>
              </a:r>
            </a:p>
          </p:txBody>
        </p:sp>
      </p:grpSp>
      <p:cxnSp>
        <p:nvCxnSpPr>
          <p:cNvPr id="22" name="Straight Arrow Connector 21">
            <a:extLst>
              <a:ext uri="{FF2B5EF4-FFF2-40B4-BE49-F238E27FC236}">
                <a16:creationId xmlns:a16="http://schemas.microsoft.com/office/drawing/2014/main" id="{22FA7C44-BB0B-4CCF-816C-85BD563FA801}"/>
              </a:ext>
            </a:extLst>
          </p:cNvPr>
          <p:cNvCxnSpPr>
            <a:cxnSpLocks/>
          </p:cNvCxnSpPr>
          <p:nvPr/>
        </p:nvCxnSpPr>
        <p:spPr>
          <a:xfrm>
            <a:off x="3774409" y="2904939"/>
            <a:ext cx="276829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5018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BFFD42D-D7FD-4914-A61F-9309DEA07BB0}"/>
              </a:ext>
            </a:extLst>
          </p:cNvPr>
          <p:cNvSpPr/>
          <p:nvPr/>
        </p:nvSpPr>
        <p:spPr>
          <a:xfrm>
            <a:off x="0" y="125246"/>
            <a:ext cx="12192000"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Aim of the study</a:t>
            </a:r>
          </a:p>
        </p:txBody>
      </p:sp>
      <p:sp>
        <p:nvSpPr>
          <p:cNvPr id="8" name="TextBox 7">
            <a:extLst>
              <a:ext uri="{FF2B5EF4-FFF2-40B4-BE49-F238E27FC236}">
                <a16:creationId xmlns:a16="http://schemas.microsoft.com/office/drawing/2014/main" id="{225664EA-56B6-4002-BBAB-51F70DB7B4EC}"/>
              </a:ext>
            </a:extLst>
          </p:cNvPr>
          <p:cNvSpPr txBox="1"/>
          <p:nvPr/>
        </p:nvSpPr>
        <p:spPr>
          <a:xfrm>
            <a:off x="519845" y="1232674"/>
            <a:ext cx="9770204" cy="646331"/>
          </a:xfrm>
          <a:prstGeom prst="rect">
            <a:avLst/>
          </a:prstGeom>
          <a:noFill/>
        </p:spPr>
        <p:txBody>
          <a:bodyPr wrap="square">
            <a:spAutoFit/>
          </a:bodyPr>
          <a:lstStyle/>
          <a:p>
            <a:pPr marL="285750" indent="-285750">
              <a:buFont typeface="Arial" panose="020B0604020202020204" pitchFamily="34" charset="0"/>
              <a:buChar char="•"/>
            </a:pPr>
            <a:r>
              <a:rPr lang="en-US" dirty="0"/>
              <a:t>Investigate the feasibility of using alternative approaches for the </a:t>
            </a:r>
            <a:r>
              <a:rPr lang="en-US" b="1" dirty="0">
                <a:solidFill>
                  <a:srgbClr val="C00000"/>
                </a:solidFill>
              </a:rPr>
              <a:t>identification of potential active TREs from RNA TSS sequencing data</a:t>
            </a:r>
          </a:p>
        </p:txBody>
      </p:sp>
      <p:sp>
        <p:nvSpPr>
          <p:cNvPr id="12" name="TextBox 11">
            <a:extLst>
              <a:ext uri="{FF2B5EF4-FFF2-40B4-BE49-F238E27FC236}">
                <a16:creationId xmlns:a16="http://schemas.microsoft.com/office/drawing/2014/main" id="{10D875FF-7448-4A0B-AE76-E91F7A910CB4}"/>
              </a:ext>
            </a:extLst>
          </p:cNvPr>
          <p:cNvSpPr txBox="1"/>
          <p:nvPr/>
        </p:nvSpPr>
        <p:spPr>
          <a:xfrm>
            <a:off x="1908414" y="2466326"/>
            <a:ext cx="5783580" cy="1615827"/>
          </a:xfrm>
          <a:prstGeom prst="rect">
            <a:avLst/>
          </a:prstGeom>
          <a:noFill/>
        </p:spPr>
        <p:txBody>
          <a:bodyPr wrap="square" rtlCol="0">
            <a:spAutoFit/>
          </a:bodyPr>
          <a:lstStyle/>
          <a:p>
            <a:r>
              <a:rPr lang="en-US" dirty="0"/>
              <a:t>Use a single experiment (e.g. CAGE) to:</a:t>
            </a:r>
          </a:p>
          <a:p>
            <a:pPr marL="285750" indent="-285750">
              <a:lnSpc>
                <a:spcPct val="150000"/>
              </a:lnSpc>
              <a:buFont typeface="Arial" panose="020B0604020202020204" pitchFamily="34" charset="0"/>
              <a:buChar char="•"/>
            </a:pPr>
            <a:r>
              <a:rPr lang="en-US" dirty="0"/>
              <a:t>Measure gene expression by TSS quantification</a:t>
            </a:r>
          </a:p>
          <a:p>
            <a:pPr marL="285750" indent="-285750">
              <a:buFont typeface="Arial" panose="020B0604020202020204" pitchFamily="34" charset="0"/>
              <a:buChar char="•"/>
            </a:pPr>
            <a:r>
              <a:rPr lang="en-US" dirty="0"/>
              <a:t>Identification and quantification of potential active TREs</a:t>
            </a:r>
          </a:p>
          <a:p>
            <a:pPr marL="285750" indent="-285750">
              <a:buFont typeface="Arial" panose="020B0604020202020204" pitchFamily="34" charset="0"/>
              <a:buChar char="•"/>
            </a:pPr>
            <a:endParaRPr lang="en-US" dirty="0"/>
          </a:p>
          <a:p>
            <a:r>
              <a:rPr lang="en-US" dirty="0"/>
              <a:t> </a:t>
            </a:r>
          </a:p>
        </p:txBody>
      </p:sp>
      <p:cxnSp>
        <p:nvCxnSpPr>
          <p:cNvPr id="25" name="Straight Arrow Connector 24">
            <a:extLst>
              <a:ext uri="{FF2B5EF4-FFF2-40B4-BE49-F238E27FC236}">
                <a16:creationId xmlns:a16="http://schemas.microsoft.com/office/drawing/2014/main" id="{A4ED26B4-FA99-4FA9-B221-3935F5C05122}"/>
              </a:ext>
            </a:extLst>
          </p:cNvPr>
          <p:cNvCxnSpPr>
            <a:cxnSpLocks/>
          </p:cNvCxnSpPr>
          <p:nvPr/>
        </p:nvCxnSpPr>
        <p:spPr>
          <a:xfrm flipH="1">
            <a:off x="3511026" y="1993269"/>
            <a:ext cx="1" cy="39220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80" name="Group 79">
            <a:extLst>
              <a:ext uri="{FF2B5EF4-FFF2-40B4-BE49-F238E27FC236}">
                <a16:creationId xmlns:a16="http://schemas.microsoft.com/office/drawing/2014/main" id="{344EF6D9-E793-46F6-92CA-2D9D4DE7433C}"/>
              </a:ext>
            </a:extLst>
          </p:cNvPr>
          <p:cNvGrpSpPr/>
          <p:nvPr/>
        </p:nvGrpSpPr>
        <p:grpSpPr>
          <a:xfrm>
            <a:off x="1371485" y="4128318"/>
            <a:ext cx="10820515" cy="2927185"/>
            <a:chOff x="1371485" y="4128318"/>
            <a:chExt cx="10820515" cy="2927185"/>
          </a:xfrm>
        </p:grpSpPr>
        <p:sp>
          <p:nvSpPr>
            <p:cNvPr id="30" name="TextBox 29">
              <a:extLst>
                <a:ext uri="{FF2B5EF4-FFF2-40B4-BE49-F238E27FC236}">
                  <a16:creationId xmlns:a16="http://schemas.microsoft.com/office/drawing/2014/main" id="{264B291A-E88E-46B9-958D-0F37AA3039C4}"/>
                </a:ext>
              </a:extLst>
            </p:cNvPr>
            <p:cNvSpPr txBox="1"/>
            <p:nvPr/>
          </p:nvSpPr>
          <p:spPr>
            <a:xfrm>
              <a:off x="1371485" y="4781601"/>
              <a:ext cx="7260451" cy="646331"/>
            </a:xfrm>
            <a:prstGeom prst="rect">
              <a:avLst/>
            </a:prstGeom>
            <a:noFill/>
          </p:spPr>
          <p:txBody>
            <a:bodyPr wrap="square" rtlCol="0">
              <a:spAutoFit/>
            </a:bodyPr>
            <a:lstStyle/>
            <a:p>
              <a:r>
                <a:rPr lang="en-US" dirty="0"/>
                <a:t>CAGE	          ATAC-Seq                                  Supervised machine learning      		   </a:t>
              </a:r>
            </a:p>
          </p:txBody>
        </p:sp>
        <p:sp>
          <p:nvSpPr>
            <p:cNvPr id="32" name="TextBox 31">
              <a:extLst>
                <a:ext uri="{FF2B5EF4-FFF2-40B4-BE49-F238E27FC236}">
                  <a16:creationId xmlns:a16="http://schemas.microsoft.com/office/drawing/2014/main" id="{229EF96B-1A03-438E-A093-918BAE00618B}"/>
                </a:ext>
              </a:extLst>
            </p:cNvPr>
            <p:cNvSpPr txBox="1"/>
            <p:nvPr/>
          </p:nvSpPr>
          <p:spPr>
            <a:xfrm>
              <a:off x="3144894" y="5995901"/>
              <a:ext cx="1856816" cy="415445"/>
            </a:xfrm>
            <a:prstGeom prst="rect">
              <a:avLst/>
            </a:prstGeom>
            <a:noFill/>
          </p:spPr>
          <p:txBody>
            <a:bodyPr wrap="square" rtlCol="0">
              <a:spAutoFit/>
            </a:bodyPr>
            <a:lstStyle/>
            <a:p>
              <a:r>
                <a:rPr lang="en-US" dirty="0"/>
                <a:t>Random forest       </a:t>
              </a:r>
            </a:p>
            <a:p>
              <a:r>
                <a:rPr lang="en-US" dirty="0"/>
                <a:t>	</a:t>
              </a:r>
            </a:p>
          </p:txBody>
        </p:sp>
        <p:sp>
          <p:nvSpPr>
            <p:cNvPr id="33" name="TextBox 32">
              <a:extLst>
                <a:ext uri="{FF2B5EF4-FFF2-40B4-BE49-F238E27FC236}">
                  <a16:creationId xmlns:a16="http://schemas.microsoft.com/office/drawing/2014/main" id="{CE835CCB-198B-46A1-AD32-E74E072CF68C}"/>
                </a:ext>
              </a:extLst>
            </p:cNvPr>
            <p:cNvSpPr txBox="1"/>
            <p:nvPr/>
          </p:nvSpPr>
          <p:spPr>
            <a:xfrm>
              <a:off x="5667929" y="6008301"/>
              <a:ext cx="3035807" cy="1047202"/>
            </a:xfrm>
            <a:prstGeom prst="rect">
              <a:avLst/>
            </a:prstGeom>
            <a:noFill/>
          </p:spPr>
          <p:txBody>
            <a:bodyPr wrap="square" rtlCol="0">
              <a:spAutoFit/>
            </a:bodyPr>
            <a:lstStyle/>
            <a:p>
              <a:r>
                <a:rPr lang="en-US" dirty="0"/>
                <a:t>Gradient boosting based on decision trees (</a:t>
              </a:r>
              <a:r>
                <a:rPr lang="en-US" dirty="0" err="1"/>
                <a:t>LightGBM</a:t>
              </a:r>
              <a:r>
                <a:rPr lang="en-US" dirty="0"/>
                <a:t>)</a:t>
              </a:r>
            </a:p>
            <a:p>
              <a:r>
                <a:rPr lang="en-US" dirty="0"/>
                <a:t>	</a:t>
              </a:r>
            </a:p>
          </p:txBody>
        </p:sp>
        <p:sp>
          <p:nvSpPr>
            <p:cNvPr id="35" name="TextBox 34">
              <a:extLst>
                <a:ext uri="{FF2B5EF4-FFF2-40B4-BE49-F238E27FC236}">
                  <a16:creationId xmlns:a16="http://schemas.microsoft.com/office/drawing/2014/main" id="{52724788-8367-4242-868D-6FF60437EBBD}"/>
                </a:ext>
              </a:extLst>
            </p:cNvPr>
            <p:cNvSpPr txBox="1"/>
            <p:nvPr/>
          </p:nvSpPr>
          <p:spPr>
            <a:xfrm>
              <a:off x="9336967" y="6012242"/>
              <a:ext cx="2855033" cy="593493"/>
            </a:xfrm>
            <a:prstGeom prst="rect">
              <a:avLst/>
            </a:prstGeom>
            <a:noFill/>
          </p:spPr>
          <p:txBody>
            <a:bodyPr wrap="square" rtlCol="0">
              <a:spAutoFit/>
            </a:bodyPr>
            <a:lstStyle/>
            <a:p>
              <a:r>
                <a:rPr lang="en-US" dirty="0"/>
                <a:t>Support vector machine</a:t>
              </a:r>
            </a:p>
            <a:p>
              <a:r>
                <a:rPr lang="en-US" dirty="0"/>
                <a:t>	</a:t>
              </a:r>
            </a:p>
          </p:txBody>
        </p:sp>
        <p:grpSp>
          <p:nvGrpSpPr>
            <p:cNvPr id="37" name="Group 36">
              <a:extLst>
                <a:ext uri="{FF2B5EF4-FFF2-40B4-BE49-F238E27FC236}">
                  <a16:creationId xmlns:a16="http://schemas.microsoft.com/office/drawing/2014/main" id="{59633B54-CFB6-4CD7-AD83-AB74EBCF1D07}"/>
                </a:ext>
              </a:extLst>
            </p:cNvPr>
            <p:cNvGrpSpPr/>
            <p:nvPr/>
          </p:nvGrpSpPr>
          <p:grpSpPr>
            <a:xfrm>
              <a:off x="1853185" y="4128318"/>
              <a:ext cx="3454042" cy="615476"/>
              <a:chOff x="1904248" y="1852720"/>
              <a:chExt cx="3449664" cy="1052832"/>
            </a:xfrm>
          </p:grpSpPr>
          <p:cxnSp>
            <p:nvCxnSpPr>
              <p:cNvPr id="42" name="Straight Arrow Connector 41">
                <a:extLst>
                  <a:ext uri="{FF2B5EF4-FFF2-40B4-BE49-F238E27FC236}">
                    <a16:creationId xmlns:a16="http://schemas.microsoft.com/office/drawing/2014/main" id="{E2DA3BC1-E981-4FE8-9DF5-22E6F2973C22}"/>
                  </a:ext>
                </a:extLst>
              </p:cNvPr>
              <p:cNvCxnSpPr>
                <a:cxnSpLocks/>
              </p:cNvCxnSpPr>
              <p:nvPr/>
            </p:nvCxnSpPr>
            <p:spPr>
              <a:xfrm>
                <a:off x="2187592" y="1859893"/>
                <a:ext cx="3166320" cy="104565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D564B46-99DC-4990-B5B1-B9D70A860EB3}"/>
                  </a:ext>
                </a:extLst>
              </p:cNvPr>
              <p:cNvCxnSpPr>
                <a:cxnSpLocks/>
              </p:cNvCxnSpPr>
              <p:nvPr/>
            </p:nvCxnSpPr>
            <p:spPr>
              <a:xfrm flipH="1">
                <a:off x="1904248" y="1852720"/>
                <a:ext cx="283343" cy="94452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0F22385-EEB6-43D2-94F9-29CA9AFD0CCF}"/>
                  </a:ext>
                </a:extLst>
              </p:cNvPr>
              <p:cNvCxnSpPr>
                <a:cxnSpLocks/>
              </p:cNvCxnSpPr>
              <p:nvPr/>
            </p:nvCxnSpPr>
            <p:spPr>
              <a:xfrm>
                <a:off x="2187592" y="1866300"/>
                <a:ext cx="702212" cy="95798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CB3B2FCF-0A57-41CD-B207-470E10D606C4}"/>
                </a:ext>
              </a:extLst>
            </p:cNvPr>
            <p:cNvGrpSpPr/>
            <p:nvPr/>
          </p:nvGrpSpPr>
          <p:grpSpPr>
            <a:xfrm>
              <a:off x="4667899" y="5240153"/>
              <a:ext cx="4605848" cy="725925"/>
              <a:chOff x="4248279" y="4348399"/>
              <a:chExt cx="3881459" cy="677522"/>
            </a:xfrm>
          </p:grpSpPr>
          <p:cxnSp>
            <p:nvCxnSpPr>
              <p:cNvPr id="39" name="Straight Arrow Connector 38">
                <a:extLst>
                  <a:ext uri="{FF2B5EF4-FFF2-40B4-BE49-F238E27FC236}">
                    <a16:creationId xmlns:a16="http://schemas.microsoft.com/office/drawing/2014/main" id="{7EA5775E-0547-4331-9165-1DC631B8DC24}"/>
                  </a:ext>
                </a:extLst>
              </p:cNvPr>
              <p:cNvCxnSpPr>
                <a:cxnSpLocks/>
              </p:cNvCxnSpPr>
              <p:nvPr/>
            </p:nvCxnSpPr>
            <p:spPr>
              <a:xfrm flipH="1">
                <a:off x="4248279" y="4348399"/>
                <a:ext cx="1977005" cy="67007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96AC8D3-E133-46AE-82B9-5D8CBF5D5A4D}"/>
                  </a:ext>
                </a:extLst>
              </p:cNvPr>
              <p:cNvCxnSpPr>
                <a:cxnSpLocks/>
              </p:cNvCxnSpPr>
              <p:nvPr/>
            </p:nvCxnSpPr>
            <p:spPr>
              <a:xfrm>
                <a:off x="6225284" y="4348400"/>
                <a:ext cx="1904454" cy="67752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FCEB435-66A4-4F1E-85A2-1E9F6BB22CAF}"/>
                  </a:ext>
                </a:extLst>
              </p:cNvPr>
              <p:cNvCxnSpPr>
                <a:cxnSpLocks/>
              </p:cNvCxnSpPr>
              <p:nvPr/>
            </p:nvCxnSpPr>
            <p:spPr>
              <a:xfrm>
                <a:off x="6225284" y="4348402"/>
                <a:ext cx="66638" cy="67384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sp>
        <p:nvSpPr>
          <p:cNvPr id="67" name="TextBox 66">
            <a:extLst>
              <a:ext uri="{FF2B5EF4-FFF2-40B4-BE49-F238E27FC236}">
                <a16:creationId xmlns:a16="http://schemas.microsoft.com/office/drawing/2014/main" id="{E61B53D8-6E0B-4F43-B9C5-489E93239D3F}"/>
              </a:ext>
            </a:extLst>
          </p:cNvPr>
          <p:cNvSpPr txBox="1"/>
          <p:nvPr/>
        </p:nvSpPr>
        <p:spPr>
          <a:xfrm>
            <a:off x="519845" y="3758987"/>
            <a:ext cx="9770204" cy="369332"/>
          </a:xfrm>
          <a:prstGeom prst="rect">
            <a:avLst/>
          </a:prstGeom>
          <a:noFill/>
        </p:spPr>
        <p:txBody>
          <a:bodyPr wrap="square">
            <a:spAutoFit/>
          </a:bodyPr>
          <a:lstStyle/>
          <a:p>
            <a:pPr marL="285750" indent="-285750">
              <a:buFont typeface="Arial" panose="020B0604020202020204" pitchFamily="34" charset="0"/>
              <a:buChar char="•"/>
            </a:pPr>
            <a:r>
              <a:rPr lang="en-US" b="1" dirty="0">
                <a:solidFill>
                  <a:srgbClr val="C00000"/>
                </a:solidFill>
              </a:rPr>
              <a:t>Our method</a:t>
            </a:r>
          </a:p>
        </p:txBody>
      </p:sp>
    </p:spTree>
    <p:extLst>
      <p:ext uri="{BB962C8B-B14F-4D97-AF65-F5344CB8AC3E}">
        <p14:creationId xmlns:p14="http://schemas.microsoft.com/office/powerpoint/2010/main" val="3064072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6">
            <a:extLst>
              <a:ext uri="{FF2B5EF4-FFF2-40B4-BE49-F238E27FC236}">
                <a16:creationId xmlns:a16="http://schemas.microsoft.com/office/drawing/2014/main" id="{684CB058-C3B3-42A4-9E17-6EE454DE6E07}"/>
              </a:ext>
            </a:extLst>
          </p:cNvPr>
          <p:cNvSpPr txBox="1"/>
          <p:nvPr/>
        </p:nvSpPr>
        <p:spPr>
          <a:xfrm>
            <a:off x="7092788" y="1206869"/>
            <a:ext cx="1044035" cy="251213"/>
          </a:xfrm>
          <a:prstGeom prst="rect">
            <a:avLst/>
          </a:prstGeom>
          <a:noFill/>
        </p:spPr>
        <p:txBody>
          <a:bodyPr wrap="square" rtlCol="0">
            <a:spAutoFit/>
          </a:bodyPr>
          <a:lstStyle/>
          <a:p>
            <a:pPr algn="ctr"/>
            <a:r>
              <a:rPr lang="en-US" sz="1400" dirty="0"/>
              <a:t>GM 12878</a:t>
            </a:r>
          </a:p>
        </p:txBody>
      </p:sp>
      <p:sp>
        <p:nvSpPr>
          <p:cNvPr id="154" name="Rectangle 153">
            <a:extLst>
              <a:ext uri="{FF2B5EF4-FFF2-40B4-BE49-F238E27FC236}">
                <a16:creationId xmlns:a16="http://schemas.microsoft.com/office/drawing/2014/main" id="{EB68D2C8-A040-4030-83B6-57857E5ACC0C}"/>
              </a:ext>
            </a:extLst>
          </p:cNvPr>
          <p:cNvSpPr/>
          <p:nvPr/>
        </p:nvSpPr>
        <p:spPr>
          <a:xfrm>
            <a:off x="7136342" y="1159651"/>
            <a:ext cx="967295" cy="3589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5" name="Group 74">
            <a:extLst>
              <a:ext uri="{FF2B5EF4-FFF2-40B4-BE49-F238E27FC236}">
                <a16:creationId xmlns:a16="http://schemas.microsoft.com/office/drawing/2014/main" id="{4EA5BA8C-6688-4AC9-A3BA-BB5B1228404E}"/>
              </a:ext>
            </a:extLst>
          </p:cNvPr>
          <p:cNvGrpSpPr/>
          <p:nvPr/>
        </p:nvGrpSpPr>
        <p:grpSpPr>
          <a:xfrm>
            <a:off x="4385303" y="256217"/>
            <a:ext cx="3234679" cy="897272"/>
            <a:chOff x="4054922" y="197453"/>
            <a:chExt cx="4277709" cy="1489679"/>
          </a:xfrm>
        </p:grpSpPr>
        <p:sp>
          <p:nvSpPr>
            <p:cNvPr id="73" name="Freeform: Shape 72">
              <a:extLst>
                <a:ext uri="{FF2B5EF4-FFF2-40B4-BE49-F238E27FC236}">
                  <a16:creationId xmlns:a16="http://schemas.microsoft.com/office/drawing/2014/main" id="{14973DC5-AF00-472B-B7EE-0E2BA928616E}"/>
                </a:ext>
              </a:extLst>
            </p:cNvPr>
            <p:cNvSpPr/>
            <p:nvPr/>
          </p:nvSpPr>
          <p:spPr>
            <a:xfrm>
              <a:off x="4114800" y="197453"/>
              <a:ext cx="4217831" cy="1489679"/>
            </a:xfrm>
            <a:custGeom>
              <a:avLst/>
              <a:gdLst>
                <a:gd name="connsiteX0" fmla="*/ 4217831 w 4217831"/>
                <a:gd name="connsiteY0" fmla="*/ 1489679 h 1489679"/>
                <a:gd name="connsiteX1" fmla="*/ 2562896 w 4217831"/>
                <a:gd name="connsiteY1" fmla="*/ 118079 h 1489679"/>
                <a:gd name="connsiteX2" fmla="*/ 0 w 4217831"/>
                <a:gd name="connsiteY2" fmla="*/ 163155 h 1489679"/>
              </a:gdLst>
              <a:ahLst/>
              <a:cxnLst>
                <a:cxn ang="0">
                  <a:pos x="connsiteX0" y="connsiteY0"/>
                </a:cxn>
                <a:cxn ang="0">
                  <a:pos x="connsiteX1" y="connsiteY1"/>
                </a:cxn>
                <a:cxn ang="0">
                  <a:pos x="connsiteX2" y="connsiteY2"/>
                </a:cxn>
              </a:cxnLst>
              <a:rect l="l" t="t" r="r" b="b"/>
              <a:pathLst>
                <a:path w="4217831" h="1489679">
                  <a:moveTo>
                    <a:pt x="4217831" y="1489679"/>
                  </a:moveTo>
                  <a:cubicBezTo>
                    <a:pt x="3741849" y="914422"/>
                    <a:pt x="3265868" y="339166"/>
                    <a:pt x="2562896" y="118079"/>
                  </a:cubicBezTo>
                  <a:cubicBezTo>
                    <a:pt x="1859924" y="-103008"/>
                    <a:pt x="929962" y="30073"/>
                    <a:pt x="0" y="163155"/>
                  </a:cubicBez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4" name="Straight Arrow Connector 113">
              <a:extLst>
                <a:ext uri="{FF2B5EF4-FFF2-40B4-BE49-F238E27FC236}">
                  <a16:creationId xmlns:a16="http://schemas.microsoft.com/office/drawing/2014/main" id="{3160F5F4-ACC5-44A9-82D8-AB726D73040D}"/>
                </a:ext>
              </a:extLst>
            </p:cNvPr>
            <p:cNvCxnSpPr>
              <a:cxnSpLocks/>
            </p:cNvCxnSpPr>
            <p:nvPr/>
          </p:nvCxnSpPr>
          <p:spPr>
            <a:xfrm flipH="1">
              <a:off x="4054922" y="363982"/>
              <a:ext cx="44415" cy="2038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51" name="Rectangle 150">
            <a:extLst>
              <a:ext uri="{FF2B5EF4-FFF2-40B4-BE49-F238E27FC236}">
                <a16:creationId xmlns:a16="http://schemas.microsoft.com/office/drawing/2014/main" id="{DB5DB135-52C2-4A4A-A81C-5D5A050FC3CE}"/>
              </a:ext>
            </a:extLst>
          </p:cNvPr>
          <p:cNvSpPr/>
          <p:nvPr/>
        </p:nvSpPr>
        <p:spPr>
          <a:xfrm>
            <a:off x="5795828" y="6192420"/>
            <a:ext cx="1679752" cy="477055"/>
          </a:xfrm>
          <a:prstGeom prst="rect">
            <a:avLst/>
          </a:prstGeom>
          <a:no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7AAFD8C6-9DE6-46B9-B0C6-FEFF09B4446B}"/>
              </a:ext>
            </a:extLst>
          </p:cNvPr>
          <p:cNvSpPr txBox="1"/>
          <p:nvPr/>
        </p:nvSpPr>
        <p:spPr>
          <a:xfrm>
            <a:off x="7914019" y="6159580"/>
            <a:ext cx="2346758" cy="477054"/>
          </a:xfrm>
          <a:prstGeom prst="rect">
            <a:avLst/>
          </a:prstGeom>
          <a:noFill/>
        </p:spPr>
        <p:txBody>
          <a:bodyPr wrap="square" rtlCol="0">
            <a:spAutoFit/>
          </a:bodyPr>
          <a:lstStyle/>
          <a:p>
            <a:pPr algn="ctr"/>
            <a:r>
              <a:rPr lang="en-US" sz="1400" dirty="0"/>
              <a:t>Negative set</a:t>
            </a:r>
          </a:p>
          <a:p>
            <a:pPr algn="ctr"/>
            <a:r>
              <a:rPr lang="en-US" sz="1100" i="1" dirty="0"/>
              <a:t>(∼2.5 times larger than positive set)</a:t>
            </a:r>
          </a:p>
        </p:txBody>
      </p:sp>
      <p:sp>
        <p:nvSpPr>
          <p:cNvPr id="85" name="TextBox 84">
            <a:extLst>
              <a:ext uri="{FF2B5EF4-FFF2-40B4-BE49-F238E27FC236}">
                <a16:creationId xmlns:a16="http://schemas.microsoft.com/office/drawing/2014/main" id="{2E369A08-7BA8-4E83-BD2F-614F075E7DB1}"/>
              </a:ext>
            </a:extLst>
          </p:cNvPr>
          <p:cNvSpPr txBox="1"/>
          <p:nvPr/>
        </p:nvSpPr>
        <p:spPr>
          <a:xfrm>
            <a:off x="4331676" y="5501247"/>
            <a:ext cx="2502454" cy="307777"/>
          </a:xfrm>
          <a:prstGeom prst="rect">
            <a:avLst/>
          </a:prstGeom>
          <a:noFill/>
        </p:spPr>
        <p:txBody>
          <a:bodyPr wrap="square" rtlCol="0">
            <a:spAutoFit/>
          </a:bodyPr>
          <a:lstStyle/>
          <a:p>
            <a:pPr algn="ctr"/>
            <a:r>
              <a:rPr lang="en-US" sz="1400" dirty="0"/>
              <a:t>Sampling</a:t>
            </a:r>
          </a:p>
        </p:txBody>
      </p:sp>
      <p:sp>
        <p:nvSpPr>
          <p:cNvPr id="87" name="TextBox 86">
            <a:extLst>
              <a:ext uri="{FF2B5EF4-FFF2-40B4-BE49-F238E27FC236}">
                <a16:creationId xmlns:a16="http://schemas.microsoft.com/office/drawing/2014/main" id="{09F68B51-CAAA-4262-A6F9-9BA448E1DBF2}"/>
              </a:ext>
            </a:extLst>
          </p:cNvPr>
          <p:cNvSpPr txBox="1"/>
          <p:nvPr/>
        </p:nvSpPr>
        <p:spPr>
          <a:xfrm>
            <a:off x="5806749" y="6159580"/>
            <a:ext cx="1611489" cy="754053"/>
          </a:xfrm>
          <a:prstGeom prst="rect">
            <a:avLst/>
          </a:prstGeom>
          <a:noFill/>
        </p:spPr>
        <p:txBody>
          <a:bodyPr wrap="square" rtlCol="0">
            <a:spAutoFit/>
          </a:bodyPr>
          <a:lstStyle/>
          <a:p>
            <a:pPr algn="ctr"/>
            <a:r>
              <a:rPr lang="en-US" sz="1400" dirty="0"/>
              <a:t>Negative set</a:t>
            </a:r>
          </a:p>
          <a:p>
            <a:pPr algn="ctr"/>
            <a:r>
              <a:rPr lang="en-US" sz="1100" i="1" dirty="0"/>
              <a:t>(half size of positive set)</a:t>
            </a:r>
            <a:endParaRPr lang="en-US" sz="1100" dirty="0"/>
          </a:p>
          <a:p>
            <a:pPr algn="ctr"/>
            <a:endParaRPr lang="en-US" dirty="0"/>
          </a:p>
        </p:txBody>
      </p:sp>
      <p:cxnSp>
        <p:nvCxnSpPr>
          <p:cNvPr id="29" name="Straight Arrow Connector 28">
            <a:extLst>
              <a:ext uri="{FF2B5EF4-FFF2-40B4-BE49-F238E27FC236}">
                <a16:creationId xmlns:a16="http://schemas.microsoft.com/office/drawing/2014/main" id="{FB140682-0CE4-434C-9E6A-C8085B64F34C}"/>
              </a:ext>
            </a:extLst>
          </p:cNvPr>
          <p:cNvCxnSpPr>
            <a:cxnSpLocks/>
            <a:stCxn id="85" idx="2"/>
          </p:cNvCxnSpPr>
          <p:nvPr/>
        </p:nvCxnSpPr>
        <p:spPr>
          <a:xfrm flipH="1">
            <a:off x="4966922" y="5801224"/>
            <a:ext cx="611908" cy="28406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F9DEDEEB-1DDF-46F9-B347-F91F2AC5B2D7}"/>
              </a:ext>
            </a:extLst>
          </p:cNvPr>
          <p:cNvCxnSpPr>
            <a:cxnSpLocks/>
            <a:stCxn id="85" idx="2"/>
          </p:cNvCxnSpPr>
          <p:nvPr/>
        </p:nvCxnSpPr>
        <p:spPr>
          <a:xfrm>
            <a:off x="5578830" y="5801224"/>
            <a:ext cx="593041" cy="28406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129C611C-4D63-43A9-83E9-E3BBB9001AF8}"/>
              </a:ext>
            </a:extLst>
          </p:cNvPr>
          <p:cNvCxnSpPr>
            <a:cxnSpLocks/>
          </p:cNvCxnSpPr>
          <p:nvPr/>
        </p:nvCxnSpPr>
        <p:spPr>
          <a:xfrm flipH="1">
            <a:off x="1692094" y="5269870"/>
            <a:ext cx="1663697" cy="76593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Freeform: Shape 24">
            <a:extLst>
              <a:ext uri="{FF2B5EF4-FFF2-40B4-BE49-F238E27FC236}">
                <a16:creationId xmlns:a16="http://schemas.microsoft.com/office/drawing/2014/main" id="{0DCEB719-78D3-43DA-913A-DA033636ED44}"/>
              </a:ext>
            </a:extLst>
          </p:cNvPr>
          <p:cNvSpPr/>
          <p:nvPr/>
        </p:nvSpPr>
        <p:spPr>
          <a:xfrm>
            <a:off x="6227766" y="5521631"/>
            <a:ext cx="2092706" cy="670791"/>
          </a:xfrm>
          <a:custGeom>
            <a:avLst/>
            <a:gdLst>
              <a:gd name="connsiteX0" fmla="*/ 2046514 w 2046514"/>
              <a:gd name="connsiteY0" fmla="*/ 837791 h 837791"/>
              <a:gd name="connsiteX1" fmla="*/ 1281404 w 2046514"/>
              <a:gd name="connsiteY1" fmla="*/ 60240 h 837791"/>
              <a:gd name="connsiteX2" fmla="*/ 0 w 2046514"/>
              <a:gd name="connsiteY2" fmla="*/ 110003 h 837791"/>
            </a:gdLst>
            <a:ahLst/>
            <a:cxnLst>
              <a:cxn ang="0">
                <a:pos x="connsiteX0" y="connsiteY0"/>
              </a:cxn>
              <a:cxn ang="0">
                <a:pos x="connsiteX1" y="connsiteY1"/>
              </a:cxn>
              <a:cxn ang="0">
                <a:pos x="connsiteX2" y="connsiteY2"/>
              </a:cxn>
            </a:cxnLst>
            <a:rect l="l" t="t" r="r" b="b"/>
            <a:pathLst>
              <a:path w="2046514" h="837791">
                <a:moveTo>
                  <a:pt x="2046514" y="837791"/>
                </a:moveTo>
                <a:cubicBezTo>
                  <a:pt x="1834502" y="509664"/>
                  <a:pt x="1622490" y="181538"/>
                  <a:pt x="1281404" y="60240"/>
                </a:cubicBezTo>
                <a:cubicBezTo>
                  <a:pt x="940318" y="-61058"/>
                  <a:pt x="470159" y="24472"/>
                  <a:pt x="0" y="110003"/>
                </a:cubicBezTo>
              </a:path>
            </a:pathLst>
          </a:cu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5" name="Straight Arrow Connector 124">
            <a:extLst>
              <a:ext uri="{FF2B5EF4-FFF2-40B4-BE49-F238E27FC236}">
                <a16:creationId xmlns:a16="http://schemas.microsoft.com/office/drawing/2014/main" id="{798E4AD7-3F8A-4B99-AD1D-BC3B27226CAD}"/>
              </a:ext>
            </a:extLst>
          </p:cNvPr>
          <p:cNvCxnSpPr>
            <a:cxnSpLocks/>
          </p:cNvCxnSpPr>
          <p:nvPr/>
        </p:nvCxnSpPr>
        <p:spPr>
          <a:xfrm flipH="1">
            <a:off x="6166763" y="5625309"/>
            <a:ext cx="44415" cy="2038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4" name="Freeform: Shape 23">
            <a:extLst>
              <a:ext uri="{FF2B5EF4-FFF2-40B4-BE49-F238E27FC236}">
                <a16:creationId xmlns:a16="http://schemas.microsoft.com/office/drawing/2014/main" id="{962916C5-C43E-4727-9465-B818CA8ADE9A}"/>
              </a:ext>
            </a:extLst>
          </p:cNvPr>
          <p:cNvSpPr/>
          <p:nvPr/>
        </p:nvSpPr>
        <p:spPr>
          <a:xfrm>
            <a:off x="5115313" y="4853317"/>
            <a:ext cx="3769043" cy="1192026"/>
          </a:xfrm>
          <a:custGeom>
            <a:avLst/>
            <a:gdLst>
              <a:gd name="connsiteX0" fmla="*/ 0 w 3458547"/>
              <a:gd name="connsiteY0" fmla="*/ 100639 h 1245194"/>
              <a:gd name="connsiteX1" fmla="*/ 2513045 w 3458547"/>
              <a:gd name="connsiteY1" fmla="*/ 113079 h 1245194"/>
              <a:gd name="connsiteX2" fmla="*/ 3458547 w 3458547"/>
              <a:gd name="connsiteY2" fmla="*/ 1245194 h 1245194"/>
            </a:gdLst>
            <a:ahLst/>
            <a:cxnLst>
              <a:cxn ang="0">
                <a:pos x="connsiteX0" y="connsiteY0"/>
              </a:cxn>
              <a:cxn ang="0">
                <a:pos x="connsiteX1" y="connsiteY1"/>
              </a:cxn>
              <a:cxn ang="0">
                <a:pos x="connsiteX2" y="connsiteY2"/>
              </a:cxn>
            </a:cxnLst>
            <a:rect l="l" t="t" r="r" b="b"/>
            <a:pathLst>
              <a:path w="3458547" h="1245194">
                <a:moveTo>
                  <a:pt x="0" y="100639"/>
                </a:moveTo>
                <a:cubicBezTo>
                  <a:pt x="968310" y="11479"/>
                  <a:pt x="1936621" y="-77680"/>
                  <a:pt x="2513045" y="113079"/>
                </a:cubicBezTo>
                <a:cubicBezTo>
                  <a:pt x="3089469" y="303838"/>
                  <a:pt x="3274008" y="774516"/>
                  <a:pt x="3458547" y="1245194"/>
                </a:cubicBezTo>
              </a:path>
            </a:pathLst>
          </a:cu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3" name="Straight Arrow Connector 132">
            <a:extLst>
              <a:ext uri="{FF2B5EF4-FFF2-40B4-BE49-F238E27FC236}">
                <a16:creationId xmlns:a16="http://schemas.microsoft.com/office/drawing/2014/main" id="{C5F07A80-6F23-4C62-AE4B-9FBF6F78F287}"/>
              </a:ext>
            </a:extLst>
          </p:cNvPr>
          <p:cNvCxnSpPr>
            <a:cxnSpLocks/>
          </p:cNvCxnSpPr>
          <p:nvPr/>
        </p:nvCxnSpPr>
        <p:spPr>
          <a:xfrm>
            <a:off x="8884374" y="6069390"/>
            <a:ext cx="0" cy="37025"/>
          </a:xfrm>
          <a:prstGeom prst="straightConnector1">
            <a:avLst/>
          </a:prstGeom>
          <a:ln w="63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2B897CAC-9B76-4648-B998-04551375531C}"/>
              </a:ext>
            </a:extLst>
          </p:cNvPr>
          <p:cNvSpPr txBox="1"/>
          <p:nvPr/>
        </p:nvSpPr>
        <p:spPr>
          <a:xfrm>
            <a:off x="1008859" y="3357988"/>
            <a:ext cx="2502454" cy="307777"/>
          </a:xfrm>
          <a:prstGeom prst="rect">
            <a:avLst/>
          </a:prstGeom>
          <a:noFill/>
        </p:spPr>
        <p:txBody>
          <a:bodyPr wrap="square" rtlCol="0">
            <a:spAutoFit/>
          </a:bodyPr>
          <a:lstStyle/>
          <a:p>
            <a:pPr algn="ctr"/>
            <a:r>
              <a:rPr lang="en-US" sz="1400" dirty="0"/>
              <a:t>Positive set</a:t>
            </a:r>
          </a:p>
        </p:txBody>
      </p:sp>
      <p:sp>
        <p:nvSpPr>
          <p:cNvPr id="117" name="TextBox 116">
            <a:extLst>
              <a:ext uri="{FF2B5EF4-FFF2-40B4-BE49-F238E27FC236}">
                <a16:creationId xmlns:a16="http://schemas.microsoft.com/office/drawing/2014/main" id="{31A0AA95-FA22-4B71-8EA0-F913EA0635F3}"/>
              </a:ext>
            </a:extLst>
          </p:cNvPr>
          <p:cNvSpPr txBox="1"/>
          <p:nvPr/>
        </p:nvSpPr>
        <p:spPr>
          <a:xfrm>
            <a:off x="2520715" y="204972"/>
            <a:ext cx="2356339" cy="307777"/>
          </a:xfrm>
          <a:prstGeom prst="rect">
            <a:avLst/>
          </a:prstGeom>
          <a:noFill/>
        </p:spPr>
        <p:txBody>
          <a:bodyPr wrap="square" rtlCol="0">
            <a:spAutoFit/>
          </a:bodyPr>
          <a:lstStyle/>
          <a:p>
            <a:pPr algn="ctr"/>
            <a:r>
              <a:rPr lang="en-US" sz="1400" dirty="0"/>
              <a:t>ATAC-Seq data</a:t>
            </a:r>
          </a:p>
        </p:txBody>
      </p:sp>
      <p:sp>
        <p:nvSpPr>
          <p:cNvPr id="74" name="TextBox 73">
            <a:extLst>
              <a:ext uri="{FF2B5EF4-FFF2-40B4-BE49-F238E27FC236}">
                <a16:creationId xmlns:a16="http://schemas.microsoft.com/office/drawing/2014/main" id="{12C8F978-3A92-40F1-A537-662B44E04BFC}"/>
              </a:ext>
            </a:extLst>
          </p:cNvPr>
          <p:cNvSpPr txBox="1"/>
          <p:nvPr/>
        </p:nvSpPr>
        <p:spPr>
          <a:xfrm>
            <a:off x="4016851" y="3355269"/>
            <a:ext cx="2502454" cy="307777"/>
          </a:xfrm>
          <a:prstGeom prst="rect">
            <a:avLst/>
          </a:prstGeom>
          <a:noFill/>
        </p:spPr>
        <p:txBody>
          <a:bodyPr wrap="square" rtlCol="0">
            <a:spAutoFit/>
          </a:bodyPr>
          <a:lstStyle/>
          <a:p>
            <a:pPr algn="ctr"/>
            <a:r>
              <a:rPr lang="en-US" sz="1400" dirty="0"/>
              <a:t>Negative set</a:t>
            </a:r>
          </a:p>
        </p:txBody>
      </p:sp>
      <p:cxnSp>
        <p:nvCxnSpPr>
          <p:cNvPr id="96" name="Straight Arrow Connector 95">
            <a:extLst>
              <a:ext uri="{FF2B5EF4-FFF2-40B4-BE49-F238E27FC236}">
                <a16:creationId xmlns:a16="http://schemas.microsoft.com/office/drawing/2014/main" id="{091612FB-94B6-451F-A30D-C03A21380590}"/>
              </a:ext>
            </a:extLst>
          </p:cNvPr>
          <p:cNvCxnSpPr>
            <a:cxnSpLocks/>
            <a:stCxn id="146" idx="3"/>
          </p:cNvCxnSpPr>
          <p:nvPr/>
        </p:nvCxnSpPr>
        <p:spPr>
          <a:xfrm>
            <a:off x="2800517" y="4181907"/>
            <a:ext cx="674289" cy="41542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906FFE5F-A6F8-4730-BBD4-1F846CF90DCC}"/>
              </a:ext>
            </a:extLst>
          </p:cNvPr>
          <p:cNvCxnSpPr>
            <a:cxnSpLocks/>
            <a:stCxn id="145" idx="2"/>
          </p:cNvCxnSpPr>
          <p:nvPr/>
        </p:nvCxnSpPr>
        <p:spPr>
          <a:xfrm flipH="1">
            <a:off x="3945860" y="3694170"/>
            <a:ext cx="1335217" cy="896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11BF4D2D-DF7E-419D-9643-71DC69CC0973}"/>
              </a:ext>
            </a:extLst>
          </p:cNvPr>
          <p:cNvCxnSpPr>
            <a:cxnSpLocks/>
            <a:stCxn id="144" idx="2"/>
          </p:cNvCxnSpPr>
          <p:nvPr/>
        </p:nvCxnSpPr>
        <p:spPr>
          <a:xfrm>
            <a:off x="2258609" y="3696888"/>
            <a:ext cx="0" cy="230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3E58DB27-1A16-4819-9402-F638AC5D3D33}"/>
              </a:ext>
            </a:extLst>
          </p:cNvPr>
          <p:cNvCxnSpPr>
            <a:cxnSpLocks/>
          </p:cNvCxnSpPr>
          <p:nvPr/>
        </p:nvCxnSpPr>
        <p:spPr>
          <a:xfrm flipH="1">
            <a:off x="3039414" y="3052932"/>
            <a:ext cx="385394" cy="22551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49345F2C-E00C-4EED-B1AD-54A89C3CEE4D}"/>
              </a:ext>
            </a:extLst>
          </p:cNvPr>
          <p:cNvCxnSpPr>
            <a:cxnSpLocks/>
          </p:cNvCxnSpPr>
          <p:nvPr/>
        </p:nvCxnSpPr>
        <p:spPr>
          <a:xfrm>
            <a:off x="4065685" y="3052817"/>
            <a:ext cx="403272" cy="22562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30D3B88-0987-4245-9A0C-817005B561B7}"/>
              </a:ext>
            </a:extLst>
          </p:cNvPr>
          <p:cNvSpPr txBox="1"/>
          <p:nvPr/>
        </p:nvSpPr>
        <p:spPr>
          <a:xfrm>
            <a:off x="2276967" y="806344"/>
            <a:ext cx="2972617" cy="707886"/>
          </a:xfrm>
          <a:prstGeom prst="rect">
            <a:avLst/>
          </a:prstGeom>
          <a:noFill/>
        </p:spPr>
        <p:txBody>
          <a:bodyPr wrap="square" rtlCol="0">
            <a:spAutoFit/>
          </a:bodyPr>
          <a:lstStyle/>
          <a:p>
            <a:pPr algn="ctr"/>
            <a:r>
              <a:rPr lang="en-US" sz="1400" dirty="0"/>
              <a:t>Genome-wide detection of open chromatin regions</a:t>
            </a:r>
          </a:p>
          <a:p>
            <a:pPr algn="ctr"/>
            <a:r>
              <a:rPr lang="en-US" sz="1100" i="1" dirty="0"/>
              <a:t>(removing hg38 blacklist overlaps)</a:t>
            </a:r>
          </a:p>
        </p:txBody>
      </p:sp>
      <p:sp>
        <p:nvSpPr>
          <p:cNvPr id="52" name="TextBox 51">
            <a:extLst>
              <a:ext uri="{FF2B5EF4-FFF2-40B4-BE49-F238E27FC236}">
                <a16:creationId xmlns:a16="http://schemas.microsoft.com/office/drawing/2014/main" id="{474F389F-7A2C-4B33-A967-81DD6ACDE138}"/>
              </a:ext>
            </a:extLst>
          </p:cNvPr>
          <p:cNvSpPr txBox="1"/>
          <p:nvPr/>
        </p:nvSpPr>
        <p:spPr>
          <a:xfrm>
            <a:off x="804988" y="1828577"/>
            <a:ext cx="2619820" cy="492443"/>
          </a:xfrm>
          <a:prstGeom prst="rect">
            <a:avLst/>
          </a:prstGeom>
          <a:noFill/>
        </p:spPr>
        <p:txBody>
          <a:bodyPr wrap="square" rtlCol="0">
            <a:spAutoFit/>
          </a:bodyPr>
          <a:lstStyle/>
          <a:p>
            <a:pPr algn="ctr"/>
            <a:r>
              <a:rPr lang="en-US" sz="1400" dirty="0"/>
              <a:t>ATAC-Seq positive regions</a:t>
            </a:r>
          </a:p>
          <a:p>
            <a:pPr algn="ctr"/>
            <a:r>
              <a:rPr lang="en-US" sz="1100" i="1" dirty="0"/>
              <a:t>(Peaks extended both side)</a:t>
            </a:r>
          </a:p>
        </p:txBody>
      </p:sp>
      <p:sp>
        <p:nvSpPr>
          <p:cNvPr id="78" name="TextBox 77">
            <a:extLst>
              <a:ext uri="{FF2B5EF4-FFF2-40B4-BE49-F238E27FC236}">
                <a16:creationId xmlns:a16="http://schemas.microsoft.com/office/drawing/2014/main" id="{C98C5BAC-06C4-48C2-858E-CED13630E34C}"/>
              </a:ext>
            </a:extLst>
          </p:cNvPr>
          <p:cNvSpPr txBox="1"/>
          <p:nvPr/>
        </p:nvSpPr>
        <p:spPr>
          <a:xfrm>
            <a:off x="508875" y="3927818"/>
            <a:ext cx="2662123" cy="477054"/>
          </a:xfrm>
          <a:prstGeom prst="rect">
            <a:avLst/>
          </a:prstGeom>
          <a:noFill/>
        </p:spPr>
        <p:txBody>
          <a:bodyPr wrap="square" rtlCol="0">
            <a:spAutoFit/>
          </a:bodyPr>
          <a:lstStyle/>
          <a:p>
            <a:pPr algn="ctr"/>
            <a:r>
              <a:rPr lang="en-US" sz="1400" dirty="0"/>
              <a:t>Remove intra-overlaps</a:t>
            </a:r>
          </a:p>
          <a:p>
            <a:pPr algn="ctr"/>
            <a:r>
              <a:rPr lang="en-US" sz="1100" i="1" dirty="0"/>
              <a:t>(Rank approach)</a:t>
            </a:r>
          </a:p>
        </p:txBody>
      </p:sp>
      <p:cxnSp>
        <p:nvCxnSpPr>
          <p:cNvPr id="113" name="Straight Arrow Connector 112">
            <a:extLst>
              <a:ext uri="{FF2B5EF4-FFF2-40B4-BE49-F238E27FC236}">
                <a16:creationId xmlns:a16="http://schemas.microsoft.com/office/drawing/2014/main" id="{29AF8AD1-ADA9-4374-87B0-3514330F3028}"/>
              </a:ext>
            </a:extLst>
          </p:cNvPr>
          <p:cNvCxnSpPr>
            <a:cxnSpLocks/>
          </p:cNvCxnSpPr>
          <p:nvPr/>
        </p:nvCxnSpPr>
        <p:spPr>
          <a:xfrm>
            <a:off x="3180752" y="2250841"/>
            <a:ext cx="350546" cy="255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20BF9E3F-4F32-4D46-95D9-99DBCF09BF43}"/>
              </a:ext>
            </a:extLst>
          </p:cNvPr>
          <p:cNvCxnSpPr>
            <a:cxnSpLocks/>
          </p:cNvCxnSpPr>
          <p:nvPr/>
        </p:nvCxnSpPr>
        <p:spPr>
          <a:xfrm flipH="1">
            <a:off x="4016851" y="2232059"/>
            <a:ext cx="368452" cy="266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8BCC4FAB-2E2E-43F7-A8E6-4F1F9A0D4BB7}"/>
              </a:ext>
            </a:extLst>
          </p:cNvPr>
          <p:cNvCxnSpPr>
            <a:cxnSpLocks/>
          </p:cNvCxnSpPr>
          <p:nvPr/>
        </p:nvCxnSpPr>
        <p:spPr>
          <a:xfrm flipH="1">
            <a:off x="3380007" y="1512754"/>
            <a:ext cx="400050" cy="36450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FFF620D8-BA66-4BD8-9B6D-7AC370664742}"/>
              </a:ext>
            </a:extLst>
          </p:cNvPr>
          <p:cNvCxnSpPr>
            <a:cxnSpLocks/>
          </p:cNvCxnSpPr>
          <p:nvPr/>
        </p:nvCxnSpPr>
        <p:spPr>
          <a:xfrm>
            <a:off x="3780057" y="1504174"/>
            <a:ext cx="371154" cy="35203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D6AC4234-5426-4F24-B1AD-F5201392E2CE}"/>
              </a:ext>
            </a:extLst>
          </p:cNvPr>
          <p:cNvSpPr txBox="1"/>
          <p:nvPr/>
        </p:nvSpPr>
        <p:spPr>
          <a:xfrm>
            <a:off x="4065685" y="1712390"/>
            <a:ext cx="2690322" cy="692497"/>
          </a:xfrm>
          <a:prstGeom prst="rect">
            <a:avLst/>
          </a:prstGeom>
          <a:noFill/>
        </p:spPr>
        <p:txBody>
          <a:bodyPr wrap="square" rtlCol="0">
            <a:spAutoFit/>
          </a:bodyPr>
          <a:lstStyle/>
          <a:p>
            <a:pPr algn="ctr"/>
            <a:r>
              <a:rPr lang="en-US" sz="1400" dirty="0"/>
              <a:t>ATAC-Seq nonoverlapping negative regions </a:t>
            </a:r>
          </a:p>
          <a:p>
            <a:pPr algn="ctr"/>
            <a:r>
              <a:rPr lang="en-US" sz="1100" i="1" dirty="0"/>
              <a:t>(hg38 – ATAC positive)</a:t>
            </a:r>
          </a:p>
        </p:txBody>
      </p:sp>
      <p:sp>
        <p:nvSpPr>
          <p:cNvPr id="139" name="Rectangle 138">
            <a:extLst>
              <a:ext uri="{FF2B5EF4-FFF2-40B4-BE49-F238E27FC236}">
                <a16:creationId xmlns:a16="http://schemas.microsoft.com/office/drawing/2014/main" id="{48DC2B8D-E334-4270-9907-93A59D2E5507}"/>
              </a:ext>
            </a:extLst>
          </p:cNvPr>
          <p:cNvSpPr/>
          <p:nvPr/>
        </p:nvSpPr>
        <p:spPr>
          <a:xfrm>
            <a:off x="4391483" y="1723655"/>
            <a:ext cx="2062255" cy="692497"/>
          </a:xfrm>
          <a:prstGeom prst="rect">
            <a:avLst/>
          </a:prstGeom>
          <a:no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Rectangle 139">
            <a:extLst>
              <a:ext uri="{FF2B5EF4-FFF2-40B4-BE49-F238E27FC236}">
                <a16:creationId xmlns:a16="http://schemas.microsoft.com/office/drawing/2014/main" id="{8E272607-1AC5-4834-90AE-FB7E6B610B0D}"/>
              </a:ext>
            </a:extLst>
          </p:cNvPr>
          <p:cNvSpPr/>
          <p:nvPr/>
        </p:nvSpPr>
        <p:spPr>
          <a:xfrm>
            <a:off x="1113596" y="1719013"/>
            <a:ext cx="2062255" cy="656206"/>
          </a:xfrm>
          <a:prstGeom prst="rect">
            <a:avLst/>
          </a:prstGeom>
          <a:no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Rectangle 140">
            <a:extLst>
              <a:ext uri="{FF2B5EF4-FFF2-40B4-BE49-F238E27FC236}">
                <a16:creationId xmlns:a16="http://schemas.microsoft.com/office/drawing/2014/main" id="{F7119E39-67C9-4690-94D9-DCD65909AA4A}"/>
              </a:ext>
            </a:extLst>
          </p:cNvPr>
          <p:cNvSpPr/>
          <p:nvPr/>
        </p:nvSpPr>
        <p:spPr>
          <a:xfrm>
            <a:off x="2394292" y="815235"/>
            <a:ext cx="2637016" cy="690415"/>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Rectangle 141">
            <a:extLst>
              <a:ext uri="{FF2B5EF4-FFF2-40B4-BE49-F238E27FC236}">
                <a16:creationId xmlns:a16="http://schemas.microsoft.com/office/drawing/2014/main" id="{87D6C619-8AAC-46FC-A3ED-B1E86ECAB6FD}"/>
              </a:ext>
            </a:extLst>
          </p:cNvPr>
          <p:cNvSpPr/>
          <p:nvPr/>
        </p:nvSpPr>
        <p:spPr>
          <a:xfrm>
            <a:off x="3073000" y="154705"/>
            <a:ext cx="1244108" cy="370025"/>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a:extLst>
              <a:ext uri="{FF2B5EF4-FFF2-40B4-BE49-F238E27FC236}">
                <a16:creationId xmlns:a16="http://schemas.microsoft.com/office/drawing/2014/main" id="{F8ECBD33-D980-41EA-86D0-0779CA0951BF}"/>
              </a:ext>
            </a:extLst>
          </p:cNvPr>
          <p:cNvSpPr txBox="1"/>
          <p:nvPr/>
        </p:nvSpPr>
        <p:spPr>
          <a:xfrm>
            <a:off x="2520715" y="2691871"/>
            <a:ext cx="2502454" cy="307777"/>
          </a:xfrm>
          <a:prstGeom prst="rect">
            <a:avLst/>
          </a:prstGeom>
          <a:noFill/>
        </p:spPr>
        <p:txBody>
          <a:bodyPr wrap="square" rtlCol="0">
            <a:spAutoFit/>
          </a:bodyPr>
          <a:lstStyle/>
          <a:p>
            <a:pPr algn="ctr"/>
            <a:r>
              <a:rPr lang="en-US" sz="1400" dirty="0"/>
              <a:t>CAGE profiles extraction</a:t>
            </a:r>
          </a:p>
        </p:txBody>
      </p:sp>
      <p:sp>
        <p:nvSpPr>
          <p:cNvPr id="143" name="Rectangle 142">
            <a:extLst>
              <a:ext uri="{FF2B5EF4-FFF2-40B4-BE49-F238E27FC236}">
                <a16:creationId xmlns:a16="http://schemas.microsoft.com/office/drawing/2014/main" id="{917F32F8-BD24-4681-AD58-729913A2CF3E}"/>
              </a:ext>
            </a:extLst>
          </p:cNvPr>
          <p:cNvSpPr/>
          <p:nvPr/>
        </p:nvSpPr>
        <p:spPr>
          <a:xfrm>
            <a:off x="2789800" y="2675269"/>
            <a:ext cx="1983651" cy="370025"/>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Rectangle 143">
            <a:extLst>
              <a:ext uri="{FF2B5EF4-FFF2-40B4-BE49-F238E27FC236}">
                <a16:creationId xmlns:a16="http://schemas.microsoft.com/office/drawing/2014/main" id="{A2645ED1-343F-496D-BD3A-D27C6E1340EA}"/>
              </a:ext>
            </a:extLst>
          </p:cNvPr>
          <p:cNvSpPr/>
          <p:nvPr/>
        </p:nvSpPr>
        <p:spPr>
          <a:xfrm>
            <a:off x="1719281" y="3326863"/>
            <a:ext cx="1078655" cy="370025"/>
          </a:xfrm>
          <a:prstGeom prst="rect">
            <a:avLst/>
          </a:prstGeom>
          <a:no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Rectangle 144">
            <a:extLst>
              <a:ext uri="{FF2B5EF4-FFF2-40B4-BE49-F238E27FC236}">
                <a16:creationId xmlns:a16="http://schemas.microsoft.com/office/drawing/2014/main" id="{AF18C5D6-FE09-4BFD-94A6-F2A0E17E0B46}"/>
              </a:ext>
            </a:extLst>
          </p:cNvPr>
          <p:cNvSpPr/>
          <p:nvPr/>
        </p:nvSpPr>
        <p:spPr>
          <a:xfrm>
            <a:off x="4741749" y="3324145"/>
            <a:ext cx="1078655" cy="370025"/>
          </a:xfrm>
          <a:prstGeom prst="rect">
            <a:avLst/>
          </a:prstGeom>
          <a:no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Rectangle 145">
            <a:extLst>
              <a:ext uri="{FF2B5EF4-FFF2-40B4-BE49-F238E27FC236}">
                <a16:creationId xmlns:a16="http://schemas.microsoft.com/office/drawing/2014/main" id="{537CF4D3-4301-48A2-BC98-743185A44170}"/>
              </a:ext>
            </a:extLst>
          </p:cNvPr>
          <p:cNvSpPr/>
          <p:nvPr/>
        </p:nvSpPr>
        <p:spPr>
          <a:xfrm>
            <a:off x="863167" y="3958941"/>
            <a:ext cx="1937350" cy="44593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a:extLst>
              <a:ext uri="{FF2B5EF4-FFF2-40B4-BE49-F238E27FC236}">
                <a16:creationId xmlns:a16="http://schemas.microsoft.com/office/drawing/2014/main" id="{FDFAF328-D948-4E21-A7FD-83801AD99176}"/>
              </a:ext>
            </a:extLst>
          </p:cNvPr>
          <p:cNvSpPr txBox="1"/>
          <p:nvPr/>
        </p:nvSpPr>
        <p:spPr>
          <a:xfrm>
            <a:off x="2121359" y="4704730"/>
            <a:ext cx="3108318" cy="523220"/>
          </a:xfrm>
          <a:prstGeom prst="rect">
            <a:avLst/>
          </a:prstGeom>
          <a:noFill/>
        </p:spPr>
        <p:txBody>
          <a:bodyPr wrap="square">
            <a:spAutoFit/>
          </a:bodyPr>
          <a:lstStyle/>
          <a:p>
            <a:r>
              <a:rPr lang="it" sz="1400" dirty="0"/>
              <a:t>Minimum requirement of transcription</a:t>
            </a:r>
          </a:p>
          <a:p>
            <a:r>
              <a:rPr lang="it" sz="1400" dirty="0"/>
              <a:t>	</a:t>
            </a:r>
            <a:r>
              <a:rPr lang="it" sz="1400" i="1" dirty="0"/>
              <a:t>   </a:t>
            </a:r>
            <a:r>
              <a:rPr lang="it" sz="1100" i="1" dirty="0"/>
              <a:t>(TSS score of 2) </a:t>
            </a:r>
            <a:endParaRPr lang="en-US" sz="1100" i="1" dirty="0"/>
          </a:p>
        </p:txBody>
      </p:sp>
      <p:sp>
        <p:nvSpPr>
          <p:cNvPr id="147" name="Rectangle 146">
            <a:extLst>
              <a:ext uri="{FF2B5EF4-FFF2-40B4-BE49-F238E27FC236}">
                <a16:creationId xmlns:a16="http://schemas.microsoft.com/office/drawing/2014/main" id="{204A957C-D4D2-41DF-8ED9-16C13C42CF94}"/>
              </a:ext>
            </a:extLst>
          </p:cNvPr>
          <p:cNvSpPr/>
          <p:nvPr/>
        </p:nvSpPr>
        <p:spPr>
          <a:xfrm>
            <a:off x="2121359" y="4721111"/>
            <a:ext cx="2993954" cy="552443"/>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TextBox 80">
            <a:extLst>
              <a:ext uri="{FF2B5EF4-FFF2-40B4-BE49-F238E27FC236}">
                <a16:creationId xmlns:a16="http://schemas.microsoft.com/office/drawing/2014/main" id="{7FC004C7-4F80-462E-96FE-8E0EC1079F14}"/>
              </a:ext>
            </a:extLst>
          </p:cNvPr>
          <p:cNvSpPr txBox="1"/>
          <p:nvPr/>
        </p:nvSpPr>
        <p:spPr>
          <a:xfrm>
            <a:off x="609600" y="6266915"/>
            <a:ext cx="1511759" cy="307777"/>
          </a:xfrm>
          <a:prstGeom prst="rect">
            <a:avLst/>
          </a:prstGeom>
          <a:noFill/>
        </p:spPr>
        <p:txBody>
          <a:bodyPr wrap="square" rtlCol="0">
            <a:spAutoFit/>
          </a:bodyPr>
          <a:lstStyle/>
          <a:p>
            <a:pPr algn="ctr"/>
            <a:r>
              <a:rPr lang="en-US" sz="1400" dirty="0"/>
              <a:t>Final positive set</a:t>
            </a:r>
          </a:p>
        </p:txBody>
      </p:sp>
      <p:sp>
        <p:nvSpPr>
          <p:cNvPr id="149" name="Rectangle 148">
            <a:extLst>
              <a:ext uri="{FF2B5EF4-FFF2-40B4-BE49-F238E27FC236}">
                <a16:creationId xmlns:a16="http://schemas.microsoft.com/office/drawing/2014/main" id="{3EDDE7FC-3923-49DC-919C-8AF857429686}"/>
              </a:ext>
            </a:extLst>
          </p:cNvPr>
          <p:cNvSpPr/>
          <p:nvPr/>
        </p:nvSpPr>
        <p:spPr>
          <a:xfrm>
            <a:off x="672059" y="6194577"/>
            <a:ext cx="1386840" cy="477055"/>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TextBox 83">
            <a:extLst>
              <a:ext uri="{FF2B5EF4-FFF2-40B4-BE49-F238E27FC236}">
                <a16:creationId xmlns:a16="http://schemas.microsoft.com/office/drawing/2014/main" id="{F8BA63E6-EEA1-46D5-B296-4340D0167D8C}"/>
              </a:ext>
            </a:extLst>
          </p:cNvPr>
          <p:cNvSpPr txBox="1"/>
          <p:nvPr/>
        </p:nvSpPr>
        <p:spPr>
          <a:xfrm>
            <a:off x="3246953" y="6163061"/>
            <a:ext cx="2502454" cy="477054"/>
          </a:xfrm>
          <a:prstGeom prst="rect">
            <a:avLst/>
          </a:prstGeom>
          <a:noFill/>
        </p:spPr>
        <p:txBody>
          <a:bodyPr wrap="square" rtlCol="0">
            <a:spAutoFit/>
          </a:bodyPr>
          <a:lstStyle/>
          <a:p>
            <a:pPr algn="ctr"/>
            <a:r>
              <a:rPr lang="en-US" sz="1400" dirty="0"/>
              <a:t>Final negative set</a:t>
            </a:r>
          </a:p>
          <a:p>
            <a:pPr algn="ctr"/>
            <a:r>
              <a:rPr lang="en-US" sz="1100" i="1" dirty="0"/>
              <a:t>(equal size of positive set)</a:t>
            </a:r>
            <a:endParaRPr lang="en-US" sz="1100" dirty="0"/>
          </a:p>
        </p:txBody>
      </p:sp>
      <p:sp>
        <p:nvSpPr>
          <p:cNvPr id="150" name="Rectangle 149">
            <a:extLst>
              <a:ext uri="{FF2B5EF4-FFF2-40B4-BE49-F238E27FC236}">
                <a16:creationId xmlns:a16="http://schemas.microsoft.com/office/drawing/2014/main" id="{A80E8EC0-4A28-4928-AE13-2C742E33BAB9}"/>
              </a:ext>
            </a:extLst>
          </p:cNvPr>
          <p:cNvSpPr/>
          <p:nvPr/>
        </p:nvSpPr>
        <p:spPr>
          <a:xfrm>
            <a:off x="3671888" y="6203006"/>
            <a:ext cx="1679752" cy="477055"/>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Rectangle 152">
            <a:extLst>
              <a:ext uri="{FF2B5EF4-FFF2-40B4-BE49-F238E27FC236}">
                <a16:creationId xmlns:a16="http://schemas.microsoft.com/office/drawing/2014/main" id="{4A20B195-4535-4040-9E75-1F1703A7A87A}"/>
              </a:ext>
            </a:extLst>
          </p:cNvPr>
          <p:cNvSpPr/>
          <p:nvPr/>
        </p:nvSpPr>
        <p:spPr>
          <a:xfrm>
            <a:off x="7858123" y="6198584"/>
            <a:ext cx="2402653" cy="477055"/>
          </a:xfrm>
          <a:prstGeom prst="rect">
            <a:avLst/>
          </a:prstGeom>
          <a:no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a:extLst>
              <a:ext uri="{FF2B5EF4-FFF2-40B4-BE49-F238E27FC236}">
                <a16:creationId xmlns:a16="http://schemas.microsoft.com/office/drawing/2014/main" id="{A1EB7945-AA34-4C14-8204-80E7D5DB36FD}"/>
              </a:ext>
            </a:extLst>
          </p:cNvPr>
          <p:cNvSpPr/>
          <p:nvPr/>
        </p:nvSpPr>
        <p:spPr>
          <a:xfrm>
            <a:off x="5026431" y="5501247"/>
            <a:ext cx="1078655" cy="292020"/>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7" name="Straight Arrow Connector 126">
            <a:extLst>
              <a:ext uri="{FF2B5EF4-FFF2-40B4-BE49-F238E27FC236}">
                <a16:creationId xmlns:a16="http://schemas.microsoft.com/office/drawing/2014/main" id="{DD05AA2D-994C-455C-B92E-9B306862061C}"/>
              </a:ext>
            </a:extLst>
          </p:cNvPr>
          <p:cNvCxnSpPr>
            <a:cxnSpLocks/>
          </p:cNvCxnSpPr>
          <p:nvPr/>
        </p:nvCxnSpPr>
        <p:spPr>
          <a:xfrm>
            <a:off x="3745897" y="524730"/>
            <a:ext cx="0" cy="19744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F704F390-84DF-4D03-B74B-F8B82733F21F}"/>
              </a:ext>
            </a:extLst>
          </p:cNvPr>
          <p:cNvCxnSpPr>
            <a:cxnSpLocks/>
            <a:stCxn id="154" idx="2"/>
          </p:cNvCxnSpPr>
          <p:nvPr/>
        </p:nvCxnSpPr>
        <p:spPr>
          <a:xfrm flipH="1">
            <a:off x="7475580" y="1518551"/>
            <a:ext cx="144410" cy="10624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95AF7827-B39B-4F91-9097-B85D87DE5AC5}"/>
              </a:ext>
            </a:extLst>
          </p:cNvPr>
          <p:cNvCxnSpPr>
            <a:cxnSpLocks/>
          </p:cNvCxnSpPr>
          <p:nvPr/>
        </p:nvCxnSpPr>
        <p:spPr>
          <a:xfrm flipH="1" flipV="1">
            <a:off x="4877055" y="2860283"/>
            <a:ext cx="2075983" cy="906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43C582BB-C674-471C-9D15-AD1286FD28AA}"/>
              </a:ext>
            </a:extLst>
          </p:cNvPr>
          <p:cNvSpPr txBox="1"/>
          <p:nvPr/>
        </p:nvSpPr>
        <p:spPr>
          <a:xfrm>
            <a:off x="6403115" y="2702610"/>
            <a:ext cx="2084976" cy="321295"/>
          </a:xfrm>
          <a:prstGeom prst="rect">
            <a:avLst/>
          </a:prstGeom>
          <a:noFill/>
        </p:spPr>
        <p:txBody>
          <a:bodyPr wrap="square" rtlCol="0">
            <a:spAutoFit/>
          </a:bodyPr>
          <a:lstStyle/>
          <a:p>
            <a:pPr algn="ctr"/>
            <a:r>
              <a:rPr lang="en-US" sz="1400" dirty="0"/>
              <a:t>CAGE data</a:t>
            </a:r>
          </a:p>
        </p:txBody>
      </p:sp>
      <p:sp>
        <p:nvSpPr>
          <p:cNvPr id="138" name="Rectangle 137">
            <a:extLst>
              <a:ext uri="{FF2B5EF4-FFF2-40B4-BE49-F238E27FC236}">
                <a16:creationId xmlns:a16="http://schemas.microsoft.com/office/drawing/2014/main" id="{DB525625-07E8-4747-98AC-03A783C7849B}"/>
              </a:ext>
            </a:extLst>
          </p:cNvPr>
          <p:cNvSpPr/>
          <p:nvPr/>
        </p:nvSpPr>
        <p:spPr>
          <a:xfrm>
            <a:off x="6953038" y="2663485"/>
            <a:ext cx="985129" cy="370025"/>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154">
            <a:extLst>
              <a:ext uri="{FF2B5EF4-FFF2-40B4-BE49-F238E27FC236}">
                <a16:creationId xmlns:a16="http://schemas.microsoft.com/office/drawing/2014/main" id="{941EAB0D-6107-45FC-BC18-038D81E2B957}"/>
              </a:ext>
            </a:extLst>
          </p:cNvPr>
          <p:cNvSpPr/>
          <p:nvPr/>
        </p:nvSpPr>
        <p:spPr>
          <a:xfrm>
            <a:off x="8665069" y="15017"/>
            <a:ext cx="3567539" cy="2185214"/>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Methods overview</a:t>
            </a:r>
          </a:p>
          <a:p>
            <a:pPr algn="ctr"/>
            <a:r>
              <a:rPr lang="en-US" sz="2800" i="1" dirty="0">
                <a:ln w="0"/>
                <a:solidFill>
                  <a:srgbClr val="C00000"/>
                </a:solidFill>
                <a:effectLst>
                  <a:outerShdw blurRad="38100" dist="19050" dir="2700000" algn="tl" rotWithShape="0">
                    <a:schemeClr val="dk1">
                      <a:alpha val="40000"/>
                    </a:schemeClr>
                  </a:outerShdw>
                </a:effectLst>
              </a:rPr>
              <a:t>Input extraction</a:t>
            </a:r>
            <a:endParaRPr lang="en-US" sz="2800" b="0" i="1" cap="none" spc="0" dirty="0">
              <a:ln w="0"/>
              <a:solidFill>
                <a:srgbClr val="C0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31507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353F95B-3EAF-4E1C-B36E-6C97866D8FCC}"/>
              </a:ext>
            </a:extLst>
          </p:cNvPr>
          <p:cNvSpPr/>
          <p:nvPr/>
        </p:nvSpPr>
        <p:spPr>
          <a:xfrm>
            <a:off x="8665069" y="15017"/>
            <a:ext cx="3567539" cy="3447098"/>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Methods overview</a:t>
            </a:r>
          </a:p>
          <a:p>
            <a:pPr algn="ctr"/>
            <a:r>
              <a:rPr lang="en-US" sz="2800" i="1" dirty="0">
                <a:ln w="0"/>
                <a:solidFill>
                  <a:srgbClr val="C00000"/>
                </a:solidFill>
                <a:effectLst>
                  <a:outerShdw blurRad="38100" dist="19050" dir="2700000" algn="tl" rotWithShape="0">
                    <a:schemeClr val="dk1">
                      <a:alpha val="40000"/>
                    </a:schemeClr>
                  </a:outerShdw>
                </a:effectLst>
              </a:rPr>
              <a:t>Model development and evaluation</a:t>
            </a:r>
            <a:endParaRPr lang="en-US" sz="2800" b="0" i="1" cap="none" spc="0" dirty="0">
              <a:ln w="0"/>
              <a:solidFill>
                <a:srgbClr val="C00000"/>
              </a:solidFill>
              <a:effectLst>
                <a:outerShdw blurRad="38100" dist="19050" dir="2700000" algn="tl" rotWithShape="0">
                  <a:schemeClr val="dk1">
                    <a:alpha val="40000"/>
                  </a:schemeClr>
                </a:outerShdw>
              </a:effectLst>
            </a:endParaRP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TextBox 8">
            <a:extLst>
              <a:ext uri="{FF2B5EF4-FFF2-40B4-BE49-F238E27FC236}">
                <a16:creationId xmlns:a16="http://schemas.microsoft.com/office/drawing/2014/main" id="{DD91EA88-191F-4D32-8C0C-6201BF2ED5D9}"/>
              </a:ext>
            </a:extLst>
          </p:cNvPr>
          <p:cNvSpPr txBox="1"/>
          <p:nvPr/>
        </p:nvSpPr>
        <p:spPr>
          <a:xfrm>
            <a:off x="2293620" y="315695"/>
            <a:ext cx="1511759" cy="307777"/>
          </a:xfrm>
          <a:prstGeom prst="rect">
            <a:avLst/>
          </a:prstGeom>
          <a:noFill/>
        </p:spPr>
        <p:txBody>
          <a:bodyPr wrap="square" rtlCol="0">
            <a:spAutoFit/>
          </a:bodyPr>
          <a:lstStyle/>
          <a:p>
            <a:pPr algn="ctr"/>
            <a:r>
              <a:rPr lang="en-US" sz="1400" dirty="0"/>
              <a:t>Final positive set</a:t>
            </a:r>
          </a:p>
        </p:txBody>
      </p:sp>
      <p:sp>
        <p:nvSpPr>
          <p:cNvPr id="10" name="Rectangle 9">
            <a:extLst>
              <a:ext uri="{FF2B5EF4-FFF2-40B4-BE49-F238E27FC236}">
                <a16:creationId xmlns:a16="http://schemas.microsoft.com/office/drawing/2014/main" id="{09329719-86C3-4FAC-8B83-A79FC66D2D9C}"/>
              </a:ext>
            </a:extLst>
          </p:cNvPr>
          <p:cNvSpPr/>
          <p:nvPr/>
        </p:nvSpPr>
        <p:spPr>
          <a:xfrm>
            <a:off x="2356079" y="243357"/>
            <a:ext cx="1386840" cy="477055"/>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B38A0D60-3F38-4144-B927-7A54B080B043}"/>
              </a:ext>
            </a:extLst>
          </p:cNvPr>
          <p:cNvSpPr txBox="1"/>
          <p:nvPr/>
        </p:nvSpPr>
        <p:spPr>
          <a:xfrm>
            <a:off x="4610248" y="211841"/>
            <a:ext cx="2502454" cy="477054"/>
          </a:xfrm>
          <a:prstGeom prst="rect">
            <a:avLst/>
          </a:prstGeom>
          <a:noFill/>
        </p:spPr>
        <p:txBody>
          <a:bodyPr wrap="square" rtlCol="0">
            <a:spAutoFit/>
          </a:bodyPr>
          <a:lstStyle/>
          <a:p>
            <a:pPr algn="ctr"/>
            <a:r>
              <a:rPr lang="en-US" sz="1400" dirty="0"/>
              <a:t>Final negative set</a:t>
            </a:r>
          </a:p>
          <a:p>
            <a:pPr algn="ctr"/>
            <a:r>
              <a:rPr lang="en-US" sz="1100" i="1" dirty="0"/>
              <a:t>(equal size of positive set)</a:t>
            </a:r>
            <a:endParaRPr lang="en-US" sz="1100" dirty="0"/>
          </a:p>
        </p:txBody>
      </p:sp>
      <p:sp>
        <p:nvSpPr>
          <p:cNvPr id="13" name="Rectangle 12">
            <a:extLst>
              <a:ext uri="{FF2B5EF4-FFF2-40B4-BE49-F238E27FC236}">
                <a16:creationId xmlns:a16="http://schemas.microsoft.com/office/drawing/2014/main" id="{49EED842-6656-4B22-8471-848FD73A334B}"/>
              </a:ext>
            </a:extLst>
          </p:cNvPr>
          <p:cNvSpPr/>
          <p:nvPr/>
        </p:nvSpPr>
        <p:spPr>
          <a:xfrm>
            <a:off x="5035183" y="251786"/>
            <a:ext cx="1679752" cy="477055"/>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a:extLst>
              <a:ext uri="{FF2B5EF4-FFF2-40B4-BE49-F238E27FC236}">
                <a16:creationId xmlns:a16="http://schemas.microsoft.com/office/drawing/2014/main" id="{4A19B8DF-D348-4728-A0CE-ABE8B64B2F36}"/>
              </a:ext>
            </a:extLst>
          </p:cNvPr>
          <p:cNvCxnSpPr>
            <a:cxnSpLocks/>
          </p:cNvCxnSpPr>
          <p:nvPr/>
        </p:nvCxnSpPr>
        <p:spPr>
          <a:xfrm>
            <a:off x="3223260" y="728841"/>
            <a:ext cx="737281" cy="39282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A975936-F1B5-4548-89CB-A9EB310A1F37}"/>
              </a:ext>
            </a:extLst>
          </p:cNvPr>
          <p:cNvCxnSpPr>
            <a:cxnSpLocks/>
          </p:cNvCxnSpPr>
          <p:nvPr/>
        </p:nvCxnSpPr>
        <p:spPr>
          <a:xfrm flipH="1">
            <a:off x="5010912" y="728840"/>
            <a:ext cx="829056" cy="39282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1134288-353B-4346-ADE5-1748444DE08E}"/>
              </a:ext>
            </a:extLst>
          </p:cNvPr>
          <p:cNvSpPr txBox="1"/>
          <p:nvPr/>
        </p:nvSpPr>
        <p:spPr>
          <a:xfrm>
            <a:off x="3424988" y="1300470"/>
            <a:ext cx="2120170" cy="307777"/>
          </a:xfrm>
          <a:prstGeom prst="rect">
            <a:avLst/>
          </a:prstGeom>
          <a:noFill/>
        </p:spPr>
        <p:txBody>
          <a:bodyPr wrap="square" rtlCol="0">
            <a:spAutoFit/>
          </a:bodyPr>
          <a:lstStyle/>
          <a:p>
            <a:r>
              <a:rPr lang="en-US" sz="1400" dirty="0"/>
              <a:t>Multiscale feature vector</a:t>
            </a:r>
          </a:p>
        </p:txBody>
      </p:sp>
      <p:sp>
        <p:nvSpPr>
          <p:cNvPr id="28" name="TextBox 27">
            <a:extLst>
              <a:ext uri="{FF2B5EF4-FFF2-40B4-BE49-F238E27FC236}">
                <a16:creationId xmlns:a16="http://schemas.microsoft.com/office/drawing/2014/main" id="{AE527514-40E1-44D3-89CE-9F49FB02B8AD}"/>
              </a:ext>
            </a:extLst>
          </p:cNvPr>
          <p:cNvSpPr txBox="1"/>
          <p:nvPr/>
        </p:nvSpPr>
        <p:spPr>
          <a:xfrm>
            <a:off x="3482681" y="2095458"/>
            <a:ext cx="1948959" cy="307777"/>
          </a:xfrm>
          <a:prstGeom prst="rect">
            <a:avLst/>
          </a:prstGeom>
          <a:noFill/>
        </p:spPr>
        <p:txBody>
          <a:bodyPr wrap="square" rtlCol="0">
            <a:spAutoFit/>
          </a:bodyPr>
          <a:lstStyle/>
          <a:p>
            <a:r>
              <a:rPr lang="en-US" sz="1400" dirty="0"/>
              <a:t>Split by chromosomes</a:t>
            </a:r>
          </a:p>
        </p:txBody>
      </p:sp>
      <p:sp>
        <p:nvSpPr>
          <p:cNvPr id="29" name="TextBox 28">
            <a:extLst>
              <a:ext uri="{FF2B5EF4-FFF2-40B4-BE49-F238E27FC236}">
                <a16:creationId xmlns:a16="http://schemas.microsoft.com/office/drawing/2014/main" id="{B7D9BB10-4295-4752-B852-737E600DD4DE}"/>
              </a:ext>
            </a:extLst>
          </p:cNvPr>
          <p:cNvSpPr txBox="1"/>
          <p:nvPr/>
        </p:nvSpPr>
        <p:spPr>
          <a:xfrm>
            <a:off x="2881395" y="2813125"/>
            <a:ext cx="897937" cy="307777"/>
          </a:xfrm>
          <a:prstGeom prst="rect">
            <a:avLst/>
          </a:prstGeom>
          <a:noFill/>
        </p:spPr>
        <p:txBody>
          <a:bodyPr wrap="square" rtlCol="0">
            <a:spAutoFit/>
          </a:bodyPr>
          <a:lstStyle/>
          <a:p>
            <a:r>
              <a:rPr lang="en-US" sz="1400" dirty="0"/>
              <a:t>Train set</a:t>
            </a:r>
          </a:p>
        </p:txBody>
      </p:sp>
      <p:sp>
        <p:nvSpPr>
          <p:cNvPr id="30" name="TextBox 29">
            <a:extLst>
              <a:ext uri="{FF2B5EF4-FFF2-40B4-BE49-F238E27FC236}">
                <a16:creationId xmlns:a16="http://schemas.microsoft.com/office/drawing/2014/main" id="{42B91676-E312-4812-8246-ED24B041AF1D}"/>
              </a:ext>
            </a:extLst>
          </p:cNvPr>
          <p:cNvSpPr txBox="1"/>
          <p:nvPr/>
        </p:nvSpPr>
        <p:spPr>
          <a:xfrm>
            <a:off x="7069899" y="5319625"/>
            <a:ext cx="897937" cy="307777"/>
          </a:xfrm>
          <a:prstGeom prst="rect">
            <a:avLst/>
          </a:prstGeom>
          <a:noFill/>
        </p:spPr>
        <p:txBody>
          <a:bodyPr wrap="square" rtlCol="0">
            <a:spAutoFit/>
          </a:bodyPr>
          <a:lstStyle/>
          <a:p>
            <a:r>
              <a:rPr lang="en-US" sz="1400" dirty="0"/>
              <a:t>Test set</a:t>
            </a:r>
          </a:p>
        </p:txBody>
      </p:sp>
      <p:sp>
        <p:nvSpPr>
          <p:cNvPr id="31" name="TextBox 30">
            <a:extLst>
              <a:ext uri="{FF2B5EF4-FFF2-40B4-BE49-F238E27FC236}">
                <a16:creationId xmlns:a16="http://schemas.microsoft.com/office/drawing/2014/main" id="{10C47382-D05B-4964-98AF-F3029809B430}"/>
              </a:ext>
            </a:extLst>
          </p:cNvPr>
          <p:cNvSpPr txBox="1"/>
          <p:nvPr/>
        </p:nvSpPr>
        <p:spPr>
          <a:xfrm>
            <a:off x="3010384" y="4532973"/>
            <a:ext cx="412127" cy="307777"/>
          </a:xfrm>
          <a:prstGeom prst="rect">
            <a:avLst/>
          </a:prstGeom>
          <a:noFill/>
        </p:spPr>
        <p:txBody>
          <a:bodyPr wrap="square" rtlCol="0">
            <a:spAutoFit/>
          </a:bodyPr>
          <a:lstStyle/>
          <a:p>
            <a:r>
              <a:rPr lang="en-US" sz="1400" dirty="0"/>
              <a:t>CV</a:t>
            </a:r>
          </a:p>
        </p:txBody>
      </p:sp>
      <p:sp>
        <p:nvSpPr>
          <p:cNvPr id="32" name="TextBox 31">
            <a:extLst>
              <a:ext uri="{FF2B5EF4-FFF2-40B4-BE49-F238E27FC236}">
                <a16:creationId xmlns:a16="http://schemas.microsoft.com/office/drawing/2014/main" id="{B134BB8E-9D43-4BF4-AA2C-579412799242}"/>
              </a:ext>
            </a:extLst>
          </p:cNvPr>
          <p:cNvSpPr txBox="1"/>
          <p:nvPr/>
        </p:nvSpPr>
        <p:spPr>
          <a:xfrm>
            <a:off x="2381323" y="5330570"/>
            <a:ext cx="2112926" cy="307777"/>
          </a:xfrm>
          <a:prstGeom prst="rect">
            <a:avLst/>
          </a:prstGeom>
          <a:noFill/>
        </p:spPr>
        <p:txBody>
          <a:bodyPr wrap="square" rtlCol="0">
            <a:spAutoFit/>
          </a:bodyPr>
          <a:lstStyle/>
          <a:p>
            <a:r>
              <a:rPr lang="en-US" sz="1400" dirty="0"/>
              <a:t>Hyperparameters tuning</a:t>
            </a:r>
          </a:p>
        </p:txBody>
      </p:sp>
      <p:sp>
        <p:nvSpPr>
          <p:cNvPr id="33" name="TextBox 32">
            <a:extLst>
              <a:ext uri="{FF2B5EF4-FFF2-40B4-BE49-F238E27FC236}">
                <a16:creationId xmlns:a16="http://schemas.microsoft.com/office/drawing/2014/main" id="{405EE964-D068-4DF5-9BD1-F02BD99D5CAF}"/>
              </a:ext>
            </a:extLst>
          </p:cNvPr>
          <p:cNvSpPr txBox="1"/>
          <p:nvPr/>
        </p:nvSpPr>
        <p:spPr>
          <a:xfrm>
            <a:off x="5077971" y="5328560"/>
            <a:ext cx="1170432" cy="307777"/>
          </a:xfrm>
          <a:prstGeom prst="rect">
            <a:avLst/>
          </a:prstGeom>
          <a:noFill/>
        </p:spPr>
        <p:txBody>
          <a:bodyPr wrap="square" rtlCol="0">
            <a:spAutoFit/>
          </a:bodyPr>
          <a:lstStyle/>
          <a:p>
            <a:r>
              <a:rPr lang="en-US" sz="1400" dirty="0"/>
              <a:t>Final models</a:t>
            </a:r>
          </a:p>
        </p:txBody>
      </p:sp>
      <p:sp>
        <p:nvSpPr>
          <p:cNvPr id="34" name="TextBox 33">
            <a:extLst>
              <a:ext uri="{FF2B5EF4-FFF2-40B4-BE49-F238E27FC236}">
                <a16:creationId xmlns:a16="http://schemas.microsoft.com/office/drawing/2014/main" id="{83840E27-7530-4CF4-8A30-F8F7BD073E0F}"/>
              </a:ext>
            </a:extLst>
          </p:cNvPr>
          <p:cNvSpPr txBox="1"/>
          <p:nvPr/>
        </p:nvSpPr>
        <p:spPr>
          <a:xfrm>
            <a:off x="1717117" y="3596419"/>
            <a:ext cx="1266163" cy="307777"/>
          </a:xfrm>
          <a:prstGeom prst="rect">
            <a:avLst/>
          </a:prstGeom>
          <a:noFill/>
        </p:spPr>
        <p:txBody>
          <a:bodyPr wrap="square" rtlCol="0">
            <a:spAutoFit/>
          </a:bodyPr>
          <a:lstStyle/>
          <a:p>
            <a:r>
              <a:rPr lang="en-US" sz="1400" dirty="0"/>
              <a:t>Random forest</a:t>
            </a:r>
          </a:p>
        </p:txBody>
      </p:sp>
      <p:sp>
        <p:nvSpPr>
          <p:cNvPr id="35" name="TextBox 34">
            <a:extLst>
              <a:ext uri="{FF2B5EF4-FFF2-40B4-BE49-F238E27FC236}">
                <a16:creationId xmlns:a16="http://schemas.microsoft.com/office/drawing/2014/main" id="{368CBD26-E40D-4234-B3DC-35A15DFA8D37}"/>
              </a:ext>
            </a:extLst>
          </p:cNvPr>
          <p:cNvSpPr txBox="1"/>
          <p:nvPr/>
        </p:nvSpPr>
        <p:spPr>
          <a:xfrm>
            <a:off x="3260156" y="3621019"/>
            <a:ext cx="1020188" cy="307777"/>
          </a:xfrm>
          <a:prstGeom prst="rect">
            <a:avLst/>
          </a:prstGeom>
          <a:noFill/>
        </p:spPr>
        <p:txBody>
          <a:bodyPr wrap="square" rtlCol="0">
            <a:spAutoFit/>
          </a:bodyPr>
          <a:lstStyle/>
          <a:p>
            <a:r>
              <a:rPr lang="en-US" sz="1400" dirty="0" err="1"/>
              <a:t>LightGBM</a:t>
            </a:r>
            <a:endParaRPr lang="en-US" sz="1400" dirty="0"/>
          </a:p>
        </p:txBody>
      </p:sp>
      <p:sp>
        <p:nvSpPr>
          <p:cNvPr id="36" name="TextBox 35">
            <a:extLst>
              <a:ext uri="{FF2B5EF4-FFF2-40B4-BE49-F238E27FC236}">
                <a16:creationId xmlns:a16="http://schemas.microsoft.com/office/drawing/2014/main" id="{FBA4A30E-6F17-4F2F-B820-386ACE6AC1D7}"/>
              </a:ext>
            </a:extLst>
          </p:cNvPr>
          <p:cNvSpPr txBox="1"/>
          <p:nvPr/>
        </p:nvSpPr>
        <p:spPr>
          <a:xfrm>
            <a:off x="4553906" y="3596419"/>
            <a:ext cx="530342" cy="307777"/>
          </a:xfrm>
          <a:prstGeom prst="rect">
            <a:avLst/>
          </a:prstGeom>
          <a:noFill/>
        </p:spPr>
        <p:txBody>
          <a:bodyPr wrap="square" rtlCol="0">
            <a:spAutoFit/>
          </a:bodyPr>
          <a:lstStyle/>
          <a:p>
            <a:r>
              <a:rPr lang="en-US" sz="1400" dirty="0"/>
              <a:t>SVM</a:t>
            </a:r>
          </a:p>
        </p:txBody>
      </p:sp>
      <p:sp>
        <p:nvSpPr>
          <p:cNvPr id="39" name="TextBox 38">
            <a:extLst>
              <a:ext uri="{FF2B5EF4-FFF2-40B4-BE49-F238E27FC236}">
                <a16:creationId xmlns:a16="http://schemas.microsoft.com/office/drawing/2014/main" id="{455746D8-91EE-4D11-9524-E5783C85A295}"/>
              </a:ext>
            </a:extLst>
          </p:cNvPr>
          <p:cNvSpPr txBox="1"/>
          <p:nvPr/>
        </p:nvSpPr>
        <p:spPr>
          <a:xfrm>
            <a:off x="4263846" y="6193642"/>
            <a:ext cx="1576122" cy="307777"/>
          </a:xfrm>
          <a:prstGeom prst="rect">
            <a:avLst/>
          </a:prstGeom>
          <a:noFill/>
        </p:spPr>
        <p:txBody>
          <a:bodyPr wrap="square" rtlCol="0">
            <a:spAutoFit/>
          </a:bodyPr>
          <a:lstStyle/>
          <a:p>
            <a:r>
              <a:rPr lang="en-US" sz="1400" dirty="0"/>
              <a:t>Models' evaluation</a:t>
            </a:r>
          </a:p>
        </p:txBody>
      </p:sp>
      <p:sp>
        <p:nvSpPr>
          <p:cNvPr id="43" name="Rectangle 42">
            <a:extLst>
              <a:ext uri="{FF2B5EF4-FFF2-40B4-BE49-F238E27FC236}">
                <a16:creationId xmlns:a16="http://schemas.microsoft.com/office/drawing/2014/main" id="{26CD5A97-904A-41A9-9815-203250EE2037}"/>
              </a:ext>
            </a:extLst>
          </p:cNvPr>
          <p:cNvSpPr/>
          <p:nvPr/>
        </p:nvSpPr>
        <p:spPr>
          <a:xfrm>
            <a:off x="3331160" y="1232296"/>
            <a:ext cx="2120170" cy="426167"/>
          </a:xfrm>
          <a:prstGeom prst="rect">
            <a:avLst/>
          </a:prstGeom>
          <a:no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74CF3D81-663E-4A74-8714-82DD1FB6C277}"/>
              </a:ext>
            </a:extLst>
          </p:cNvPr>
          <p:cNvSpPr/>
          <p:nvPr/>
        </p:nvSpPr>
        <p:spPr>
          <a:xfrm>
            <a:off x="3331160" y="2103357"/>
            <a:ext cx="2100480" cy="307777"/>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A03692DF-8C9A-4166-9FC5-CDF8862AF605}"/>
              </a:ext>
            </a:extLst>
          </p:cNvPr>
          <p:cNvSpPr/>
          <p:nvPr/>
        </p:nvSpPr>
        <p:spPr>
          <a:xfrm>
            <a:off x="2846174" y="2807756"/>
            <a:ext cx="805064" cy="307777"/>
          </a:xfrm>
          <a:prstGeom prst="rect">
            <a:avLst/>
          </a:prstGeom>
          <a:no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08044CA1-E15E-49D5-BA7A-D06300B399D3}"/>
              </a:ext>
            </a:extLst>
          </p:cNvPr>
          <p:cNvSpPr/>
          <p:nvPr/>
        </p:nvSpPr>
        <p:spPr>
          <a:xfrm>
            <a:off x="7005086" y="5322671"/>
            <a:ext cx="856682" cy="307777"/>
          </a:xfrm>
          <a:prstGeom prst="rect">
            <a:avLst/>
          </a:prstGeom>
          <a:no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3AA06408-D784-4A42-893C-235C74C4D433}"/>
              </a:ext>
            </a:extLst>
          </p:cNvPr>
          <p:cNvSpPr/>
          <p:nvPr/>
        </p:nvSpPr>
        <p:spPr>
          <a:xfrm>
            <a:off x="5016414" y="5326597"/>
            <a:ext cx="1170432" cy="307777"/>
          </a:xfrm>
          <a:prstGeom prst="rect">
            <a:avLst/>
          </a:prstGeom>
          <a:no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2A7264F7-860C-4C97-9A4E-FB86AE7253BE}"/>
              </a:ext>
            </a:extLst>
          </p:cNvPr>
          <p:cNvSpPr/>
          <p:nvPr/>
        </p:nvSpPr>
        <p:spPr>
          <a:xfrm>
            <a:off x="2319766" y="5322671"/>
            <a:ext cx="2060512" cy="307777"/>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F3293E35-049B-414E-B2A9-4B2FC2E0496E}"/>
              </a:ext>
            </a:extLst>
          </p:cNvPr>
          <p:cNvSpPr/>
          <p:nvPr/>
        </p:nvSpPr>
        <p:spPr>
          <a:xfrm>
            <a:off x="4126370" y="6185743"/>
            <a:ext cx="1786708" cy="307777"/>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14A8D372-64C2-464F-87D3-F8AA1C2BC260}"/>
              </a:ext>
            </a:extLst>
          </p:cNvPr>
          <p:cNvSpPr/>
          <p:nvPr/>
        </p:nvSpPr>
        <p:spPr>
          <a:xfrm>
            <a:off x="1690013" y="3616012"/>
            <a:ext cx="1320372" cy="307777"/>
          </a:xfrm>
          <a:prstGeom prst="rect">
            <a:avLst/>
          </a:prstGeom>
          <a:no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4028D040-65D0-4D14-B29C-7B268E4819BF}"/>
              </a:ext>
            </a:extLst>
          </p:cNvPr>
          <p:cNvSpPr/>
          <p:nvPr/>
        </p:nvSpPr>
        <p:spPr>
          <a:xfrm>
            <a:off x="3258297" y="3624968"/>
            <a:ext cx="902590" cy="307777"/>
          </a:xfrm>
          <a:prstGeom prst="rect">
            <a:avLst/>
          </a:prstGeom>
          <a:no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3F49E778-1BC9-4FBD-8C7B-C0B22B43F991}"/>
              </a:ext>
            </a:extLst>
          </p:cNvPr>
          <p:cNvSpPr/>
          <p:nvPr/>
        </p:nvSpPr>
        <p:spPr>
          <a:xfrm>
            <a:off x="4459021" y="3621019"/>
            <a:ext cx="636136" cy="307777"/>
          </a:xfrm>
          <a:prstGeom prst="rect">
            <a:avLst/>
          </a:prstGeom>
          <a:no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78891D7E-F4B7-47BF-AEA8-60E31B504459}"/>
              </a:ext>
            </a:extLst>
          </p:cNvPr>
          <p:cNvSpPr/>
          <p:nvPr/>
        </p:nvSpPr>
        <p:spPr>
          <a:xfrm>
            <a:off x="2863159" y="4519784"/>
            <a:ext cx="636136" cy="307777"/>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Straight Arrow Connector 54">
            <a:extLst>
              <a:ext uri="{FF2B5EF4-FFF2-40B4-BE49-F238E27FC236}">
                <a16:creationId xmlns:a16="http://schemas.microsoft.com/office/drawing/2014/main" id="{3635CC09-09C9-45D2-99E4-1443C2F1064F}"/>
              </a:ext>
            </a:extLst>
          </p:cNvPr>
          <p:cNvCxnSpPr>
            <a:cxnSpLocks/>
            <a:stCxn id="43" idx="2"/>
          </p:cNvCxnSpPr>
          <p:nvPr/>
        </p:nvCxnSpPr>
        <p:spPr>
          <a:xfrm>
            <a:off x="4391245" y="1658463"/>
            <a:ext cx="0" cy="27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9895251F-0C05-4F2D-975C-FD63C808C753}"/>
              </a:ext>
            </a:extLst>
          </p:cNvPr>
          <p:cNvCxnSpPr>
            <a:cxnSpLocks/>
            <a:stCxn id="44" idx="2"/>
          </p:cNvCxnSpPr>
          <p:nvPr/>
        </p:nvCxnSpPr>
        <p:spPr>
          <a:xfrm flipH="1">
            <a:off x="3805380" y="2411134"/>
            <a:ext cx="576020" cy="32444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8D42993C-3DF4-41DB-A729-563397F9A95E}"/>
              </a:ext>
            </a:extLst>
          </p:cNvPr>
          <p:cNvCxnSpPr>
            <a:cxnSpLocks/>
            <a:stCxn id="44" idx="2"/>
          </p:cNvCxnSpPr>
          <p:nvPr/>
        </p:nvCxnSpPr>
        <p:spPr>
          <a:xfrm>
            <a:off x="4381400" y="2411134"/>
            <a:ext cx="2933800" cy="276284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B6A45C4-3D43-4BDF-9627-46BE271718F4}"/>
              </a:ext>
            </a:extLst>
          </p:cNvPr>
          <p:cNvCxnSpPr>
            <a:cxnSpLocks/>
            <a:stCxn id="45" idx="2"/>
          </p:cNvCxnSpPr>
          <p:nvPr/>
        </p:nvCxnSpPr>
        <p:spPr>
          <a:xfrm flipH="1">
            <a:off x="2635588" y="3115533"/>
            <a:ext cx="613118" cy="337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0336F8E-37B9-474E-8398-CA92F1B097BA}"/>
              </a:ext>
            </a:extLst>
          </p:cNvPr>
          <p:cNvCxnSpPr>
            <a:cxnSpLocks/>
            <a:stCxn id="45" idx="2"/>
          </p:cNvCxnSpPr>
          <p:nvPr/>
        </p:nvCxnSpPr>
        <p:spPr>
          <a:xfrm>
            <a:off x="3248706" y="3115533"/>
            <a:ext cx="408215" cy="383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D5A96F6D-0AA3-4B7B-BF67-01172158B65E}"/>
              </a:ext>
            </a:extLst>
          </p:cNvPr>
          <p:cNvCxnSpPr>
            <a:cxnSpLocks/>
            <a:stCxn id="45" idx="2"/>
          </p:cNvCxnSpPr>
          <p:nvPr/>
        </p:nvCxnSpPr>
        <p:spPr>
          <a:xfrm>
            <a:off x="3248706" y="3115533"/>
            <a:ext cx="1131572" cy="360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76936316-1561-480C-8F3A-D737BB53AD17}"/>
              </a:ext>
            </a:extLst>
          </p:cNvPr>
          <p:cNvCxnSpPr>
            <a:cxnSpLocks/>
          </p:cNvCxnSpPr>
          <p:nvPr/>
        </p:nvCxnSpPr>
        <p:spPr>
          <a:xfrm>
            <a:off x="2510739" y="3923789"/>
            <a:ext cx="461029" cy="4154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76F5D9E-6410-4547-8D03-F4D8BFF1C714}"/>
              </a:ext>
            </a:extLst>
          </p:cNvPr>
          <p:cNvCxnSpPr>
            <a:cxnSpLocks/>
          </p:cNvCxnSpPr>
          <p:nvPr/>
        </p:nvCxnSpPr>
        <p:spPr>
          <a:xfrm flipH="1">
            <a:off x="3281209" y="3933533"/>
            <a:ext cx="307145" cy="4057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DEC04AA8-2A83-4E17-ABFF-8BBEF936348B}"/>
              </a:ext>
            </a:extLst>
          </p:cNvPr>
          <p:cNvCxnSpPr>
            <a:cxnSpLocks/>
            <a:stCxn id="53" idx="2"/>
          </p:cNvCxnSpPr>
          <p:nvPr/>
        </p:nvCxnSpPr>
        <p:spPr>
          <a:xfrm flipH="1">
            <a:off x="3669215" y="3928796"/>
            <a:ext cx="1107874" cy="4163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C3674554-B3DC-4773-BB43-43FE90119FA0}"/>
              </a:ext>
            </a:extLst>
          </p:cNvPr>
          <p:cNvCxnSpPr>
            <a:cxnSpLocks/>
          </p:cNvCxnSpPr>
          <p:nvPr/>
        </p:nvCxnSpPr>
        <p:spPr>
          <a:xfrm flipH="1">
            <a:off x="3181227" y="4835245"/>
            <a:ext cx="1" cy="31629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67BC3075-2773-4FE6-8DBA-8CB27A0441F7}"/>
              </a:ext>
            </a:extLst>
          </p:cNvPr>
          <p:cNvCxnSpPr>
            <a:cxnSpLocks/>
          </p:cNvCxnSpPr>
          <p:nvPr/>
        </p:nvCxnSpPr>
        <p:spPr>
          <a:xfrm>
            <a:off x="4380278" y="5482354"/>
            <a:ext cx="399576"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802FAFE-8642-4CD6-B333-1D0654C9A26C}"/>
              </a:ext>
            </a:extLst>
          </p:cNvPr>
          <p:cNvCxnSpPr>
            <a:cxnSpLocks/>
          </p:cNvCxnSpPr>
          <p:nvPr/>
        </p:nvCxnSpPr>
        <p:spPr>
          <a:xfrm>
            <a:off x="6182200" y="5480485"/>
            <a:ext cx="457360"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5C51F53F-69FB-43F2-BDF1-732B6160ADB9}"/>
              </a:ext>
            </a:extLst>
          </p:cNvPr>
          <p:cNvCxnSpPr>
            <a:cxnSpLocks/>
          </p:cNvCxnSpPr>
          <p:nvPr/>
        </p:nvCxnSpPr>
        <p:spPr>
          <a:xfrm flipV="1">
            <a:off x="2983280" y="4993391"/>
            <a:ext cx="0" cy="32623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03" name="Group 102">
            <a:extLst>
              <a:ext uri="{FF2B5EF4-FFF2-40B4-BE49-F238E27FC236}">
                <a16:creationId xmlns:a16="http://schemas.microsoft.com/office/drawing/2014/main" id="{DB814AE9-8E0F-4A7F-B184-EF4EA018E084}"/>
              </a:ext>
            </a:extLst>
          </p:cNvPr>
          <p:cNvGrpSpPr/>
          <p:nvPr/>
        </p:nvGrpSpPr>
        <p:grpSpPr>
          <a:xfrm>
            <a:off x="1509575" y="4683760"/>
            <a:ext cx="2452825" cy="1673860"/>
            <a:chOff x="290375" y="4683760"/>
            <a:chExt cx="2452825" cy="1673860"/>
          </a:xfrm>
        </p:grpSpPr>
        <p:sp>
          <p:nvSpPr>
            <p:cNvPr id="98" name="Freeform: Shape 97">
              <a:extLst>
                <a:ext uri="{FF2B5EF4-FFF2-40B4-BE49-F238E27FC236}">
                  <a16:creationId xmlns:a16="http://schemas.microsoft.com/office/drawing/2014/main" id="{0CA36271-F83E-467E-8191-DA235E2D2194}"/>
                </a:ext>
              </a:extLst>
            </p:cNvPr>
            <p:cNvSpPr/>
            <p:nvPr/>
          </p:nvSpPr>
          <p:spPr>
            <a:xfrm>
              <a:off x="290375" y="4683760"/>
              <a:ext cx="2381705" cy="1651000"/>
            </a:xfrm>
            <a:custGeom>
              <a:avLst/>
              <a:gdLst>
                <a:gd name="connsiteX0" fmla="*/ 1355545 w 2381705"/>
                <a:gd name="connsiteY0" fmla="*/ 0 h 1651000"/>
                <a:gd name="connsiteX1" fmla="*/ 24585 w 2381705"/>
                <a:gd name="connsiteY1" fmla="*/ 1127760 h 1651000"/>
                <a:gd name="connsiteX2" fmla="*/ 2381705 w 2381705"/>
                <a:gd name="connsiteY2" fmla="*/ 1651000 h 1651000"/>
              </a:gdLst>
              <a:ahLst/>
              <a:cxnLst>
                <a:cxn ang="0">
                  <a:pos x="connsiteX0" y="connsiteY0"/>
                </a:cxn>
                <a:cxn ang="0">
                  <a:pos x="connsiteX1" y="connsiteY1"/>
                </a:cxn>
                <a:cxn ang="0">
                  <a:pos x="connsiteX2" y="connsiteY2"/>
                </a:cxn>
              </a:cxnLst>
              <a:rect l="l" t="t" r="r" b="b"/>
              <a:pathLst>
                <a:path w="2381705" h="1651000">
                  <a:moveTo>
                    <a:pt x="1355545" y="0"/>
                  </a:moveTo>
                  <a:cubicBezTo>
                    <a:pt x="604551" y="426296"/>
                    <a:pt x="-146442" y="852593"/>
                    <a:pt x="24585" y="1127760"/>
                  </a:cubicBezTo>
                  <a:cubicBezTo>
                    <a:pt x="195612" y="1402927"/>
                    <a:pt x="1288658" y="1526963"/>
                    <a:pt x="2381705" y="1651000"/>
                  </a:cubicBezTo>
                </a:path>
              </a:pathLst>
            </a:cu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Arrow Connector 99">
              <a:extLst>
                <a:ext uri="{FF2B5EF4-FFF2-40B4-BE49-F238E27FC236}">
                  <a16:creationId xmlns:a16="http://schemas.microsoft.com/office/drawing/2014/main" id="{503FBEC1-D7A6-48C9-B31E-728BFC1466B0}"/>
                </a:ext>
              </a:extLst>
            </p:cNvPr>
            <p:cNvCxnSpPr>
              <a:cxnSpLocks/>
            </p:cNvCxnSpPr>
            <p:nvPr/>
          </p:nvCxnSpPr>
          <p:spPr>
            <a:xfrm>
              <a:off x="2682240" y="6335143"/>
              <a:ext cx="60960" cy="2247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7" name="Group 106">
            <a:extLst>
              <a:ext uri="{FF2B5EF4-FFF2-40B4-BE49-F238E27FC236}">
                <a16:creationId xmlns:a16="http://schemas.microsoft.com/office/drawing/2014/main" id="{0AD45E8A-EB9F-41C8-BD15-A74CD20560BA}"/>
              </a:ext>
            </a:extLst>
          </p:cNvPr>
          <p:cNvGrpSpPr/>
          <p:nvPr/>
        </p:nvGrpSpPr>
        <p:grpSpPr>
          <a:xfrm>
            <a:off x="6101080" y="5486400"/>
            <a:ext cx="2871094" cy="874143"/>
            <a:chOff x="4881880" y="5486400"/>
            <a:chExt cx="2871094" cy="874143"/>
          </a:xfrm>
        </p:grpSpPr>
        <p:sp>
          <p:nvSpPr>
            <p:cNvPr id="104" name="Freeform: Shape 103">
              <a:extLst>
                <a:ext uri="{FF2B5EF4-FFF2-40B4-BE49-F238E27FC236}">
                  <a16:creationId xmlns:a16="http://schemas.microsoft.com/office/drawing/2014/main" id="{F8BB60A4-88F4-437E-AFC1-735FBB8E7985}"/>
                </a:ext>
              </a:extLst>
            </p:cNvPr>
            <p:cNvSpPr/>
            <p:nvPr/>
          </p:nvSpPr>
          <p:spPr>
            <a:xfrm>
              <a:off x="4958080" y="5486400"/>
              <a:ext cx="2794894" cy="873760"/>
            </a:xfrm>
            <a:custGeom>
              <a:avLst/>
              <a:gdLst>
                <a:gd name="connsiteX0" fmla="*/ 1691640 w 2794894"/>
                <a:gd name="connsiteY0" fmla="*/ 0 h 873760"/>
                <a:gd name="connsiteX1" fmla="*/ 2727960 w 2794894"/>
                <a:gd name="connsiteY1" fmla="*/ 716280 h 873760"/>
                <a:gd name="connsiteX2" fmla="*/ 0 w 2794894"/>
                <a:gd name="connsiteY2" fmla="*/ 873760 h 873760"/>
              </a:gdLst>
              <a:ahLst/>
              <a:cxnLst>
                <a:cxn ang="0">
                  <a:pos x="connsiteX0" y="connsiteY0"/>
                </a:cxn>
                <a:cxn ang="0">
                  <a:pos x="connsiteX1" y="connsiteY1"/>
                </a:cxn>
                <a:cxn ang="0">
                  <a:pos x="connsiteX2" y="connsiteY2"/>
                </a:cxn>
              </a:cxnLst>
              <a:rect l="l" t="t" r="r" b="b"/>
              <a:pathLst>
                <a:path w="2794894" h="873760">
                  <a:moveTo>
                    <a:pt x="1691640" y="0"/>
                  </a:moveTo>
                  <a:cubicBezTo>
                    <a:pt x="2350770" y="285326"/>
                    <a:pt x="3009900" y="570653"/>
                    <a:pt x="2727960" y="716280"/>
                  </a:cubicBezTo>
                  <a:cubicBezTo>
                    <a:pt x="2446020" y="861907"/>
                    <a:pt x="1223010" y="867833"/>
                    <a:pt x="0" y="873760"/>
                  </a:cubicBezTo>
                </a:path>
              </a:pathLst>
            </a:cu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Arrow Connector 104">
              <a:extLst>
                <a:ext uri="{FF2B5EF4-FFF2-40B4-BE49-F238E27FC236}">
                  <a16:creationId xmlns:a16="http://schemas.microsoft.com/office/drawing/2014/main" id="{0ADC8BDD-4061-427A-A984-9ACADF921E33}"/>
                </a:ext>
              </a:extLst>
            </p:cNvPr>
            <p:cNvCxnSpPr>
              <a:cxnSpLocks/>
            </p:cNvCxnSpPr>
            <p:nvPr/>
          </p:nvCxnSpPr>
          <p:spPr>
            <a:xfrm flipH="1">
              <a:off x="4881880" y="6360543"/>
              <a:ext cx="63500" cy="0"/>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6039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327CDCE-16E2-49CC-9B9B-6112F1306700}"/>
              </a:ext>
            </a:extLst>
          </p:cNvPr>
          <p:cNvSpPr/>
          <p:nvPr/>
        </p:nvSpPr>
        <p:spPr>
          <a:xfrm>
            <a:off x="-180304" y="12421"/>
            <a:ext cx="12372304" cy="1754326"/>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CAGE signal profiles</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0" name="Picture 9" descr="Diagram, calendar&#10;&#10;Description automatically generated">
            <a:extLst>
              <a:ext uri="{FF2B5EF4-FFF2-40B4-BE49-F238E27FC236}">
                <a16:creationId xmlns:a16="http://schemas.microsoft.com/office/drawing/2014/main" id="{E8CFB3CD-101C-4967-8780-C1313492D5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5197" y="3875959"/>
            <a:ext cx="4582230" cy="2897746"/>
          </a:xfrm>
          <a:prstGeom prst="rect">
            <a:avLst/>
          </a:prstGeom>
        </p:spPr>
      </p:pic>
      <p:pic>
        <p:nvPicPr>
          <p:cNvPr id="12" name="Picture 11" descr="Diagram, calendar&#10;&#10;Description automatically generated">
            <a:extLst>
              <a:ext uri="{FF2B5EF4-FFF2-40B4-BE49-F238E27FC236}">
                <a16:creationId xmlns:a16="http://schemas.microsoft.com/office/drawing/2014/main" id="{A9ED41C6-463C-424B-A48D-836C23622F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556" y="3921543"/>
            <a:ext cx="4582230" cy="2897746"/>
          </a:xfrm>
          <a:prstGeom prst="rect">
            <a:avLst/>
          </a:prstGeom>
        </p:spPr>
      </p:pic>
      <p:sp>
        <p:nvSpPr>
          <p:cNvPr id="17" name="TextBox 16">
            <a:extLst>
              <a:ext uri="{FF2B5EF4-FFF2-40B4-BE49-F238E27FC236}">
                <a16:creationId xmlns:a16="http://schemas.microsoft.com/office/drawing/2014/main" id="{03B7A17B-D1FB-4434-826B-99D30E39E825}"/>
              </a:ext>
            </a:extLst>
          </p:cNvPr>
          <p:cNvSpPr txBox="1"/>
          <p:nvPr/>
        </p:nvSpPr>
        <p:spPr>
          <a:xfrm>
            <a:off x="2506770" y="908954"/>
            <a:ext cx="1828800" cy="369332"/>
          </a:xfrm>
          <a:prstGeom prst="rect">
            <a:avLst/>
          </a:prstGeom>
          <a:noFill/>
        </p:spPr>
        <p:txBody>
          <a:bodyPr wrap="square" rtlCol="0">
            <a:spAutoFit/>
          </a:bodyPr>
          <a:lstStyle/>
          <a:p>
            <a:r>
              <a:rPr lang="en-US" b="1" dirty="0">
                <a:solidFill>
                  <a:srgbClr val="C00000"/>
                </a:solidFill>
              </a:rPr>
              <a:t>Positive set</a:t>
            </a:r>
          </a:p>
        </p:txBody>
      </p:sp>
      <p:pic>
        <p:nvPicPr>
          <p:cNvPr id="20" name="Picture 19" descr="Chart, line chart&#10;&#10;Description automatically generated">
            <a:extLst>
              <a:ext uri="{FF2B5EF4-FFF2-40B4-BE49-F238E27FC236}">
                <a16:creationId xmlns:a16="http://schemas.microsoft.com/office/drawing/2014/main" id="{00393C5C-4335-4742-A145-4E71CFC321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9078" y="1208115"/>
            <a:ext cx="3788836" cy="2595093"/>
          </a:xfrm>
          <a:prstGeom prst="rect">
            <a:avLst/>
          </a:prstGeom>
        </p:spPr>
      </p:pic>
      <p:pic>
        <p:nvPicPr>
          <p:cNvPr id="22" name="Picture 21" descr="Chart&#10;&#10;Description automatically generated">
            <a:extLst>
              <a:ext uri="{FF2B5EF4-FFF2-40B4-BE49-F238E27FC236}">
                <a16:creationId xmlns:a16="http://schemas.microsoft.com/office/drawing/2014/main" id="{14866C07-FEC6-425E-9066-F1F0EB2E82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17564" y="1178359"/>
            <a:ext cx="3788836" cy="2595093"/>
          </a:xfrm>
          <a:prstGeom prst="rect">
            <a:avLst/>
          </a:prstGeom>
        </p:spPr>
      </p:pic>
      <p:sp>
        <p:nvSpPr>
          <p:cNvPr id="23" name="TextBox 22">
            <a:extLst>
              <a:ext uri="{FF2B5EF4-FFF2-40B4-BE49-F238E27FC236}">
                <a16:creationId xmlns:a16="http://schemas.microsoft.com/office/drawing/2014/main" id="{60FF5FE4-9796-42CB-AC17-F8DC503B32AB}"/>
              </a:ext>
            </a:extLst>
          </p:cNvPr>
          <p:cNvSpPr txBox="1"/>
          <p:nvPr/>
        </p:nvSpPr>
        <p:spPr>
          <a:xfrm>
            <a:off x="8076667" y="908954"/>
            <a:ext cx="1828800" cy="369332"/>
          </a:xfrm>
          <a:prstGeom prst="rect">
            <a:avLst/>
          </a:prstGeom>
          <a:noFill/>
        </p:spPr>
        <p:txBody>
          <a:bodyPr wrap="square" rtlCol="0">
            <a:spAutoFit/>
          </a:bodyPr>
          <a:lstStyle/>
          <a:p>
            <a:r>
              <a:rPr lang="en-US" b="1" dirty="0">
                <a:solidFill>
                  <a:srgbClr val="C00000"/>
                </a:solidFill>
              </a:rPr>
              <a:t>Negative set</a:t>
            </a:r>
          </a:p>
        </p:txBody>
      </p:sp>
    </p:spTree>
    <p:extLst>
      <p:ext uri="{BB962C8B-B14F-4D97-AF65-F5344CB8AC3E}">
        <p14:creationId xmlns:p14="http://schemas.microsoft.com/office/powerpoint/2010/main" val="2315797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C16C35-54B3-489B-85C1-5B965091AEFB}"/>
              </a:ext>
            </a:extLst>
          </p:cNvPr>
          <p:cNvSpPr/>
          <p:nvPr/>
        </p:nvSpPr>
        <p:spPr>
          <a:xfrm>
            <a:off x="-180304" y="12421"/>
            <a:ext cx="12372304" cy="1754326"/>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Feature importance</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6" name="Picture 5" descr="Chart&#10;&#10;Description automatically generated">
            <a:extLst>
              <a:ext uri="{FF2B5EF4-FFF2-40B4-BE49-F238E27FC236}">
                <a16:creationId xmlns:a16="http://schemas.microsoft.com/office/drawing/2014/main" id="{8C912774-65DD-4F67-AD44-A89B46553A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707" y="1217053"/>
            <a:ext cx="10540585" cy="5424886"/>
          </a:xfrm>
          <a:prstGeom prst="rect">
            <a:avLst/>
          </a:prstGeom>
        </p:spPr>
      </p:pic>
    </p:spTree>
    <p:extLst>
      <p:ext uri="{BB962C8B-B14F-4D97-AF65-F5344CB8AC3E}">
        <p14:creationId xmlns:p14="http://schemas.microsoft.com/office/powerpoint/2010/main" val="4289658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bar chart&#10;&#10;Description automatically generated">
            <a:extLst>
              <a:ext uri="{FF2B5EF4-FFF2-40B4-BE49-F238E27FC236}">
                <a16:creationId xmlns:a16="http://schemas.microsoft.com/office/drawing/2014/main" id="{70590118-FD4D-429B-93F1-E458AA5EB5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9777" y="1324612"/>
            <a:ext cx="7726680" cy="2286538"/>
          </a:xfrm>
          <a:prstGeom prst="rect">
            <a:avLst/>
          </a:prstGeom>
        </p:spPr>
      </p:pic>
      <p:pic>
        <p:nvPicPr>
          <p:cNvPr id="9" name="Picture 8" descr="Diagram&#10;&#10;Description automatically generated">
            <a:extLst>
              <a:ext uri="{FF2B5EF4-FFF2-40B4-BE49-F238E27FC236}">
                <a16:creationId xmlns:a16="http://schemas.microsoft.com/office/drawing/2014/main" id="{F284B470-FFC7-42FF-B8AC-A2B1581111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553" y="1305741"/>
            <a:ext cx="3832332" cy="5505483"/>
          </a:xfrm>
          <a:prstGeom prst="rect">
            <a:avLst/>
          </a:prstGeom>
        </p:spPr>
      </p:pic>
      <p:sp>
        <p:nvSpPr>
          <p:cNvPr id="10" name="TextBox 9">
            <a:extLst>
              <a:ext uri="{FF2B5EF4-FFF2-40B4-BE49-F238E27FC236}">
                <a16:creationId xmlns:a16="http://schemas.microsoft.com/office/drawing/2014/main" id="{67653B27-C858-419B-B80C-434BB78A09C7}"/>
              </a:ext>
            </a:extLst>
          </p:cNvPr>
          <p:cNvSpPr txBox="1"/>
          <p:nvPr/>
        </p:nvSpPr>
        <p:spPr>
          <a:xfrm>
            <a:off x="558369" y="891359"/>
            <a:ext cx="2957755" cy="369332"/>
          </a:xfrm>
          <a:prstGeom prst="rect">
            <a:avLst/>
          </a:prstGeom>
          <a:noFill/>
        </p:spPr>
        <p:txBody>
          <a:bodyPr wrap="square" rtlCol="0">
            <a:spAutoFit/>
          </a:bodyPr>
          <a:lstStyle/>
          <a:p>
            <a:r>
              <a:rPr lang="en-US" b="1" dirty="0" err="1">
                <a:solidFill>
                  <a:srgbClr val="C00000"/>
                </a:solidFill>
              </a:rPr>
              <a:t>LightGBM</a:t>
            </a:r>
            <a:r>
              <a:rPr lang="en-US" b="1" dirty="0">
                <a:solidFill>
                  <a:srgbClr val="C00000"/>
                </a:solidFill>
              </a:rPr>
              <a:t> training evaluation</a:t>
            </a:r>
          </a:p>
        </p:txBody>
      </p:sp>
      <p:pic>
        <p:nvPicPr>
          <p:cNvPr id="14" name="Picture 13" descr="Chart, bar chart&#10;&#10;Description automatically generated">
            <a:extLst>
              <a:ext uri="{FF2B5EF4-FFF2-40B4-BE49-F238E27FC236}">
                <a16:creationId xmlns:a16="http://schemas.microsoft.com/office/drawing/2014/main" id="{01A64199-2DEB-478D-96A6-B66CD05A3A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8563" y="4498681"/>
            <a:ext cx="7636210" cy="2375710"/>
          </a:xfrm>
          <a:prstGeom prst="rect">
            <a:avLst/>
          </a:prstGeom>
        </p:spPr>
      </p:pic>
      <p:sp>
        <p:nvSpPr>
          <p:cNvPr id="15" name="TextBox 14">
            <a:extLst>
              <a:ext uri="{FF2B5EF4-FFF2-40B4-BE49-F238E27FC236}">
                <a16:creationId xmlns:a16="http://schemas.microsoft.com/office/drawing/2014/main" id="{4149587B-A888-42DC-8CA3-5E22A85CC963}"/>
              </a:ext>
            </a:extLst>
          </p:cNvPr>
          <p:cNvSpPr txBox="1"/>
          <p:nvPr/>
        </p:nvSpPr>
        <p:spPr>
          <a:xfrm>
            <a:off x="6557790" y="891359"/>
            <a:ext cx="2957755" cy="369332"/>
          </a:xfrm>
          <a:prstGeom prst="rect">
            <a:avLst/>
          </a:prstGeom>
          <a:noFill/>
        </p:spPr>
        <p:txBody>
          <a:bodyPr wrap="square" rtlCol="0">
            <a:spAutoFit/>
          </a:bodyPr>
          <a:lstStyle/>
          <a:p>
            <a:r>
              <a:rPr lang="en-US" b="1" dirty="0">
                <a:solidFill>
                  <a:srgbClr val="C00000"/>
                </a:solidFill>
              </a:rPr>
              <a:t>Models evaluation</a:t>
            </a:r>
          </a:p>
        </p:txBody>
      </p:sp>
      <p:sp>
        <p:nvSpPr>
          <p:cNvPr id="16" name="TextBox 15">
            <a:extLst>
              <a:ext uri="{FF2B5EF4-FFF2-40B4-BE49-F238E27FC236}">
                <a16:creationId xmlns:a16="http://schemas.microsoft.com/office/drawing/2014/main" id="{E8DB9188-DF92-4D38-BF3C-64FACA0FC944}"/>
              </a:ext>
            </a:extLst>
          </p:cNvPr>
          <p:cNvSpPr txBox="1"/>
          <p:nvPr/>
        </p:nvSpPr>
        <p:spPr>
          <a:xfrm>
            <a:off x="5951434" y="4024179"/>
            <a:ext cx="4029145" cy="369332"/>
          </a:xfrm>
          <a:prstGeom prst="rect">
            <a:avLst/>
          </a:prstGeom>
          <a:noFill/>
        </p:spPr>
        <p:txBody>
          <a:bodyPr wrap="square" rtlCol="0">
            <a:spAutoFit/>
          </a:bodyPr>
          <a:lstStyle/>
          <a:p>
            <a:r>
              <a:rPr lang="en-US" b="1" dirty="0">
                <a:solidFill>
                  <a:srgbClr val="C00000"/>
                </a:solidFill>
              </a:rPr>
              <a:t>Models evaluation at classes resolution</a:t>
            </a:r>
          </a:p>
        </p:txBody>
      </p:sp>
      <p:sp>
        <p:nvSpPr>
          <p:cNvPr id="17" name="Rectangle 16">
            <a:extLst>
              <a:ext uri="{FF2B5EF4-FFF2-40B4-BE49-F238E27FC236}">
                <a16:creationId xmlns:a16="http://schemas.microsoft.com/office/drawing/2014/main" id="{ABF98873-F269-45B8-AD06-8A42C77EEFA4}"/>
              </a:ext>
            </a:extLst>
          </p:cNvPr>
          <p:cNvSpPr/>
          <p:nvPr/>
        </p:nvSpPr>
        <p:spPr>
          <a:xfrm>
            <a:off x="-1204950" y="-89564"/>
            <a:ext cx="12372304" cy="1754326"/>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Model evaluation</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8" name="Rectangle 17">
            <a:extLst>
              <a:ext uri="{FF2B5EF4-FFF2-40B4-BE49-F238E27FC236}">
                <a16:creationId xmlns:a16="http://schemas.microsoft.com/office/drawing/2014/main" id="{45342F3A-308E-453B-B381-339B2CF74041}"/>
              </a:ext>
            </a:extLst>
          </p:cNvPr>
          <p:cNvSpPr/>
          <p:nvPr/>
        </p:nvSpPr>
        <p:spPr>
          <a:xfrm>
            <a:off x="6815328" y="1390017"/>
            <a:ext cx="1993392" cy="2233759"/>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94C5263-F6A3-4DB0-8B49-14C01525D3B7}"/>
              </a:ext>
            </a:extLst>
          </p:cNvPr>
          <p:cNvSpPr/>
          <p:nvPr/>
        </p:nvSpPr>
        <p:spPr>
          <a:xfrm>
            <a:off x="6815328" y="4514850"/>
            <a:ext cx="1993392" cy="2244090"/>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2C71832-8685-432C-9BE9-500952892987}"/>
              </a:ext>
            </a:extLst>
          </p:cNvPr>
          <p:cNvSpPr/>
          <p:nvPr/>
        </p:nvSpPr>
        <p:spPr>
          <a:xfrm>
            <a:off x="8036667" y="4450676"/>
            <a:ext cx="45719"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0080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line chart&#10;&#10;Description automatically generated">
            <a:extLst>
              <a:ext uri="{FF2B5EF4-FFF2-40B4-BE49-F238E27FC236}">
                <a16:creationId xmlns:a16="http://schemas.microsoft.com/office/drawing/2014/main" id="{8E6D4219-5F7A-40BD-A88C-2E7BDF72D01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5410" y="1711281"/>
            <a:ext cx="6823123" cy="5146719"/>
          </a:xfrm>
        </p:spPr>
      </p:pic>
      <p:sp>
        <p:nvSpPr>
          <p:cNvPr id="6" name="Rectangle 5">
            <a:extLst>
              <a:ext uri="{FF2B5EF4-FFF2-40B4-BE49-F238E27FC236}">
                <a16:creationId xmlns:a16="http://schemas.microsoft.com/office/drawing/2014/main" id="{589D768B-D4E2-48A2-9B57-C730B449D0D3}"/>
              </a:ext>
            </a:extLst>
          </p:cNvPr>
          <p:cNvSpPr/>
          <p:nvPr/>
        </p:nvSpPr>
        <p:spPr>
          <a:xfrm>
            <a:off x="-1166314" y="71422"/>
            <a:ext cx="12372304" cy="1754326"/>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Model evaluation</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TextBox 6">
            <a:extLst>
              <a:ext uri="{FF2B5EF4-FFF2-40B4-BE49-F238E27FC236}">
                <a16:creationId xmlns:a16="http://schemas.microsoft.com/office/drawing/2014/main" id="{ECA033F3-0FF2-4276-8366-6272B0BDA34F}"/>
              </a:ext>
            </a:extLst>
          </p:cNvPr>
          <p:cNvSpPr txBox="1"/>
          <p:nvPr/>
        </p:nvSpPr>
        <p:spPr>
          <a:xfrm>
            <a:off x="2686735" y="1341949"/>
            <a:ext cx="3262351" cy="369332"/>
          </a:xfrm>
          <a:prstGeom prst="rect">
            <a:avLst/>
          </a:prstGeom>
          <a:noFill/>
        </p:spPr>
        <p:txBody>
          <a:bodyPr wrap="square" rtlCol="0">
            <a:spAutoFit/>
          </a:bodyPr>
          <a:lstStyle/>
          <a:p>
            <a:r>
              <a:rPr lang="en-US" b="1" dirty="0">
                <a:solidFill>
                  <a:srgbClr val="C00000"/>
                </a:solidFill>
              </a:rPr>
              <a:t>ROC and precision-recall curves</a:t>
            </a:r>
          </a:p>
        </p:txBody>
      </p:sp>
      <p:sp>
        <p:nvSpPr>
          <p:cNvPr id="8" name="TextBox 7">
            <a:extLst>
              <a:ext uri="{FF2B5EF4-FFF2-40B4-BE49-F238E27FC236}">
                <a16:creationId xmlns:a16="http://schemas.microsoft.com/office/drawing/2014/main" id="{E77E059A-AD94-4A94-B6DA-8CFCCC5FF9B2}"/>
              </a:ext>
            </a:extLst>
          </p:cNvPr>
          <p:cNvSpPr txBox="1"/>
          <p:nvPr/>
        </p:nvSpPr>
        <p:spPr>
          <a:xfrm>
            <a:off x="9059960" y="1369850"/>
            <a:ext cx="1707107" cy="369332"/>
          </a:xfrm>
          <a:prstGeom prst="rect">
            <a:avLst/>
          </a:prstGeom>
          <a:noFill/>
        </p:spPr>
        <p:txBody>
          <a:bodyPr wrap="square" rtlCol="0">
            <a:spAutoFit/>
          </a:bodyPr>
          <a:lstStyle/>
          <a:p>
            <a:r>
              <a:rPr lang="en-US" b="1" dirty="0">
                <a:solidFill>
                  <a:srgbClr val="C00000"/>
                </a:solidFill>
              </a:rPr>
              <a:t>CV duration</a:t>
            </a:r>
          </a:p>
        </p:txBody>
      </p:sp>
      <p:graphicFrame>
        <p:nvGraphicFramePr>
          <p:cNvPr id="9" name="Table 9">
            <a:extLst>
              <a:ext uri="{FF2B5EF4-FFF2-40B4-BE49-F238E27FC236}">
                <a16:creationId xmlns:a16="http://schemas.microsoft.com/office/drawing/2014/main" id="{9DFD50B4-C5FD-4592-AB53-913CCAA3304C}"/>
              </a:ext>
            </a:extLst>
          </p:cNvPr>
          <p:cNvGraphicFramePr>
            <a:graphicFrameLocks noGrp="1"/>
          </p:cNvGraphicFramePr>
          <p:nvPr>
            <p:extLst>
              <p:ext uri="{D42A27DB-BD31-4B8C-83A1-F6EECF244321}">
                <p14:modId xmlns:p14="http://schemas.microsoft.com/office/powerpoint/2010/main" val="1528550271"/>
              </p:ext>
            </p:extLst>
          </p:nvPr>
        </p:nvGraphicFramePr>
        <p:xfrm>
          <a:off x="7978463" y="2012287"/>
          <a:ext cx="3870102" cy="609600"/>
        </p:xfrm>
        <a:graphic>
          <a:graphicData uri="http://schemas.openxmlformats.org/drawingml/2006/table">
            <a:tbl>
              <a:tblPr firstRow="1" bandRow="1">
                <a:tableStyleId>{5940675A-B579-460E-94D1-54222C63F5DA}</a:tableStyleId>
              </a:tblPr>
              <a:tblGrid>
                <a:gridCol w="1290034">
                  <a:extLst>
                    <a:ext uri="{9D8B030D-6E8A-4147-A177-3AD203B41FA5}">
                      <a16:colId xmlns:a16="http://schemas.microsoft.com/office/drawing/2014/main" val="3833361892"/>
                    </a:ext>
                  </a:extLst>
                </a:gridCol>
                <a:gridCol w="1290034">
                  <a:extLst>
                    <a:ext uri="{9D8B030D-6E8A-4147-A177-3AD203B41FA5}">
                      <a16:colId xmlns:a16="http://schemas.microsoft.com/office/drawing/2014/main" val="3146897033"/>
                    </a:ext>
                  </a:extLst>
                </a:gridCol>
                <a:gridCol w="1290034">
                  <a:extLst>
                    <a:ext uri="{9D8B030D-6E8A-4147-A177-3AD203B41FA5}">
                      <a16:colId xmlns:a16="http://schemas.microsoft.com/office/drawing/2014/main" val="2986200472"/>
                    </a:ext>
                  </a:extLst>
                </a:gridCol>
              </a:tblGrid>
              <a:tr h="252766">
                <a:tc>
                  <a:txBody>
                    <a:bodyPr/>
                    <a:lstStyle/>
                    <a:p>
                      <a:pPr algn="ctr"/>
                      <a:r>
                        <a:rPr lang="en-US" sz="1400" dirty="0"/>
                        <a:t>Random forest</a:t>
                      </a:r>
                    </a:p>
                  </a:txBody>
                  <a:tcPr/>
                </a:tc>
                <a:tc>
                  <a:txBody>
                    <a:bodyPr/>
                    <a:lstStyle/>
                    <a:p>
                      <a:pPr algn="ctr"/>
                      <a:r>
                        <a:rPr lang="en-US" sz="1400" dirty="0" err="1"/>
                        <a:t>LightGBM</a:t>
                      </a:r>
                      <a:endParaRPr lang="en-US" sz="1400" dirty="0"/>
                    </a:p>
                  </a:txBody>
                  <a:tcPr/>
                </a:tc>
                <a:tc>
                  <a:txBody>
                    <a:bodyPr/>
                    <a:lstStyle/>
                    <a:p>
                      <a:pPr algn="ctr"/>
                      <a:r>
                        <a:rPr lang="en-US" sz="1400" dirty="0"/>
                        <a:t>SVM</a:t>
                      </a:r>
                    </a:p>
                  </a:txBody>
                  <a:tcPr/>
                </a:tc>
                <a:extLst>
                  <a:ext uri="{0D108BD9-81ED-4DB2-BD59-A6C34878D82A}">
                    <a16:rowId xmlns:a16="http://schemas.microsoft.com/office/drawing/2014/main" val="593511920"/>
                  </a:ext>
                </a:extLst>
              </a:tr>
              <a:tr h="252766">
                <a:tc>
                  <a:txBody>
                    <a:bodyPr/>
                    <a:lstStyle/>
                    <a:p>
                      <a:pPr algn="ctr"/>
                      <a:r>
                        <a:rPr lang="en-US" sz="1400" dirty="0"/>
                        <a:t>00h:45m:27s</a:t>
                      </a:r>
                    </a:p>
                  </a:txBody>
                  <a:tcPr/>
                </a:tc>
                <a:tc>
                  <a:txBody>
                    <a:bodyPr/>
                    <a:lstStyle/>
                    <a:p>
                      <a:pPr algn="ctr"/>
                      <a:r>
                        <a:rPr lang="en-US" sz="1400" dirty="0"/>
                        <a:t>00h:08m:58s </a:t>
                      </a:r>
                    </a:p>
                  </a:txBody>
                  <a:tcPr/>
                </a:tc>
                <a:tc>
                  <a:txBody>
                    <a:bodyPr/>
                    <a:lstStyle/>
                    <a:p>
                      <a:pPr algn="ctr"/>
                      <a:r>
                        <a:rPr lang="en-US" sz="1400" dirty="0"/>
                        <a:t>15h:00m:44s </a:t>
                      </a:r>
                    </a:p>
                  </a:txBody>
                  <a:tcPr/>
                </a:tc>
                <a:extLst>
                  <a:ext uri="{0D108BD9-81ED-4DB2-BD59-A6C34878D82A}">
                    <a16:rowId xmlns:a16="http://schemas.microsoft.com/office/drawing/2014/main" val="1377697286"/>
                  </a:ext>
                </a:extLst>
              </a:tr>
            </a:tbl>
          </a:graphicData>
        </a:graphic>
      </p:graphicFrame>
    </p:spTree>
    <p:extLst>
      <p:ext uri="{BB962C8B-B14F-4D97-AF65-F5344CB8AC3E}">
        <p14:creationId xmlns:p14="http://schemas.microsoft.com/office/powerpoint/2010/main" val="997509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1025</TotalTime>
  <Words>1125</Words>
  <Application>Microsoft Office PowerPoint</Application>
  <PresentationFormat>Widescreen</PresentationFormat>
  <Paragraphs>173</Paragraphs>
  <Slides>13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your attention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Stefano Pellegrini</dc:creator>
  <cp:lastModifiedBy>Stefano Pellegrini</cp:lastModifiedBy>
  <cp:revision>69</cp:revision>
  <dcterms:created xsi:type="dcterms:W3CDTF">2021-01-27T11:33:29Z</dcterms:created>
  <dcterms:modified xsi:type="dcterms:W3CDTF">2021-01-28T10:21:17Z</dcterms:modified>
</cp:coreProperties>
</file>