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9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19" r:id="rId12"/>
    <p:sldId id="306" r:id="rId13"/>
    <p:sldId id="347" r:id="rId14"/>
    <p:sldId id="351" r:id="rId15"/>
    <p:sldId id="352" r:id="rId16"/>
    <p:sldId id="307" r:id="rId17"/>
    <p:sldId id="308" r:id="rId18"/>
    <p:sldId id="309" r:id="rId19"/>
    <p:sldId id="325" r:id="rId20"/>
    <p:sldId id="326" r:id="rId21"/>
    <p:sldId id="327" r:id="rId22"/>
    <p:sldId id="334" r:id="rId23"/>
    <p:sldId id="335" r:id="rId24"/>
    <p:sldId id="336" r:id="rId25"/>
    <p:sldId id="331" r:id="rId26"/>
    <p:sldId id="332" r:id="rId27"/>
    <p:sldId id="333" r:id="rId28"/>
    <p:sldId id="350" r:id="rId29"/>
    <p:sldId id="348" r:id="rId30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900"/>
    <a:srgbClr val="FF0000"/>
    <a:srgbClr val="00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77551" autoAdjust="0"/>
  </p:normalViewPr>
  <p:slideViewPr>
    <p:cSldViewPr>
      <p:cViewPr varScale="1">
        <p:scale>
          <a:sx n="98" d="100"/>
          <a:sy n="98" d="100"/>
        </p:scale>
        <p:origin x="1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4A3E3B50-6E60-F346-92A8-DB52C5CBB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charset="0"/>
              </a:defRPr>
            </a:lvl1pPr>
          </a:lstStyle>
          <a:p>
            <a:endParaRPr lang="it-IT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F668619A-F07F-1F45-ACBF-EE969A6AEEA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1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9B0D8-F066-6B47-99FD-FBAF0DC29C9B}" type="slidenum">
              <a:rPr lang="it-IT"/>
              <a:pPr/>
              <a:t>1</a:t>
            </a:fld>
            <a:endParaRPr lang="it-IT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2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\cos(X,Y) = \frac{X\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cdot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Y}{\|X\|_2 \|Y\|_2}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90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76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64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2175C-17A9-D547-B51E-7E250C0928D0}" type="slidenum">
              <a:rPr lang="en-US"/>
              <a:pPr/>
              <a:t>13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5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EB6EA-7693-C54C-AF11-BC0E50329D78}" type="slidenum">
              <a:rPr lang="en-US"/>
              <a:pPr/>
              <a:t>14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58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96078-DDDE-BD47-B0A4-ABCD6ED94F6D}" type="slidenum">
              <a:rPr lang="en-US"/>
              <a:pPr/>
              <a:t>15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34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Cap. 2  - “Data Mining Concepts and Technique - Third Edition” </a:t>
            </a:r>
          </a:p>
          <a:p>
            <a:r>
              <a:rPr lang="en-US" dirty="0"/>
              <a:t>Cap. 3  - “Data Mining Concepts and Technique - Third Edition”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8619A-F07F-1F45-ACBF-EE969A6AEEA1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25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0780-5CE8-CC45-89C1-0E1F5699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9C067-ADB8-FB42-BDFE-410E13F7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544F-7370-044F-B305-A0AB1CE6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3169-4D57-7B4F-85A8-D41AF5F4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019C-7D2E-744C-BDE5-25E8F54D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7199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2E9-14E0-C14C-8EA7-1381794D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F74F1-6DA2-6E42-810C-430735CB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03C6-CE6A-3242-8B47-57DCA30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EC81-38F9-2B46-B19E-07F14BB2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B9B5-BEC5-0045-B7BA-173B9AEE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5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3ED7E-013B-4C47-BEA9-0471F9078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F3A5-518A-0346-B6DD-5DA6267C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3EF-AA3A-8349-A489-ECDE76D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8351-A119-8A49-961C-03B43F1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1100-4497-3446-A9CC-BF264013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192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928992" cy="5445224"/>
          </a:xfrm>
        </p:spPr>
        <p:txBody>
          <a:bodyPr/>
          <a:lstStyle/>
          <a:p>
            <a:pPr lvl="0" eaLnBrk="1" latinLnBrk="0" hangingPunct="1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 eaLnBrk="1" latinLnBrk="0" hangingPunct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 eaLnBrk="1" latinLnBrk="0" hangingPunct="1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 eaLnBrk="1" latinLnBrk="0" hangingPunct="1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 eaLnBrk="1" latinLnBrk="0" hangingPunct="1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kumimoji="0"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610-5AC8-D64A-AAAB-FD2BADD1DF19}" type="datetime1">
              <a:rPr lang="en-US" smtClean="0"/>
              <a:t>10/18/20</a:t>
            </a:fld>
            <a:endParaRPr lang="en-US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83DB-6821-A349-88F8-D0263C5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4560-2B81-7B47-8530-B6F97792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3B83-D0AC-0246-8C8D-2C74528D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CCD-BB79-B64C-A3DF-C87AEA4CE8E4}" type="datetime4">
              <a:rPr lang="en-US" smtClean="0"/>
              <a:t>October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FBF8-6294-644A-A73E-6AC8AF73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FAC-399F-944B-ADBB-531B8C1E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839-1546-BC45-A579-28A27933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CC44-1CBA-F549-844F-D336125E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B2D1-379E-CD48-BAFA-AA1BFCE4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FBC0-0EDE-9B47-91E1-EDF3D40D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038E-3AD0-DD48-99E2-2849B09E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622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232-FE70-164A-81CA-57ABBD14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3388-0AD9-1A44-A10F-65A407771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4EDB9-D75B-D945-8F46-178CA06E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609F6-C08C-224D-A0BB-9736A3D4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3B5B-F168-8C47-9677-22732812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9666-19E5-7F45-BE57-EE2CD081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6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054F-27C4-494C-BC5D-425A543B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510E-4129-FB48-9D79-5DEC5265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31CFF-0029-484B-8862-A2949B54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8761A-1856-D04E-83FA-49EFECB8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EEA49-FF27-2644-965D-1A485156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EDCD-B0DE-9341-9846-2B447337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67046-99E5-E644-8D9F-6BD8B9B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21938-958D-C145-B983-EAEE3B3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42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532-B8D1-3546-A2E9-9E9BEC2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E1C07-4C43-DD46-B304-9BF571A4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0057F-B73B-0A47-9A29-D794754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75BC3-3556-9C44-9170-5640B17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514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0434-DEE6-2243-B99B-424FD0D3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2115C-11C9-3447-BD20-52B081A9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B498-6768-864A-BEC2-6238145A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15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2E16-6CA6-E044-A887-0485EE6D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7C6A-C850-124C-A822-1ED86C5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32A54-10B8-F94E-AEEF-F3EF5DA7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B6AB-88B6-0D42-9479-E75D6B7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2BF6-13A8-D741-A643-8E091923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DD9B3-4DDA-B641-81E4-4C89127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08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8F0-874F-E34A-A8FE-00CD3DAD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4C04C-2E3C-6342-BD02-A83859866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3E1A-D661-E146-9DE1-3FA114D0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84D3-B552-D840-B461-082791D5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4811-2CA6-2540-9CD3-59BE2BE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1074-087B-D843-BED5-0D55792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4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074AD-104E-6348-9D67-F4270D98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D193-DEDD-C545-AAFA-57A66A4D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D649-EC0D-2F4A-966E-C3EA8FDE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8AFF-256B-ED41-98BE-7B746F443159}" type="datetime4">
              <a:rPr lang="en-US" smtClean="0"/>
              <a:t>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4155-EA45-B543-AB72-B76DAD63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4977-D3FC-FE40-9F43-E25B3D69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Data and Web </a:t>
            </a:r>
            <a:r>
              <a:rPr lang="it-IT" sz="4800" dirty="0" err="1"/>
              <a:t>Mining</a:t>
            </a:r>
            <a:br>
              <a:rPr lang="it-IT" sz="4800" dirty="0"/>
            </a:b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Measures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78F3-5C9D-DD45-B16E-E7AFC7FD2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dirty="0"/>
              <a:t>Claudio Lucchese     </a:t>
            </a:r>
            <a:r>
              <a:rPr lang="it-IT" dirty="0" err="1"/>
              <a:t>claudio.lucchese@unive.it</a:t>
            </a:r>
            <a:endParaRPr lang="en-US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dependency between variables</a:t>
            </a:r>
          </a:p>
          <a:p>
            <a:pPr lvl="1"/>
            <a:r>
              <a:rPr lang="en-US" sz="2400" dirty="0"/>
              <a:t>Does </a:t>
            </a:r>
            <a:r>
              <a:rPr lang="en-US" sz="2400" i="1" dirty="0">
                <a:latin typeface="Times" pitchFamily="2" charset="0"/>
              </a:rPr>
              <a:t>X</a:t>
            </a:r>
            <a:r>
              <a:rPr lang="en-US" sz="2400" dirty="0"/>
              <a:t> increase when </a:t>
            </a:r>
            <a:r>
              <a:rPr lang="en-US" sz="2400" i="1" dirty="0">
                <a:latin typeface="Times" pitchFamily="2" charset="0"/>
              </a:rPr>
              <a:t>Y</a:t>
            </a:r>
            <a:r>
              <a:rPr lang="en-US" sz="2400" dirty="0"/>
              <a:t> increases ?</a:t>
            </a:r>
          </a:p>
          <a:p>
            <a:pPr lvl="1"/>
            <a:r>
              <a:rPr lang="en-US" sz="2400" dirty="0"/>
              <a:t>Is there any correlation between income and degree ?</a:t>
            </a:r>
          </a:p>
          <a:p>
            <a:r>
              <a:rPr lang="en-US" sz="2800" dirty="0"/>
              <a:t>Standardize and multiply: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46" y="5571476"/>
            <a:ext cx="3797300" cy="647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96" y="4001294"/>
            <a:ext cx="2907298" cy="105966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154" y="4001293"/>
            <a:ext cx="2762385" cy="10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784"/>
            <a:ext cx="91440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4311" y="1939361"/>
            <a:ext cx="4838600" cy="230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?</a:t>
            </a:r>
          </a:p>
        </p:txBody>
      </p:sp>
      <p:sp>
        <p:nvSpPr>
          <p:cNvPr id="26419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748464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Most data has Gaussian Distribution: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Average height of people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in measurements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[ Central Limit Theorem ]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342900" indent="-342900">
              <a:spcBef>
                <a:spcPct val="20000"/>
              </a:spcBef>
              <a:buSzPct val="100000"/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</a:rPr>
              <a:t>68.2%</a:t>
            </a:r>
            <a:r>
              <a:rPr lang="en-US" sz="2000" dirty="0"/>
              <a:t> of points is at distance at most </a:t>
            </a:r>
            <a:r>
              <a:rPr lang="en-US" sz="2000" b="1" dirty="0">
                <a:solidFill>
                  <a:schemeClr val="accent1"/>
                </a:solidFill>
              </a:rPr>
              <a:t>one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standard deviation from the mean</a:t>
            </a:r>
          </a:p>
          <a:p>
            <a:pPr marL="342900" indent="-342900">
              <a:spcBef>
                <a:spcPct val="20000"/>
              </a:spcBef>
              <a:buSzPct val="100000"/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</a:rPr>
              <a:t>95,5%</a:t>
            </a:r>
            <a:r>
              <a:rPr lang="en-US" sz="2000" dirty="0"/>
              <a:t> of points is at distance at most </a:t>
            </a:r>
            <a:r>
              <a:rPr lang="en-US" sz="2000" b="1" dirty="0">
                <a:solidFill>
                  <a:schemeClr val="accent1"/>
                </a:solidFill>
              </a:rPr>
              <a:t>two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standard deviation from the mean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r>
              <a:rPr lang="en-US" sz="2400" dirty="0"/>
              <a:t>Standardization is a normalization technique </a:t>
            </a:r>
            <a:br>
              <a:rPr lang="en-US" sz="2400" dirty="0"/>
            </a:br>
            <a:r>
              <a:rPr lang="en-US" sz="2400" dirty="0"/>
              <a:t>under Gaussian Distribution assumption</a:t>
            </a:r>
          </a:p>
          <a:p>
            <a:pPr lvl="1"/>
            <a:r>
              <a:rPr lang="en-US" sz="2400" dirty="0"/>
              <a:t>Set mean to 0, set variance to 1</a:t>
            </a:r>
          </a:p>
        </p:txBody>
      </p:sp>
      <p:graphicFrame>
        <p:nvGraphicFramePr>
          <p:cNvPr id="264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83527"/>
              </p:ext>
            </p:extLst>
          </p:nvPr>
        </p:nvGraphicFramePr>
        <p:xfrm>
          <a:off x="827584" y="2996952"/>
          <a:ext cx="3194502" cy="112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409400" imgH="495000" progId="Equation.3">
                  <p:embed/>
                </p:oleObj>
              </mc:Choice>
              <mc:Fallback>
                <p:oleObj name="Equation" r:id="rId5" imgW="1409400" imgH="495000" progId="Equation.3">
                  <p:embed/>
                  <p:pic>
                    <p:nvPicPr>
                      <p:cNvPr id="264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3194502" cy="1121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778" y="5135861"/>
            <a:ext cx="2666271" cy="9718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AutoShap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dirty="0"/>
              <a:t>A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assumes</a:t>
            </a:r>
            <a:r>
              <a:rPr lang="it-IT" dirty="0"/>
              <a:t> non </a:t>
            </a:r>
            <a:r>
              <a:rPr lang="it-IT" dirty="0" err="1"/>
              <a:t>comparable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it-IT" dirty="0" err="1"/>
              <a:t>Eg</a:t>
            </a:r>
            <a:r>
              <a:rPr lang="it-IT" dirty="0"/>
              <a:t>.:</a:t>
            </a:r>
            <a:r>
              <a:rPr lang="en-US" dirty="0"/>
              <a:t> </a:t>
            </a:r>
            <a:r>
              <a:rPr lang="it-IT" dirty="0" err="1"/>
              <a:t>red</a:t>
            </a:r>
            <a:r>
              <a:rPr lang="it-IT" dirty="0"/>
              <a:t>, </a:t>
            </a:r>
            <a:r>
              <a:rPr lang="it-IT" dirty="0" err="1"/>
              <a:t>yellow</a:t>
            </a:r>
            <a:r>
              <a:rPr lang="it-IT" dirty="0"/>
              <a:t>, green, …</a:t>
            </a: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measures</a:t>
            </a:r>
            <a:endParaRPr lang="it-IT" dirty="0"/>
          </a:p>
          <a:p>
            <a:pPr lvl="1">
              <a:lnSpc>
                <a:spcPct val="120000"/>
              </a:lnSpc>
            </a:pPr>
            <a:r>
              <a:rPr lang="it-IT" dirty="0" err="1"/>
              <a:t>If</a:t>
            </a:r>
            <a:r>
              <a:rPr lang="it-IT" dirty="0"/>
              <a:t> X[i]=Y[</a:t>
            </a:r>
            <a:r>
              <a:rPr lang="it-IT" dirty="0" err="1"/>
              <a:t>j</a:t>
            </a:r>
            <a:r>
              <a:rPr lang="it-IT" dirty="0"/>
              <a:t>] </a:t>
            </a:r>
            <a:r>
              <a:rPr lang="it-IT" dirty="0" err="1"/>
              <a:t>then</a:t>
            </a:r>
            <a:r>
              <a:rPr lang="it-IT" dirty="0"/>
              <a:t> d(X[i],Y[i]) = 0</a:t>
            </a:r>
            <a:br>
              <a:rPr lang="it-IT" dirty="0"/>
            </a:br>
            <a:r>
              <a:rPr lang="it-IT" dirty="0"/>
              <a:t>                   else d (X[i],Y[i]) = 1</a:t>
            </a:r>
          </a:p>
          <a:p>
            <a:pPr lvl="1">
              <a:lnSpc>
                <a:spcPct val="120000"/>
              </a:lnSpc>
            </a:pPr>
            <a:r>
              <a:rPr lang="it-IT" i="1" dirty="0" err="1"/>
              <a:t>Jaccard</a:t>
            </a:r>
            <a:r>
              <a:rPr lang="it-IT" i="1" dirty="0"/>
              <a:t>(</a:t>
            </a:r>
            <a:r>
              <a:rPr lang="it-IT" i="1" dirty="0" err="1"/>
              <a:t>x,y</a:t>
            </a:r>
            <a:r>
              <a:rPr lang="it-IT" i="1" dirty="0"/>
              <a:t>) = </a:t>
            </a:r>
            <a:r>
              <a:rPr lang="en-US" i="1" dirty="0"/>
              <a:t>#variables with the same value/ </a:t>
            </a:r>
            <a:br>
              <a:rPr lang="en-US" i="1" dirty="0"/>
            </a:br>
            <a:r>
              <a:rPr lang="en-US" i="1" dirty="0"/>
              <a:t>                         #total number of variables</a:t>
            </a:r>
            <a:endParaRPr lang="it-IT" i="1" dirty="0"/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r>
              <a:rPr lang="en-US" dirty="0"/>
              <a:t>Transform a variable in a set of binary variables: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Eg</a:t>
            </a:r>
            <a:r>
              <a:rPr lang="en-US" dirty="0"/>
              <a:t>.: red=Yes, red=No, yellow=Yes, yellow=No, </a:t>
            </a:r>
            <a:r>
              <a:rPr lang="it-IT" dirty="0"/>
              <a:t>…</a:t>
            </a:r>
          </a:p>
          <a:p>
            <a:pPr lvl="1">
              <a:lnSpc>
                <a:spcPct val="120000"/>
              </a:lnSpc>
            </a:pP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for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sz="2000" dirty="0"/>
              <a:t> 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Categorival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4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AutoShap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It is similar to an categorical variable, but there is an implicit ordering of its values: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E.g.: </a:t>
            </a:r>
            <a:r>
              <a:rPr lang="it-IT" dirty="0" err="1"/>
              <a:t>Low</a:t>
            </a:r>
            <a:r>
              <a:rPr lang="it-IT" dirty="0"/>
              <a:t>, Medium, </a:t>
            </a:r>
            <a:r>
              <a:rPr lang="en-US" dirty="0"/>
              <a:t>High</a:t>
            </a: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it-IT" dirty="0" err="1"/>
              <a:t>R</a:t>
            </a:r>
            <a:r>
              <a:rPr lang="en-US" dirty="0" err="1"/>
              <a:t>eplace</a:t>
            </a:r>
            <a:r>
              <a:rPr lang="en-US" dirty="0"/>
              <a:t> the value with its rank:</a:t>
            </a:r>
          </a:p>
          <a:p>
            <a:pPr lvl="2">
              <a:lnSpc>
                <a:spcPct val="110000"/>
              </a:lnSpc>
            </a:pPr>
            <a:r>
              <a:rPr lang="it-IT" dirty="0"/>
              <a:t>E</a:t>
            </a:r>
            <a:r>
              <a:rPr lang="en-US" dirty="0"/>
              <a:t>g: Low-&gt;0, Medium-&gt;1, High-&gt;2</a:t>
            </a:r>
            <a:endParaRPr lang="it-IT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valued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[0,1]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it-IT" dirty="0" err="1"/>
              <a:t>Z</a:t>
            </a:r>
            <a:r>
              <a:rPr lang="it-IT" dirty="0"/>
              <a:t>(x)</a:t>
            </a:r>
            <a:r>
              <a:rPr lang="en-US" dirty="0"/>
              <a:t> = rank(x) / MAX_RANK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E.g.: Low -&gt; 0.0, Medium -&gt; 0.5, High-&gt; 1.0</a:t>
            </a:r>
            <a:endParaRPr lang="it-IT" dirty="0"/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r>
              <a:rPr lang="en-US" dirty="0"/>
              <a:t>Eventually use the same techniques as for continuous variables, e.g. Euclidean distance</a:t>
            </a:r>
          </a:p>
          <a:p>
            <a:endParaRPr lang="en-US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Ordinal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0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AutoShap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spanning</a:t>
            </a:r>
            <a:r>
              <a:rPr lang="it-IT" dirty="0"/>
              <a:t> a non-linear scale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E.g.: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links</a:t>
            </a:r>
            <a:r>
              <a:rPr lang="it-IT" dirty="0"/>
              <a:t> to a Web page</a:t>
            </a:r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scale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Distance is always small if close to the minimum</a:t>
            </a:r>
            <a:endParaRPr lang="it-IT" dirty="0"/>
          </a:p>
          <a:p>
            <a:pPr lvl="1">
              <a:lnSpc>
                <a:spcPct val="110000"/>
              </a:lnSpc>
            </a:pP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large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maximum</a:t>
            </a:r>
          </a:p>
          <a:p>
            <a:pPr lvl="1">
              <a:lnSpc>
                <a:spcPct val="110000"/>
              </a:lnSpc>
            </a:pPr>
            <a:r>
              <a:rPr lang="it-IT" dirty="0"/>
              <a:t>E.g.: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1000 and 2000 in-</a:t>
            </a:r>
            <a:r>
              <a:rPr lang="it-IT" dirty="0" err="1"/>
              <a:t>links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99000 and 100000 </a:t>
            </a:r>
            <a:r>
              <a:rPr lang="it-IT" dirty="0" err="1"/>
              <a:t>inlinks</a:t>
            </a:r>
            <a:r>
              <a:rPr lang="it-IT" dirty="0"/>
              <a:t> ?</a:t>
            </a:r>
          </a:p>
          <a:p>
            <a:pPr>
              <a:lnSpc>
                <a:spcPct val="110000"/>
              </a:lnSpc>
            </a:pPr>
            <a:endParaRPr lang="it-IT" dirty="0"/>
          </a:p>
          <a:p>
            <a:pPr>
              <a:lnSpc>
                <a:spcPct val="110000"/>
              </a:lnSpc>
            </a:pPr>
            <a:r>
              <a:rPr lang="it-IT" dirty="0"/>
              <a:t>Solutions:</a:t>
            </a:r>
          </a:p>
          <a:p>
            <a:pPr lvl="1">
              <a:lnSpc>
                <a:spcPct val="110000"/>
              </a:lnSpc>
            </a:pP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more appropriate scale</a:t>
            </a:r>
          </a:p>
          <a:p>
            <a:pPr lvl="2">
              <a:lnSpc>
                <a:spcPct val="110000"/>
              </a:lnSpc>
            </a:pPr>
            <a:r>
              <a:rPr lang="it-IT" dirty="0"/>
              <a:t>E.g.: take the log.</a:t>
            </a:r>
          </a:p>
          <a:p>
            <a:pPr lvl="1">
              <a:lnSpc>
                <a:spcPct val="110000"/>
              </a:lnSpc>
            </a:pP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Ratio-</a:t>
            </a:r>
            <a:r>
              <a:rPr lang="it-IT" dirty="0" err="1"/>
              <a:t>scaled</a:t>
            </a:r>
            <a:r>
              <a:rPr lang="it-IT" dirty="0"/>
              <a:t>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2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of time-series</a:t>
            </a:r>
          </a:p>
        </p:txBody>
      </p:sp>
      <p:sp>
        <p:nvSpPr>
          <p:cNvPr id="273411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ECG, stocks, temperatures, stars luminosity, etc.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Euclidean Distance</a:t>
            </a:r>
            <a:r>
              <a:rPr lang="en-US" sz="2800" dirty="0"/>
              <a:t> ? </a:t>
            </a:r>
          </a:p>
          <a:p>
            <a:pPr lvl="1"/>
            <a:r>
              <a:rPr lang="en-US" sz="2400" dirty="0"/>
              <a:t>Not robust against phase changes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986640"/>
            <a:ext cx="3024187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3"/>
          <a:srcRect r="47612"/>
          <a:stretch>
            <a:fillRect/>
          </a:stretch>
        </p:blipFill>
        <p:spPr bwMode="auto">
          <a:xfrm>
            <a:off x="6443663" y="3986640"/>
            <a:ext cx="1584325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5" name="Picture 7"/>
          <p:cNvPicPr>
            <a:picLocks noChangeAspect="1" noChangeArrowheads="1"/>
          </p:cNvPicPr>
          <p:nvPr/>
        </p:nvPicPr>
        <p:blipFill>
          <a:blip r:embed="rId3"/>
          <a:srcRect l="53648"/>
          <a:stretch>
            <a:fillRect/>
          </a:stretch>
        </p:blipFill>
        <p:spPr bwMode="auto">
          <a:xfrm>
            <a:off x="5292725" y="3986640"/>
            <a:ext cx="14017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3416" name="Oval 8"/>
          <p:cNvSpPr>
            <a:spLocks noChangeArrowheads="1"/>
          </p:cNvSpPr>
          <p:nvPr/>
        </p:nvSpPr>
        <p:spPr bwMode="auto">
          <a:xfrm>
            <a:off x="852488" y="5236003"/>
            <a:ext cx="144462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7" name="Oval 9"/>
          <p:cNvSpPr>
            <a:spLocks noChangeArrowheads="1"/>
          </p:cNvSpPr>
          <p:nvPr/>
        </p:nvSpPr>
        <p:spPr bwMode="auto">
          <a:xfrm>
            <a:off x="1390650" y="5172503"/>
            <a:ext cx="144463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8" name="Oval 10"/>
          <p:cNvSpPr>
            <a:spLocks noChangeArrowheads="1"/>
          </p:cNvSpPr>
          <p:nvPr/>
        </p:nvSpPr>
        <p:spPr bwMode="auto">
          <a:xfrm>
            <a:off x="1966913" y="4131103"/>
            <a:ext cx="144462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9" name="Oval 11"/>
          <p:cNvSpPr>
            <a:spLocks noChangeArrowheads="1"/>
          </p:cNvSpPr>
          <p:nvPr/>
        </p:nvSpPr>
        <p:spPr bwMode="auto">
          <a:xfrm>
            <a:off x="2497138" y="5210603"/>
            <a:ext cx="144462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0" name="Oval 12"/>
          <p:cNvSpPr>
            <a:spLocks noChangeArrowheads="1"/>
          </p:cNvSpPr>
          <p:nvPr/>
        </p:nvSpPr>
        <p:spPr bwMode="auto">
          <a:xfrm>
            <a:off x="3071813" y="5223303"/>
            <a:ext cx="144462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1" name="Oval 13"/>
          <p:cNvSpPr>
            <a:spLocks noChangeArrowheads="1"/>
          </p:cNvSpPr>
          <p:nvPr/>
        </p:nvSpPr>
        <p:spPr bwMode="auto">
          <a:xfrm>
            <a:off x="3635375" y="5236003"/>
            <a:ext cx="144463" cy="14287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4" name="Oval 16"/>
          <p:cNvSpPr>
            <a:spLocks noChangeArrowheads="1"/>
          </p:cNvSpPr>
          <p:nvPr/>
        </p:nvSpPr>
        <p:spPr bwMode="auto">
          <a:xfrm>
            <a:off x="5846763" y="5210603"/>
            <a:ext cx="144462" cy="1428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5" name="Oval 17"/>
          <p:cNvSpPr>
            <a:spLocks noChangeArrowheads="1"/>
          </p:cNvSpPr>
          <p:nvPr/>
        </p:nvSpPr>
        <p:spPr bwMode="auto">
          <a:xfrm>
            <a:off x="6384925" y="5210603"/>
            <a:ext cx="144463" cy="1428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6" name="Oval 18"/>
          <p:cNvSpPr>
            <a:spLocks noChangeArrowheads="1"/>
          </p:cNvSpPr>
          <p:nvPr/>
        </p:nvSpPr>
        <p:spPr bwMode="auto">
          <a:xfrm>
            <a:off x="6935788" y="5210603"/>
            <a:ext cx="144462" cy="1428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7" name="Oval 19"/>
          <p:cNvSpPr>
            <a:spLocks noChangeArrowheads="1"/>
          </p:cNvSpPr>
          <p:nvPr/>
        </p:nvSpPr>
        <p:spPr bwMode="auto">
          <a:xfrm>
            <a:off x="7523163" y="4070778"/>
            <a:ext cx="144462" cy="1428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8" name="Oval 20"/>
          <p:cNvSpPr>
            <a:spLocks noChangeArrowheads="1"/>
          </p:cNvSpPr>
          <p:nvPr/>
        </p:nvSpPr>
        <p:spPr bwMode="auto">
          <a:xfrm>
            <a:off x="5292725" y="5210603"/>
            <a:ext cx="144463" cy="1428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9" name="Line 21"/>
          <p:cNvSpPr>
            <a:spLocks noChangeShapeType="1"/>
          </p:cNvSpPr>
          <p:nvPr/>
        </p:nvSpPr>
        <p:spPr bwMode="auto">
          <a:xfrm flipV="1">
            <a:off x="395288" y="3554840"/>
            <a:ext cx="0" cy="2519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0" name="Line 22"/>
          <p:cNvSpPr>
            <a:spLocks noChangeShapeType="1"/>
          </p:cNvSpPr>
          <p:nvPr/>
        </p:nvSpPr>
        <p:spPr bwMode="auto">
          <a:xfrm>
            <a:off x="250825" y="528204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1" name="Line 23"/>
          <p:cNvSpPr>
            <a:spLocks noChangeShapeType="1"/>
          </p:cNvSpPr>
          <p:nvPr/>
        </p:nvSpPr>
        <p:spPr bwMode="auto">
          <a:xfrm>
            <a:off x="250825" y="470736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2" name="Line 24"/>
          <p:cNvSpPr>
            <a:spLocks noChangeShapeType="1"/>
          </p:cNvSpPr>
          <p:nvPr/>
        </p:nvSpPr>
        <p:spPr bwMode="auto">
          <a:xfrm>
            <a:off x="250825" y="420254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12700" y="508677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12700" y="450416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-11113" y="4007278"/>
            <a:ext cx="31115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graphicFrame>
        <p:nvGraphicFramePr>
          <p:cNvPr id="273437" name="Object 29"/>
          <p:cNvGraphicFramePr>
            <a:graphicFrameLocks noChangeAspect="1"/>
          </p:cNvGraphicFramePr>
          <p:nvPr/>
        </p:nvGraphicFramePr>
        <p:xfrm>
          <a:off x="179388" y="6115288"/>
          <a:ext cx="84248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4483080" imgH="291960" progId="Equation.3">
                  <p:embed/>
                </p:oleObj>
              </mc:Choice>
              <mc:Fallback>
                <p:oleObj name="Equation" r:id="rId4" imgW="4483080" imgH="291960" progId="Equation.3">
                  <p:embed/>
                  <p:pic>
                    <p:nvPicPr>
                      <p:cNvPr id="2734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115288"/>
                        <a:ext cx="84248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38" name="Text Box 30"/>
          <p:cNvSpPr txBox="1">
            <a:spLocks noChangeArrowheads="1"/>
          </p:cNvSpPr>
          <p:nvPr/>
        </p:nvSpPr>
        <p:spPr bwMode="auto">
          <a:xfrm>
            <a:off x="3851275" y="489786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273439" name="Text Box 31"/>
          <p:cNvSpPr txBox="1">
            <a:spLocks noChangeArrowheads="1"/>
          </p:cNvSpPr>
          <p:nvPr/>
        </p:nvSpPr>
        <p:spPr bwMode="auto">
          <a:xfrm>
            <a:off x="7983538" y="492326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6" grpId="0" animBg="1"/>
      <p:bldP spid="273417" grpId="0" animBg="1"/>
      <p:bldP spid="273418" grpId="0" animBg="1"/>
      <p:bldP spid="273419" grpId="0" animBg="1"/>
      <p:bldP spid="273420" grpId="0" animBg="1"/>
      <p:bldP spid="273421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/>
      <p:bldP spid="273434" grpId="0"/>
      <p:bldP spid="273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Distance</a:t>
            </a:r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/>
          <a:srcRect l="7545" t="1649" r="7141" b="6857"/>
          <a:stretch>
            <a:fillRect/>
          </a:stretch>
        </p:blipFill>
        <p:spPr bwMode="auto">
          <a:xfrm>
            <a:off x="468313" y="1844675"/>
            <a:ext cx="5689600" cy="3960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83653" name="Picture 5"/>
          <p:cNvPicPr>
            <a:picLocks noChangeAspect="1" noChangeArrowheads="1"/>
          </p:cNvPicPr>
          <p:nvPr/>
        </p:nvPicPr>
        <p:blipFill>
          <a:blip r:embed="rId3"/>
          <a:srcRect l="6474" r="6070" b="3520"/>
          <a:stretch>
            <a:fillRect/>
          </a:stretch>
        </p:blipFill>
        <p:spPr bwMode="auto">
          <a:xfrm>
            <a:off x="1692275" y="2420938"/>
            <a:ext cx="58324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5004048" y="1844824"/>
            <a:ext cx="3887787" cy="3383706"/>
          </a:xfrm>
          <a:prstGeom prst="cloudCallout">
            <a:avLst>
              <a:gd name="adj1" fmla="val -83596"/>
              <a:gd name="adj2" fmla="val -1337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The Sun exhibits high activity levels every 11 years because of </a:t>
            </a:r>
            <a:br>
              <a:rPr lang="en-US" b="1" dirty="0"/>
            </a:br>
            <a:r>
              <a:rPr lang="en-US" b="1" dirty="0"/>
              <a:t>sun-spots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Distance</a:t>
            </a:r>
          </a:p>
        </p:txBody>
      </p:sp>
      <p:sp>
        <p:nvSpPr>
          <p:cNvPr id="2846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4784"/>
            <a:ext cx="8515350" cy="2808312"/>
          </a:xfrm>
        </p:spPr>
        <p:txBody>
          <a:bodyPr>
            <a:normAutofit/>
          </a:bodyPr>
          <a:lstStyle/>
          <a:p>
            <a:r>
              <a:rPr lang="en-US" sz="2800" dirty="0"/>
              <a:t>Fourier Transform:</a:t>
            </a:r>
          </a:p>
          <a:p>
            <a:pPr lvl="1"/>
            <a:r>
              <a:rPr lang="en-US" sz="2400" dirty="0"/>
              <a:t>“Understands” the important </a:t>
            </a:r>
            <a:r>
              <a:rPr lang="en-US" sz="2400" b="1" i="1" dirty="0">
                <a:solidFill>
                  <a:schemeClr val="accent1"/>
                </a:solidFill>
              </a:rPr>
              <a:t>frequencies</a:t>
            </a:r>
            <a:r>
              <a:rPr lang="en-US" sz="2400" b="1" i="1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in a signal,</a:t>
            </a:r>
            <a:br>
              <a:rPr lang="en-US" sz="2400" dirty="0"/>
            </a:br>
            <a:r>
              <a:rPr lang="en-US" sz="2400" dirty="0"/>
              <a:t>in terms of </a:t>
            </a:r>
            <a:r>
              <a:rPr lang="en-US" sz="2400" b="1" i="1" dirty="0">
                <a:solidFill>
                  <a:schemeClr val="accent1"/>
                </a:solidFill>
              </a:rPr>
              <a:t>Amplitude</a:t>
            </a:r>
            <a:r>
              <a:rPr lang="en-US" sz="2400" b="1" i="1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chemeClr val="accent1"/>
                </a:solidFill>
              </a:rPr>
              <a:t>Phase</a:t>
            </a:r>
          </a:p>
          <a:p>
            <a:pPr lvl="2"/>
            <a:r>
              <a:rPr lang="en-US" sz="1800" i="1" dirty="0" err="1">
                <a:latin typeface="Times" pitchFamily="2" charset="0"/>
              </a:rPr>
              <a:t>Amplitude_X</a:t>
            </a:r>
            <a:r>
              <a:rPr lang="en-US" sz="1800" i="1" dirty="0">
                <a:latin typeface="Times" pitchFamily="2" charset="0"/>
              </a:rPr>
              <a:t> = [100, 80, 70, 10, 0, 0, 0 ]</a:t>
            </a:r>
          </a:p>
          <a:p>
            <a:pPr lvl="2"/>
            <a:r>
              <a:rPr lang="en-US" sz="1800" i="1" dirty="0" err="1">
                <a:latin typeface="Times" pitchFamily="2" charset="0"/>
              </a:rPr>
              <a:t>Amplitude_Y</a:t>
            </a:r>
            <a:r>
              <a:rPr lang="en-US" sz="1800" i="1" dirty="0">
                <a:latin typeface="Times" pitchFamily="2" charset="0"/>
              </a:rPr>
              <a:t> = [99, 80, 50, 20, 10, 0, 0]</a:t>
            </a:r>
          </a:p>
          <a:p>
            <a:r>
              <a:rPr lang="en-US" sz="2400" dirty="0"/>
              <a:t>Periodic Distance is Euclidean over amplitudes</a:t>
            </a:r>
          </a:p>
          <a:p>
            <a:endParaRPr lang="en-US" sz="2400" i="1" dirty="0">
              <a:latin typeface="Times" pitchFamily="2" charset="0"/>
            </a:endParaRPr>
          </a:p>
        </p:txBody>
      </p:sp>
      <p:pic>
        <p:nvPicPr>
          <p:cNvPr id="284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4938" y="4002710"/>
            <a:ext cx="9386888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curse of dimensionality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Originally used to address optimization problems</a:t>
            </a:r>
          </a:p>
          <a:p>
            <a:pPr lvl="1"/>
            <a:r>
              <a:rPr lang="en-US" sz="2100" dirty="0"/>
              <a:t>Find the value of </a:t>
            </a:r>
            <a:r>
              <a:rPr lang="en-US" sz="2100" i="1" dirty="0"/>
              <a:t>x</a:t>
            </a:r>
            <a:r>
              <a:rPr lang="en-US" sz="2100" dirty="0"/>
              <a:t> that minimizes function </a:t>
            </a:r>
            <a:r>
              <a:rPr lang="en-US" sz="2100" i="1" dirty="0"/>
              <a:t>f</a:t>
            </a:r>
            <a:r>
              <a:rPr lang="en-US" sz="21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Suppose you want to find the optimum value of </a:t>
            </a:r>
            <a:br>
              <a:rPr lang="en-US" sz="2400" dirty="0"/>
            </a:br>
            <a:r>
              <a:rPr lang="en-US" sz="2400" i="1" dirty="0">
                <a:solidFill>
                  <a:schemeClr val="accent1"/>
                </a:solidFill>
              </a:rPr>
              <a:t>x </a:t>
            </a:r>
            <a:r>
              <a:rPr lang="en-US" sz="2400" i="1" dirty="0">
                <a:solidFill>
                  <a:schemeClr val="accent1"/>
                </a:solidFill>
                <a:sym typeface="Symbol" charset="2"/>
              </a:rPr>
              <a:t></a:t>
            </a:r>
            <a:r>
              <a:rPr lang="en-US" sz="2400" i="1" dirty="0">
                <a:solidFill>
                  <a:schemeClr val="accent1"/>
                </a:solidFill>
              </a:rPr>
              <a:t> {1,2,3,4,5,6,7,8,9,10}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Try every value and check the function to optimize.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Suppose you have to variables 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x,y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  <a:sym typeface="Symbol" charset="2"/>
              </a:rPr>
              <a:t></a:t>
            </a:r>
            <a:r>
              <a:rPr lang="en-US" sz="2400" i="1" dirty="0">
                <a:solidFill>
                  <a:schemeClr val="accent1"/>
                </a:solidFill>
              </a:rPr>
              <a:t> {1,2,3,4,5,6,7,8,9,10}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may need to try </a:t>
            </a:r>
            <a:r>
              <a:rPr lang="en-US" sz="2000" b="1" i="1" dirty="0">
                <a:solidFill>
                  <a:schemeClr val="accent1"/>
                </a:solidFill>
              </a:rPr>
              <a:t>100</a:t>
            </a:r>
            <a:r>
              <a:rPr lang="en-US" sz="2000" dirty="0"/>
              <a:t> cases:</a:t>
            </a:r>
          </a:p>
          <a:p>
            <a:pPr lvl="2">
              <a:lnSpc>
                <a:spcPct val="90000"/>
              </a:lnSpc>
            </a:pPr>
            <a:r>
              <a:rPr lang="en-US" sz="1600" i="1" dirty="0" err="1">
                <a:latin typeface="Times" pitchFamily="2" charset="0"/>
              </a:rPr>
              <a:t>x</a:t>
            </a:r>
            <a:r>
              <a:rPr lang="en-US" sz="1600" i="1" dirty="0">
                <a:latin typeface="Times" pitchFamily="2" charset="0"/>
              </a:rPr>
              <a:t>=1 &amp; </a:t>
            </a:r>
            <a:r>
              <a:rPr lang="en-US" sz="1600" i="1" dirty="0" err="1">
                <a:latin typeface="Times" pitchFamily="2" charset="0"/>
              </a:rPr>
              <a:t>y</a:t>
            </a:r>
            <a:r>
              <a:rPr lang="en-US" sz="1600" i="1" dirty="0">
                <a:latin typeface="Times" pitchFamily="2" charset="0"/>
              </a:rPr>
              <a:t>=1, </a:t>
            </a:r>
            <a:r>
              <a:rPr lang="en-US" sz="1600" i="1" dirty="0" err="1">
                <a:latin typeface="Times" pitchFamily="2" charset="0"/>
              </a:rPr>
              <a:t>x</a:t>
            </a:r>
            <a:r>
              <a:rPr lang="en-US" sz="1600" i="1" dirty="0">
                <a:latin typeface="Times" pitchFamily="2" charset="0"/>
              </a:rPr>
              <a:t>=1 &amp; </a:t>
            </a:r>
            <a:r>
              <a:rPr lang="en-US" sz="1600" i="1" dirty="0" err="1">
                <a:latin typeface="Times" pitchFamily="2" charset="0"/>
              </a:rPr>
              <a:t>y</a:t>
            </a:r>
            <a:r>
              <a:rPr lang="en-US" sz="1600" i="1" dirty="0">
                <a:latin typeface="Times" pitchFamily="2" charset="0"/>
              </a:rPr>
              <a:t>=2, </a:t>
            </a:r>
            <a:r>
              <a:rPr lang="en-US" sz="1600" i="1" dirty="0" err="1">
                <a:latin typeface="Times" pitchFamily="2" charset="0"/>
              </a:rPr>
              <a:t>x</a:t>
            </a:r>
            <a:r>
              <a:rPr lang="en-US" sz="1600" i="1" dirty="0">
                <a:latin typeface="Times" pitchFamily="2" charset="0"/>
              </a:rPr>
              <a:t>=1 &amp; </a:t>
            </a:r>
            <a:r>
              <a:rPr lang="en-US" sz="1600" i="1" dirty="0" err="1">
                <a:latin typeface="Times" pitchFamily="2" charset="0"/>
              </a:rPr>
              <a:t>y</a:t>
            </a:r>
            <a:r>
              <a:rPr lang="en-US" sz="1600" i="1" dirty="0">
                <a:latin typeface="Times" pitchFamily="2" charset="0"/>
              </a:rPr>
              <a:t>=3</a:t>
            </a:r>
            <a:r>
              <a:rPr lang="en-US" sz="1600" dirty="0"/>
              <a:t>,  etc. etc.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Suppose you have 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n</a:t>
            </a:r>
            <a:r>
              <a:rPr lang="en-US" sz="2400" dirty="0"/>
              <a:t> such variables, </a:t>
            </a:r>
            <a:br>
              <a:rPr lang="en-US" sz="2400" dirty="0"/>
            </a:br>
            <a:r>
              <a:rPr lang="en-US" sz="2400" dirty="0"/>
              <a:t>the search space grows up to 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10</a:t>
            </a:r>
            <a:r>
              <a:rPr lang="en-US" sz="2400" b="1" i="1" baseline="30000" dirty="0">
                <a:solidFill>
                  <a:schemeClr val="accent1"/>
                </a:solidFill>
                <a:latin typeface="Times" pitchFamily="2" charset="0"/>
              </a:rPr>
              <a:t>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Problems are considered intractable starting from 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n=10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55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38B997-9A2D-3F42-9C05-533210C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EBF6D-9A75-1445-B3F4-07CD26E5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771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Similarity is a key ingredient of Recommender Systems</a:t>
            </a:r>
          </a:p>
          <a:p>
            <a:pPr lvl="1"/>
            <a:r>
              <a:rPr lang="en-GB" sz="2000" dirty="0"/>
              <a:t>And of several other Web Mining Tools …</a:t>
            </a:r>
          </a:p>
          <a:p>
            <a:endParaRPr lang="en-GB" sz="2400" dirty="0"/>
          </a:p>
          <a:p>
            <a:r>
              <a:rPr lang="en-GB" sz="2400" dirty="0"/>
              <a:t>There are several similarity measures we can chose from</a:t>
            </a:r>
          </a:p>
          <a:p>
            <a:endParaRPr lang="en-GB" sz="2400" dirty="0"/>
          </a:p>
          <a:p>
            <a:r>
              <a:rPr lang="en-GB" sz="2400" dirty="0"/>
              <a:t>The best depends on the specific task</a:t>
            </a:r>
          </a:p>
          <a:p>
            <a:pPr lvl="1"/>
            <a:r>
              <a:rPr lang="en-GB" sz="2000" dirty="0"/>
              <a:t>We might need to design a new measure for  new task</a:t>
            </a:r>
          </a:p>
          <a:p>
            <a:pPr lvl="2"/>
            <a:r>
              <a:rPr lang="en-GB" sz="1700" dirty="0"/>
              <a:t>Are the vector pairs below equally similar ?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r>
              <a:rPr lang="en-GB" sz="2300" dirty="0"/>
              <a:t>We will see that dimensionality is an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1EDA-726F-3A44-8227-A016D44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27D386-A856-7245-AB6C-BD942F4AA5B0}"/>
              </a:ext>
            </a:extLst>
          </p:cNvPr>
          <p:cNvGrpSpPr/>
          <p:nvPr/>
        </p:nvGrpSpPr>
        <p:grpSpPr>
          <a:xfrm>
            <a:off x="1295636" y="4725144"/>
            <a:ext cx="6552728" cy="787737"/>
            <a:chOff x="480392" y="4941168"/>
            <a:chExt cx="7620000" cy="1224965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BC785871-5C86-8042-A59E-B38D61FB0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92" y="4941168"/>
              <a:ext cx="3200400" cy="526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1 1 1 1 1 1 1 1 1 1 1 0</a:t>
              </a:r>
            </a:p>
          </p:txBody>
        </p:sp>
        <p:sp>
          <p:nvSpPr>
            <p:cNvPr id="9" name="Text Box 1029">
              <a:extLst>
                <a:ext uri="{FF2B5EF4-FFF2-40B4-BE49-F238E27FC236}">
                  <a16:creationId xmlns:a16="http://schemas.microsoft.com/office/drawing/2014/main" id="{DD808472-709F-8543-B215-968A4093D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92" y="5626968"/>
              <a:ext cx="3200400" cy="526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0 1 1 1 1 1 1 1 1 1 1 1</a:t>
              </a:r>
            </a:p>
          </p:txBody>
        </p:sp>
        <p:sp>
          <p:nvSpPr>
            <p:cNvPr id="10" name="Text Box 1030">
              <a:extLst>
                <a:ext uri="{FF2B5EF4-FFF2-40B4-BE49-F238E27FC236}">
                  <a16:creationId xmlns:a16="http://schemas.microsoft.com/office/drawing/2014/main" id="{59F3A42D-8EA1-1D40-9A35-B5ECF3237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992" y="4953868"/>
              <a:ext cx="3200400" cy="526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1 0 0 0 0 0 0 0 0 0 0 0</a:t>
              </a:r>
            </a:p>
          </p:txBody>
        </p:sp>
        <p:sp>
          <p:nvSpPr>
            <p:cNvPr id="11" name="Text Box 1031">
              <a:extLst>
                <a:ext uri="{FF2B5EF4-FFF2-40B4-BE49-F238E27FC236}">
                  <a16:creationId xmlns:a16="http://schemas.microsoft.com/office/drawing/2014/main" id="{C3AB7E61-2501-C249-A92E-3AAD1BE21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992" y="5639667"/>
              <a:ext cx="3200400" cy="5264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0 0 0 0 0 0 0 0 0 0 0 1</a:t>
              </a:r>
            </a:p>
          </p:txBody>
        </p:sp>
        <p:sp>
          <p:nvSpPr>
            <p:cNvPr id="12" name="Rectangle 1032">
              <a:extLst>
                <a:ext uri="{FF2B5EF4-FFF2-40B4-BE49-F238E27FC236}">
                  <a16:creationId xmlns:a16="http://schemas.microsoft.com/office/drawing/2014/main" id="{EE006D97-9D20-9B42-A891-068B95E1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267672"/>
              <a:ext cx="5588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charset="0"/>
                <a:buNone/>
              </a:pPr>
              <a:r>
                <a:rPr lang="en-US" sz="1600" b="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3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optimization problems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64445"/>
            <a:ext cx="8153400" cy="4912555"/>
          </a:xfrm>
        </p:spPr>
        <p:txBody>
          <a:bodyPr>
            <a:normAutofit/>
          </a:bodyPr>
          <a:lstStyle/>
          <a:p>
            <a:r>
              <a:rPr lang="en-US" sz="2800" dirty="0"/>
              <a:t>Anytime you have objects with a large number of attributes (variables)</a:t>
            </a:r>
          </a:p>
          <a:p>
            <a:endParaRPr lang="en-US" sz="2800" dirty="0"/>
          </a:p>
          <a:p>
            <a:r>
              <a:rPr lang="en-US" sz="2800" dirty="0"/>
              <a:t>In our case:</a:t>
            </a:r>
          </a:p>
          <a:p>
            <a:pPr lvl="1"/>
            <a:r>
              <a:rPr lang="en-US" sz="2400" dirty="0"/>
              <a:t>Objects are documents</a:t>
            </a:r>
          </a:p>
          <a:p>
            <a:pPr lvl="1"/>
            <a:r>
              <a:rPr lang="en-US" sz="2400" dirty="0"/>
              <a:t>Variables are term occurrence counts</a:t>
            </a:r>
          </a:p>
          <a:p>
            <a:pPr lvl="1"/>
            <a:r>
              <a:rPr lang="en-US" sz="2400" dirty="0"/>
              <a:t>Minimize similarity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5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0" y="1579935"/>
            <a:ext cx="9144000" cy="1750319"/>
          </a:xfrm>
        </p:spPr>
        <p:txBody>
          <a:bodyPr>
            <a:normAutofit/>
          </a:bodyPr>
          <a:lstStyle/>
          <a:p>
            <a:r>
              <a:rPr lang="en-US" dirty="0"/>
              <a:t>Suppose objects are identically independently distributed at random in the (search) space</a:t>
            </a:r>
          </a:p>
          <a:p>
            <a:r>
              <a:rPr lang="en-US" dirty="0"/>
              <a:t>Every dimension has values in the interval </a:t>
            </a:r>
            <a:r>
              <a:rPr lang="en-US" i="1" dirty="0">
                <a:latin typeface="Times" pitchFamily="2" charset="0"/>
              </a:rPr>
              <a:t>[0, 1]</a:t>
            </a:r>
          </a:p>
          <a:p>
            <a:r>
              <a:rPr lang="en-US" dirty="0"/>
              <a:t>Find objects at distance </a:t>
            </a:r>
            <a:r>
              <a:rPr lang="en-US" i="1" dirty="0">
                <a:latin typeface="Times" pitchFamily="2" charset="0"/>
              </a:rPr>
              <a:t>&lt;0.25</a:t>
            </a:r>
            <a:r>
              <a:rPr lang="en-US" dirty="0"/>
              <a:t> from </a:t>
            </a:r>
            <a:r>
              <a:rPr lang="en-US" i="1" dirty="0">
                <a:latin typeface="Times" pitchFamily="2" charset="0"/>
              </a:rPr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0" y="1579935"/>
            <a:ext cx="9144000" cy="1750319"/>
          </a:xfrm>
        </p:spPr>
        <p:txBody>
          <a:bodyPr>
            <a:normAutofit/>
          </a:bodyPr>
          <a:lstStyle/>
          <a:p>
            <a:r>
              <a:rPr lang="en-US" dirty="0"/>
              <a:t>Suppose objects are identically independently distributed at random in the (search) space</a:t>
            </a:r>
          </a:p>
          <a:p>
            <a:r>
              <a:rPr lang="en-US" dirty="0"/>
              <a:t>Every dimension has values in the interval </a:t>
            </a:r>
            <a:r>
              <a:rPr lang="en-US" i="1" dirty="0">
                <a:latin typeface="Times" pitchFamily="2" charset="0"/>
              </a:rPr>
              <a:t>[0, 1]</a:t>
            </a:r>
          </a:p>
          <a:p>
            <a:r>
              <a:rPr lang="en-US" dirty="0"/>
              <a:t>Find objects at distance </a:t>
            </a:r>
            <a:r>
              <a:rPr lang="en-US" i="1" dirty="0">
                <a:latin typeface="Times" pitchFamily="2" charset="0"/>
              </a:rPr>
              <a:t>&lt;0.25</a:t>
            </a:r>
            <a:r>
              <a:rPr lang="en-US" dirty="0"/>
              <a:t> from </a:t>
            </a:r>
            <a:r>
              <a:rPr lang="en-US" i="1" dirty="0">
                <a:latin typeface="Times" pitchFamily="2" charset="0"/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71663" y="4264025"/>
            <a:ext cx="5040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sm"/>
            <a:tailEnd type="oval" w="lg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230438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520950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313113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598863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529013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814763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752975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184775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6192838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480175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48375" y="41925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695296" y="3832225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759421" y="3832225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19588" y="419417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AutoShape 20"/>
          <p:cNvSpPr>
            <a:spLocks/>
          </p:cNvSpPr>
          <p:nvPr/>
        </p:nvSpPr>
        <p:spPr bwMode="auto">
          <a:xfrm>
            <a:off x="5187950" y="3141663"/>
            <a:ext cx="1435100" cy="609600"/>
          </a:xfrm>
          <a:prstGeom prst="accentCallout1">
            <a:avLst>
              <a:gd name="adj1" fmla="val 18750"/>
              <a:gd name="adj2" fmla="val -5310"/>
              <a:gd name="adj3" fmla="val 160417"/>
              <a:gd name="adj4" fmla="val -50444"/>
            </a:avLst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Query object </a:t>
            </a:r>
            <a:r>
              <a:rPr lang="en-US" sz="1600" i="1" dirty="0">
                <a:latin typeface="Times" pitchFamily="2" charset="0"/>
              </a:rPr>
              <a:t>x</a:t>
            </a:r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 rot="16200000">
            <a:off x="4177507" y="3288506"/>
            <a:ext cx="431800" cy="2519363"/>
          </a:xfrm>
          <a:prstGeom prst="leftBrace">
            <a:avLst>
              <a:gd name="adj1" fmla="val 4862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408144" y="4737100"/>
            <a:ext cx="2146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i="1" dirty="0">
                <a:solidFill>
                  <a:srgbClr val="0000FF"/>
                </a:solidFill>
              </a:rPr>
              <a:t>Region of interest</a:t>
            </a:r>
          </a:p>
        </p:txBody>
      </p:sp>
      <p:sp>
        <p:nvSpPr>
          <p:cNvPr id="22" name="AutoShape 24"/>
          <p:cNvSpPr>
            <a:spLocks/>
          </p:cNvSpPr>
          <p:nvPr/>
        </p:nvSpPr>
        <p:spPr bwMode="auto">
          <a:xfrm>
            <a:off x="179388" y="5345113"/>
            <a:ext cx="1687512" cy="609600"/>
          </a:xfrm>
          <a:prstGeom prst="accentCallout2">
            <a:avLst>
              <a:gd name="adj1" fmla="val 18750"/>
              <a:gd name="adj2" fmla="val 104514"/>
              <a:gd name="adj3" fmla="val 18750"/>
              <a:gd name="adj4" fmla="val 119944"/>
              <a:gd name="adj5" fmla="val -56773"/>
              <a:gd name="adj6" fmla="val 135935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Non interesting Regions</a:t>
            </a:r>
          </a:p>
        </p:txBody>
      </p:sp>
      <p:sp>
        <p:nvSpPr>
          <p:cNvPr id="23" name="AutoShape 25"/>
          <p:cNvSpPr>
            <a:spLocks/>
          </p:cNvSpPr>
          <p:nvPr/>
        </p:nvSpPr>
        <p:spPr bwMode="auto">
          <a:xfrm rot="16200000">
            <a:off x="6084094" y="4083844"/>
            <a:ext cx="431800" cy="1223962"/>
          </a:xfrm>
          <a:prstGeom prst="leftBrace">
            <a:avLst>
              <a:gd name="adj1" fmla="val 2362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4" name="AutoShape 26"/>
          <p:cNvSpPr>
            <a:spLocks/>
          </p:cNvSpPr>
          <p:nvPr/>
        </p:nvSpPr>
        <p:spPr bwMode="auto">
          <a:xfrm rot="16200000">
            <a:off x="2267744" y="4156869"/>
            <a:ext cx="431800" cy="1223962"/>
          </a:xfrm>
          <a:prstGeom prst="leftBrace">
            <a:avLst>
              <a:gd name="adj1" fmla="val 2362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5" name="AutoShape 27"/>
          <p:cNvSpPr>
            <a:spLocks/>
          </p:cNvSpPr>
          <p:nvPr/>
        </p:nvSpPr>
        <p:spPr bwMode="auto">
          <a:xfrm>
            <a:off x="7167563" y="5272088"/>
            <a:ext cx="1687512" cy="609600"/>
          </a:xfrm>
          <a:prstGeom prst="accentCallout2">
            <a:avLst>
              <a:gd name="adj1" fmla="val 18750"/>
              <a:gd name="adj2" fmla="val -4514"/>
              <a:gd name="adj3" fmla="val 18750"/>
              <a:gd name="adj4" fmla="val -27185"/>
              <a:gd name="adj5" fmla="val -55468"/>
              <a:gd name="adj6" fmla="val -5070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Non interesting Region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029045" y="6308725"/>
            <a:ext cx="4288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Interesting space = ½ = 50%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68313" y="3261638"/>
            <a:ext cx="2395537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/>
              <a:t>1 DIMENSION</a:t>
            </a:r>
          </a:p>
        </p:txBody>
      </p:sp>
    </p:spTree>
    <p:extLst>
      <p:ext uri="{BB962C8B-B14F-4D97-AF65-F5344CB8AC3E}">
        <p14:creationId xmlns:p14="http://schemas.microsoft.com/office/powerpoint/2010/main" val="263670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0" y="1579935"/>
            <a:ext cx="9144000" cy="1750319"/>
          </a:xfrm>
        </p:spPr>
        <p:txBody>
          <a:bodyPr>
            <a:normAutofit/>
          </a:bodyPr>
          <a:lstStyle/>
          <a:p>
            <a:r>
              <a:rPr lang="en-US" dirty="0"/>
              <a:t>Suppose objects are identically independently distributed at random in the (search) space</a:t>
            </a:r>
          </a:p>
          <a:p>
            <a:r>
              <a:rPr lang="en-US" dirty="0"/>
              <a:t>Every dimension has values in the interval </a:t>
            </a:r>
            <a:r>
              <a:rPr lang="en-US" i="1" dirty="0">
                <a:latin typeface="Times" pitchFamily="2" charset="0"/>
              </a:rPr>
              <a:t>[0, 1]</a:t>
            </a:r>
          </a:p>
          <a:p>
            <a:r>
              <a:rPr lang="en-US" dirty="0"/>
              <a:t>Find objects at distance </a:t>
            </a:r>
            <a:r>
              <a:rPr lang="en-US" i="1" dirty="0">
                <a:latin typeface="Times" pitchFamily="2" charset="0"/>
              </a:rPr>
              <a:t>&lt;0.25</a:t>
            </a:r>
            <a:r>
              <a:rPr lang="en-US" dirty="0"/>
              <a:t> from </a:t>
            </a:r>
            <a:r>
              <a:rPr lang="en-US" i="1" dirty="0">
                <a:latin typeface="Times" pitchFamily="2" charset="0"/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4" name="Rectangle 45"/>
          <p:cNvSpPr>
            <a:spLocks noChangeArrowheads="1"/>
          </p:cNvSpPr>
          <p:nvPr/>
        </p:nvSpPr>
        <p:spPr bwMode="auto">
          <a:xfrm rot="16200000">
            <a:off x="5722938" y="4438650"/>
            <a:ext cx="2738438" cy="719137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 rot="16200000">
            <a:off x="3562350" y="4437063"/>
            <a:ext cx="2738437" cy="71913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4572000" y="5445125"/>
            <a:ext cx="2881313" cy="71913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4570413" y="3429000"/>
            <a:ext cx="2881312" cy="71913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5292725" y="4149725"/>
            <a:ext cx="1439863" cy="14398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148263" y="41497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443663" y="46529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00788" y="58054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084888" y="52292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011863" y="429260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588125" y="407670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804025" y="53006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372225" y="386080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7019925" y="450850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092950" y="37893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859338" y="53006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047733" y="6237288"/>
            <a:ext cx="540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0,0</a:t>
            </a: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5940425" y="47974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7708900" y="3933824"/>
            <a:ext cx="1435100" cy="764853"/>
          </a:xfrm>
          <a:prstGeom prst="accentCallout1">
            <a:avLst>
              <a:gd name="adj1" fmla="val 18750"/>
              <a:gd name="adj2" fmla="val -5310"/>
              <a:gd name="adj3" fmla="val 114695"/>
              <a:gd name="adj4" fmla="val -111983"/>
            </a:avLst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Query object </a:t>
            </a:r>
            <a:r>
              <a:rPr lang="en-US" sz="2000" i="1" dirty="0"/>
              <a:t>x</a:t>
            </a: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1331913" y="3933825"/>
            <a:ext cx="2479675" cy="609600"/>
          </a:xfrm>
          <a:prstGeom prst="accentCallout2">
            <a:avLst>
              <a:gd name="adj1" fmla="val 18750"/>
              <a:gd name="adj2" fmla="val 103074"/>
              <a:gd name="adj3" fmla="val 18750"/>
              <a:gd name="adj4" fmla="val 107171"/>
              <a:gd name="adj5" fmla="val -35940"/>
              <a:gd name="adj6" fmla="val 16158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Non Interesting Region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68313" y="3215168"/>
            <a:ext cx="239553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i="1" dirty="0"/>
              <a:t>2 DIMENSIONS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570413" y="3429000"/>
            <a:ext cx="2881312" cy="2736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364021" y="6237288"/>
            <a:ext cx="540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1,0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7432283" y="3068638"/>
            <a:ext cx="540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1,1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4047733" y="3068638"/>
            <a:ext cx="5405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0,1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5364163" y="58785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4932363" y="551815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5508625" y="530225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292725" y="508635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5940425" y="573405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6013450" y="50149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5" name="AutoShape 41"/>
          <p:cNvSpPr>
            <a:spLocks/>
          </p:cNvSpPr>
          <p:nvPr/>
        </p:nvSpPr>
        <p:spPr bwMode="auto">
          <a:xfrm>
            <a:off x="2124075" y="4797425"/>
            <a:ext cx="2155825" cy="609600"/>
          </a:xfrm>
          <a:prstGeom prst="accentCallout1">
            <a:avLst>
              <a:gd name="adj1" fmla="val 18750"/>
              <a:gd name="adj2" fmla="val 103532"/>
              <a:gd name="adj3" fmla="val -55991"/>
              <a:gd name="adj4" fmla="val 15663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Interesting Region</a:t>
            </a:r>
            <a:endParaRPr lang="en-US" sz="1800" b="1" i="1" dirty="0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>
            <a:off x="4572000" y="558958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4572000" y="4868863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4572000" y="414972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9" name="Line 49"/>
          <p:cNvSpPr>
            <a:spLocks noChangeShapeType="1"/>
          </p:cNvSpPr>
          <p:nvPr/>
        </p:nvSpPr>
        <p:spPr bwMode="auto">
          <a:xfrm rot="16200000">
            <a:off x="3924300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rot="16200000">
            <a:off x="4643438" y="479742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1" name="Line 51"/>
          <p:cNvSpPr>
            <a:spLocks noChangeShapeType="1"/>
          </p:cNvSpPr>
          <p:nvPr/>
        </p:nvSpPr>
        <p:spPr bwMode="auto">
          <a:xfrm rot="16200000">
            <a:off x="5328444" y="4833144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360427" y="6149975"/>
            <a:ext cx="367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interesting = 4/16 = 25%</a:t>
            </a:r>
          </a:p>
        </p:txBody>
      </p:sp>
    </p:spTree>
    <p:extLst>
      <p:ext uri="{BB962C8B-B14F-4D97-AF65-F5344CB8AC3E}">
        <p14:creationId xmlns:p14="http://schemas.microsoft.com/office/powerpoint/2010/main" val="309772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0" y="1579935"/>
            <a:ext cx="9144000" cy="1750319"/>
          </a:xfrm>
        </p:spPr>
        <p:txBody>
          <a:bodyPr>
            <a:normAutofit/>
          </a:bodyPr>
          <a:lstStyle/>
          <a:p>
            <a:r>
              <a:rPr lang="en-US" dirty="0"/>
              <a:t>Suppose objects are identically independently distributed at random in the (search) space</a:t>
            </a:r>
          </a:p>
          <a:p>
            <a:r>
              <a:rPr lang="en-US" dirty="0"/>
              <a:t>Every dimension has values in the interval </a:t>
            </a:r>
            <a:r>
              <a:rPr lang="en-US" i="1" dirty="0">
                <a:latin typeface="Times" pitchFamily="2" charset="0"/>
              </a:rPr>
              <a:t>[0, 1]</a:t>
            </a:r>
          </a:p>
          <a:p>
            <a:r>
              <a:rPr lang="en-US" dirty="0"/>
              <a:t>Find objects at distance </a:t>
            </a:r>
            <a:r>
              <a:rPr lang="en-US" i="1" dirty="0">
                <a:latin typeface="Times" pitchFamily="2" charset="0"/>
              </a:rPr>
              <a:t>&lt;0.25</a:t>
            </a:r>
            <a:r>
              <a:rPr lang="en-US" dirty="0"/>
              <a:t> from </a:t>
            </a:r>
            <a:r>
              <a:rPr lang="en-US" i="1" dirty="0">
                <a:latin typeface="Times" pitchFamily="2" charset="0"/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45809" y="60928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0,0,0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68313" y="3277128"/>
            <a:ext cx="239553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i="1" dirty="0"/>
              <a:t>3 DIMENSIONS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81039" y="5589588"/>
            <a:ext cx="367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interesting = 8/64 = 12%</a:t>
            </a: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3851275" y="3932238"/>
            <a:ext cx="2449513" cy="2449512"/>
          </a:xfrm>
          <a:prstGeom prst="rect">
            <a:avLst/>
          </a:prstGeom>
          <a:solidFill>
            <a:srgbClr val="FF9933">
              <a:alpha val="50000"/>
            </a:srgb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200000" lon="1200000" rev="0"/>
            </a:camera>
            <a:lightRig rig="legacyFlat2" dir="b"/>
          </a:scene3d>
          <a:sp3d extrusionH="36306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 sz="2000"/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4859338" y="4510088"/>
            <a:ext cx="1079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200000" lon="1200000" rev="0"/>
            </a:camera>
            <a:lightRig rig="chilly" dir="b">
              <a:rot lat="0" lon="0" rev="3600000"/>
            </a:lightRig>
          </a:scene3d>
          <a:sp3d extrusionH="887400" prstMaterial="matte">
            <a:bevelT w="13500" h="13500" prst="angle"/>
            <a:bevelB w="13500" h="13500" prst="angle"/>
            <a:extrusionClr>
              <a:schemeClr val="accent6">
                <a:lumMod val="60000"/>
                <a:lumOff val="40000"/>
              </a:schemeClr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 sz="2000"/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5435600" y="47974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16463" y="40782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011863" y="45815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868988" y="5734050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653088" y="5157788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580063" y="42211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56325" y="40052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372225" y="52292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940425" y="37893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588125" y="443706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661150" y="37179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427538" y="522922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4932363" y="580707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00563" y="54467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5076825" y="52308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4860925" y="50149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5508625" y="5662613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5581650" y="4943475"/>
            <a:ext cx="142875" cy="1428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7" name="AutoShape 35"/>
          <p:cNvSpPr>
            <a:spLocks/>
          </p:cNvSpPr>
          <p:nvPr/>
        </p:nvSpPr>
        <p:spPr bwMode="auto">
          <a:xfrm>
            <a:off x="6988175" y="5340350"/>
            <a:ext cx="2048321" cy="609600"/>
          </a:xfrm>
          <a:prstGeom prst="accentCallout1">
            <a:avLst>
              <a:gd name="adj1" fmla="val 18750"/>
              <a:gd name="adj2" fmla="val -3532"/>
              <a:gd name="adj3" fmla="val -19273"/>
              <a:gd name="adj4" fmla="val -45213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Interesting Region</a:t>
            </a:r>
            <a:endParaRPr lang="en-US" sz="1800" b="1" i="1" dirty="0"/>
          </a:p>
        </p:txBody>
      </p:sp>
      <p:sp>
        <p:nvSpPr>
          <p:cNvPr id="28" name="AutoShape 22"/>
          <p:cNvSpPr>
            <a:spLocks/>
          </p:cNvSpPr>
          <p:nvPr/>
        </p:nvSpPr>
        <p:spPr bwMode="auto">
          <a:xfrm>
            <a:off x="7626979" y="3717925"/>
            <a:ext cx="1435100" cy="720725"/>
          </a:xfrm>
          <a:prstGeom prst="accentCallout1">
            <a:avLst>
              <a:gd name="adj1" fmla="val 18750"/>
              <a:gd name="adj2" fmla="val -5310"/>
              <a:gd name="adj3" fmla="val 156916"/>
              <a:gd name="adj4" fmla="val -148268"/>
            </a:avLst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/>
              <a:t>Query object </a:t>
            </a:r>
            <a:r>
              <a:rPr lang="en-US" sz="2000" i="1"/>
              <a:t>x</a:t>
            </a:r>
          </a:p>
        </p:txBody>
      </p:sp>
      <p:sp>
        <p:nvSpPr>
          <p:cNvPr id="29" name="AutoShape 23"/>
          <p:cNvSpPr>
            <a:spLocks/>
          </p:cNvSpPr>
          <p:nvPr/>
        </p:nvSpPr>
        <p:spPr bwMode="auto">
          <a:xfrm>
            <a:off x="250825" y="4365625"/>
            <a:ext cx="2479675" cy="609600"/>
          </a:xfrm>
          <a:prstGeom prst="accentCallout2">
            <a:avLst>
              <a:gd name="adj1" fmla="val 18750"/>
              <a:gd name="adj2" fmla="val 103074"/>
              <a:gd name="adj3" fmla="val 18750"/>
              <a:gd name="adj4" fmla="val 107171"/>
              <a:gd name="adj5" fmla="val -35940"/>
              <a:gd name="adj6" fmla="val 16158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Non Interesting Region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5936622" y="6446838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1,0,0</a:t>
            </a: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3245809" y="3644900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0,1,0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4828547" y="2997200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0,1,1</a:t>
            </a:r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6873247" y="3068638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1,1,1</a:t>
            </a:r>
          </a:p>
        </p:txBody>
      </p:sp>
    </p:spTree>
    <p:extLst>
      <p:ext uri="{BB962C8B-B14F-4D97-AF65-F5344CB8AC3E}">
        <p14:creationId xmlns:p14="http://schemas.microsoft.com/office/powerpoint/2010/main" val="390752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?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The region of interest halves when increasing the number of dimensions</a:t>
            </a:r>
          </a:p>
          <a:p>
            <a:pPr lvl="1"/>
            <a:r>
              <a:rPr lang="en-US" sz="2000" dirty="0"/>
              <a:t>50%, 25%, 12.5%, …</a:t>
            </a:r>
          </a:p>
          <a:p>
            <a:endParaRPr lang="en-US" sz="2400" dirty="0"/>
          </a:p>
          <a:p>
            <a:r>
              <a:rPr lang="en-US" sz="2400" dirty="0"/>
              <a:t>Consequently, the number of interesting objects gets smaller and smaller</a:t>
            </a:r>
          </a:p>
          <a:p>
            <a:endParaRPr lang="en-US" sz="2400" dirty="0"/>
          </a:p>
          <a:p>
            <a:r>
              <a:rPr lang="en-US" sz="2400" dirty="0"/>
              <a:t>For large values of </a:t>
            </a:r>
            <a:r>
              <a:rPr lang="en-US" sz="2400" b="1" i="1" dirty="0" err="1">
                <a:solidFill>
                  <a:schemeClr val="accent1"/>
                </a:solidFill>
                <a:latin typeface="Times" pitchFamily="2" charset="0"/>
              </a:rPr>
              <a:t>n</a:t>
            </a:r>
            <a:r>
              <a:rPr lang="en-US" sz="2400" dirty="0"/>
              <a:t> there will be no results, and for similar search radii</a:t>
            </a:r>
          </a:p>
          <a:p>
            <a:r>
              <a:rPr lang="en-US" sz="2400" dirty="0"/>
              <a:t>You need to significantly increase the search radius to get some objects, but, you’ll likely get everything !</a:t>
            </a:r>
          </a:p>
          <a:p>
            <a:r>
              <a:rPr lang="en-US" sz="2400" dirty="0"/>
              <a:t>Anything is similar or un-similar to anything else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93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Curse of Dimentionality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at the same distance.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2727737"/>
            <a:ext cx="5040312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2413" y="2727737"/>
            <a:ext cx="504031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129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Try to understand what is useful,</a:t>
            </a:r>
            <a:br>
              <a:rPr lang="en-US" sz="2800" dirty="0"/>
            </a:br>
            <a:r>
              <a:rPr lang="en-US" sz="2800" dirty="0"/>
              <a:t>and what is not !</a:t>
            </a:r>
          </a:p>
          <a:p>
            <a:endParaRPr lang="en-US" sz="2800" dirty="0"/>
          </a:p>
          <a:p>
            <a:r>
              <a:rPr lang="en-US" sz="2800" b="1" i="1" dirty="0">
                <a:solidFill>
                  <a:schemeClr val="accent1"/>
                </a:solidFill>
              </a:rPr>
              <a:t>Dimensionality reduction !</a:t>
            </a:r>
          </a:p>
          <a:p>
            <a:endParaRPr lang="en-US" sz="2800" dirty="0"/>
          </a:p>
          <a:p>
            <a:r>
              <a:rPr lang="en-US" sz="2800" i="1" dirty="0"/>
              <a:t>In most cases it is worthwhile to </a:t>
            </a:r>
            <a:r>
              <a:rPr lang="en-US" sz="2800" i="1" dirty="0">
                <a:solidFill>
                  <a:schemeClr val="accent1"/>
                </a:solidFill>
              </a:rPr>
              <a:t>first reduce the number of dimensions</a:t>
            </a:r>
            <a:r>
              <a:rPr lang="en-US" sz="2800" i="1" dirty="0"/>
              <a:t> and then run any other analysis</a:t>
            </a:r>
          </a:p>
          <a:p>
            <a:pPr>
              <a:buFont typeface="Wingdings" charset="2"/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overcome the dimensionality curse ?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69FA-1B81-9748-A384-05B9D42B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52D1-A2F1-734C-92AC-7A98A521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1D6F-6A76-8E4C-AF84-9D57E221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8174-2669-804C-8071-24C133F0A3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Mining Concepts and Techniques Third Edition</a:t>
            </a:r>
            <a:r>
              <a:rPr lang="en-US" dirty="0"/>
              <a:t>. Jiawei Han, Micheline </a:t>
            </a:r>
            <a:r>
              <a:rPr lang="en-US" dirty="0" err="1"/>
              <a:t>Kamber</a:t>
            </a:r>
            <a:r>
              <a:rPr lang="en-US" dirty="0"/>
              <a:t> Jian Pei.  Morgan Kaufmann/Elsevier. Third Edition. </a:t>
            </a:r>
          </a:p>
          <a:p>
            <a:pPr lvl="1"/>
            <a:r>
              <a:rPr lang="en-US" dirty="0"/>
              <a:t>Section 2.4 Measuring Data Similarity and Dissimilarity</a:t>
            </a:r>
          </a:p>
          <a:p>
            <a:pPr lvl="1"/>
            <a:r>
              <a:rPr lang="en-US" dirty="0"/>
              <a:t>[optional] Chapter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7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two </a:t>
            </a:r>
            <a:r>
              <a:rPr lang="en-US" sz="2800" b="1" i="1" dirty="0">
                <a:solidFill>
                  <a:schemeClr val="accent1"/>
                </a:solidFill>
              </a:rPr>
              <a:t>N</a:t>
            </a:r>
            <a:r>
              <a:rPr lang="en-US" sz="2800" dirty="0"/>
              <a:t>-dimensional objects X and Y,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i="1" dirty="0">
                <a:latin typeface="Times" pitchFamily="2" charset="0"/>
              </a:rPr>
              <a:t>X = [x</a:t>
            </a:r>
            <a:r>
              <a:rPr lang="en-US" sz="2800" i="1" baseline="-25000" dirty="0">
                <a:latin typeface="Times" pitchFamily="2" charset="0"/>
              </a:rPr>
              <a:t>0</a:t>
            </a:r>
            <a:r>
              <a:rPr lang="en-US" sz="2800" i="1" dirty="0">
                <a:latin typeface="Times" pitchFamily="2" charset="0"/>
              </a:rPr>
              <a:t>, …, x</a:t>
            </a:r>
            <a:r>
              <a:rPr lang="en-US" sz="2800" i="1" baseline="-25000" dirty="0">
                <a:latin typeface="Times" pitchFamily="2" charset="0"/>
              </a:rPr>
              <a:t>N-1</a:t>
            </a:r>
            <a:r>
              <a:rPr lang="en-US" sz="2800" i="1" dirty="0">
                <a:latin typeface="Times" pitchFamily="2" charset="0"/>
              </a:rPr>
              <a:t>] </a:t>
            </a:r>
            <a:r>
              <a:rPr lang="en-US" sz="2800" dirty="0"/>
              <a:t>and </a:t>
            </a:r>
            <a:r>
              <a:rPr lang="en-US" sz="2800" i="1" dirty="0">
                <a:latin typeface="Times" pitchFamily="2" charset="0"/>
              </a:rPr>
              <a:t>Y = [y</a:t>
            </a:r>
            <a:r>
              <a:rPr lang="en-US" sz="2800" i="1" baseline="-25000" dirty="0">
                <a:latin typeface="Times" pitchFamily="2" charset="0"/>
              </a:rPr>
              <a:t>0</a:t>
            </a:r>
            <a:r>
              <a:rPr lang="en-US" sz="2800" i="1" dirty="0">
                <a:latin typeface="Times" pitchFamily="2" charset="0"/>
              </a:rPr>
              <a:t>, …, y</a:t>
            </a:r>
            <a:r>
              <a:rPr lang="en-US" sz="2800" i="1" baseline="-25000" dirty="0">
                <a:latin typeface="Times" pitchFamily="2" charset="0"/>
              </a:rPr>
              <a:t>N-1</a:t>
            </a:r>
            <a:r>
              <a:rPr lang="en-US" sz="2800" i="1" dirty="0">
                <a:latin typeface="Times" pitchFamily="2" charset="0"/>
              </a:rPr>
              <a:t>]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1" y="3458578"/>
            <a:ext cx="8211602" cy="1410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b="1" i="1" dirty="0" err="1">
                <a:solidFill>
                  <a:schemeClr val="accent1"/>
                </a:solidFill>
                <a:latin typeface="Times" pitchFamily="2" charset="0"/>
              </a:rPr>
              <a:t>q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=2</a:t>
            </a:r>
            <a:r>
              <a:rPr lang="en-US" sz="2400" b="1" dirty="0">
                <a:solidFill>
                  <a:schemeClr val="accent1"/>
                </a:solidFill>
                <a:latin typeface="Times" pitchFamily="2" charset="0"/>
              </a:rPr>
              <a:t>, 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L</a:t>
            </a:r>
            <a:r>
              <a:rPr lang="en-US" sz="2400" b="1" i="1" baseline="-25000" dirty="0">
                <a:solidFill>
                  <a:schemeClr val="accent1"/>
                </a:solidFill>
                <a:latin typeface="Times" pitchFamily="2" charset="0"/>
              </a:rPr>
              <a:t>2</a:t>
            </a:r>
            <a:r>
              <a:rPr lang="en-US" sz="2400" i="1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norm or </a:t>
            </a:r>
            <a:r>
              <a:rPr lang="en-US" sz="2400" b="1" i="1" dirty="0">
                <a:solidFill>
                  <a:schemeClr val="accent1"/>
                </a:solidFill>
              </a:rPr>
              <a:t>Euclidean Distance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defines a metric space:</a:t>
            </a:r>
          </a:p>
          <a:p>
            <a:pPr lvl="1"/>
            <a:r>
              <a:rPr lang="en-US" sz="2000" dirty="0" err="1"/>
              <a:t>d(X,Y</a:t>
            </a:r>
            <a:r>
              <a:rPr lang="en-US" sz="2000" dirty="0"/>
              <a:t>) &gt;= 0                           </a:t>
            </a:r>
            <a:r>
              <a:rPr lang="en-US" sz="2000" i="1" dirty="0">
                <a:solidFill>
                  <a:srgbClr val="FF6600"/>
                </a:solidFill>
              </a:rPr>
              <a:t>(Positivity)</a:t>
            </a:r>
          </a:p>
          <a:p>
            <a:pPr lvl="1"/>
            <a:r>
              <a:rPr lang="en-US" sz="2000" dirty="0"/>
              <a:t>d(X,Y) = d(Y,X)                     </a:t>
            </a:r>
            <a:r>
              <a:rPr lang="en-US" sz="2000" i="1" dirty="0">
                <a:solidFill>
                  <a:srgbClr val="FF6600"/>
                </a:solidFill>
              </a:rPr>
              <a:t>(Symmetry)</a:t>
            </a:r>
          </a:p>
          <a:p>
            <a:pPr lvl="1"/>
            <a:r>
              <a:rPr lang="en-US" sz="2000" dirty="0"/>
              <a:t>d(X,Y) &lt;= d(X,Z) + d(Z,Y)     </a:t>
            </a:r>
            <a:r>
              <a:rPr lang="en-US" sz="2000" i="1" dirty="0">
                <a:solidFill>
                  <a:srgbClr val="FF6600"/>
                </a:solidFill>
              </a:rPr>
              <a:t>(Triangular inequality)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2" y="2348880"/>
            <a:ext cx="8106995" cy="43742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4427538" y="4868863"/>
            <a:ext cx="1800225" cy="18002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493713" y="6470650"/>
            <a:ext cx="2687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09613" y="4887913"/>
            <a:ext cx="23812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2746375" y="521017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874713" y="6145213"/>
            <a:ext cx="144462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854075" y="5661025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X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725738" y="4797425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Y</a:t>
            </a: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017588" y="6249988"/>
            <a:ext cx="18002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2817813" y="5340350"/>
            <a:ext cx="0" cy="9350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5265738" y="5646738"/>
            <a:ext cx="144462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5364163" y="57070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6299200" y="5300663"/>
            <a:ext cx="2089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b="0" dirty="0" err="1"/>
              <a:t>Same</a:t>
            </a:r>
            <a:r>
              <a:rPr lang="it-IT" sz="2000" b="0" dirty="0"/>
              <a:t> </a:t>
            </a:r>
            <a:r>
              <a:rPr lang="it-IT" sz="2000" b="0" dirty="0" err="1"/>
              <a:t>distance</a:t>
            </a:r>
            <a:r>
              <a:rPr lang="it-IT" sz="2000" b="0" dirty="0"/>
              <a:t> </a:t>
            </a:r>
            <a:r>
              <a:rPr lang="it-IT" sz="2000" b="0" dirty="0" err="1"/>
              <a:t>f</a:t>
            </a:r>
            <a:r>
              <a:rPr lang="en-US" sz="2000" b="0" dirty="0"/>
              <a:t>rom A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V="1">
            <a:off x="1017588" y="5314950"/>
            <a:ext cx="1728787" cy="86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b="1" i="1" dirty="0" err="1">
                <a:solidFill>
                  <a:schemeClr val="accent1"/>
                </a:solidFill>
                <a:latin typeface="Times" pitchFamily="2" charset="0"/>
              </a:rPr>
              <a:t>q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=1</a:t>
            </a:r>
            <a:r>
              <a:rPr lang="en-US" sz="2400" b="1" dirty="0">
                <a:latin typeface="Times" pitchFamily="2" charset="0"/>
              </a:rPr>
              <a:t>, </a:t>
            </a:r>
            <a:r>
              <a:rPr lang="en-US" sz="2400" b="1" i="1" dirty="0">
                <a:solidFill>
                  <a:schemeClr val="accent1"/>
                </a:solidFill>
                <a:latin typeface="Times" pitchFamily="2" charset="0"/>
              </a:rPr>
              <a:t>L</a:t>
            </a:r>
            <a:r>
              <a:rPr lang="en-US" sz="2400" b="1" i="1" baseline="-25000" dirty="0">
                <a:solidFill>
                  <a:schemeClr val="accent1"/>
                </a:solidFill>
                <a:latin typeface="Times" pitchFamily="2" charset="0"/>
              </a:rPr>
              <a:t>1</a:t>
            </a:r>
            <a:r>
              <a:rPr lang="en-US" sz="2400" i="1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norm or </a:t>
            </a:r>
            <a:r>
              <a:rPr lang="en-US" sz="2400" b="1" i="1" dirty="0">
                <a:solidFill>
                  <a:schemeClr val="accent1"/>
                </a:solidFill>
              </a:rPr>
              <a:t>Manhattan</a:t>
            </a:r>
            <a:r>
              <a:rPr lang="en-US" sz="2400" dirty="0"/>
              <a:t> or</a:t>
            </a:r>
            <a:r>
              <a:rPr lang="en-US" sz="2400" b="1" i="1" dirty="0">
                <a:solidFill>
                  <a:srgbClr val="FF6600"/>
                </a:solidFill>
              </a:rPr>
              <a:t> </a:t>
            </a:r>
            <a:r>
              <a:rPr lang="en-US" sz="2400" b="1" i="1" dirty="0">
                <a:solidFill>
                  <a:schemeClr val="accent1"/>
                </a:solidFill>
              </a:rPr>
              <a:t>City-Block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27" y="2409825"/>
            <a:ext cx="7778623" cy="372715"/>
          </a:xfrm>
          <a:prstGeom prst="rect">
            <a:avLst/>
          </a:prstGeom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55650" y="536575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971550" y="334962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348038" y="363855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476375" y="4573588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19250" y="4646613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419475" y="3781425"/>
            <a:ext cx="0" cy="8651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55738" y="4089400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X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27400" y="3225800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Y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47813" y="4718050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419475" y="4646613"/>
            <a:ext cx="0" cy="9350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755650" y="3709988"/>
            <a:ext cx="2592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755650" y="4646613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 rot="18964210">
            <a:off x="6156325" y="3716338"/>
            <a:ext cx="1800225" cy="18002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994525" y="4521200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092950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790609" y="5969000"/>
            <a:ext cx="26904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it-IT" sz="2000" b="0" dirty="0" err="1"/>
              <a:t>S</a:t>
            </a:r>
            <a:r>
              <a:rPr lang="en-US" sz="2000" b="0" dirty="0" err="1"/>
              <a:t>ame</a:t>
            </a:r>
            <a:r>
              <a:rPr lang="en-US" sz="2000" b="0" dirty="0"/>
              <a:t> distance from A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Chebyshev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b="1" i="1" dirty="0">
                <a:solidFill>
                  <a:schemeClr val="accent1"/>
                </a:solidFill>
              </a:rPr>
              <a:t>q➝∞</a:t>
            </a:r>
            <a:r>
              <a:rPr lang="en-US" sz="2400" dirty="0"/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L</a:t>
            </a:r>
            <a:r>
              <a:rPr lang="en-US" sz="2400" b="1" i="1" baseline="-25000" dirty="0">
                <a:solidFill>
                  <a:schemeClr val="accent1"/>
                </a:solidFill>
              </a:rPr>
              <a:t>∞</a:t>
            </a:r>
            <a:r>
              <a:rPr lang="en-US" sz="2400" i="1" dirty="0">
                <a:solidFill>
                  <a:srgbClr val="FF6600"/>
                </a:solidFill>
              </a:rPr>
              <a:t> </a:t>
            </a:r>
            <a:r>
              <a:rPr lang="en-US" sz="2400" dirty="0"/>
              <a:t>norm or </a:t>
            </a:r>
            <a:r>
              <a:rPr lang="en-US" sz="2400" b="1" i="1" dirty="0">
                <a:solidFill>
                  <a:schemeClr val="accent1"/>
                </a:solidFill>
              </a:rPr>
              <a:t>Chebyshev</a:t>
            </a:r>
            <a:r>
              <a:rPr lang="en-US" sz="2400" dirty="0"/>
              <a:t>,</a:t>
            </a:r>
            <a:r>
              <a:rPr lang="en-US" sz="2400" b="1" i="1" dirty="0">
                <a:solidFill>
                  <a:srgbClr val="FF6600"/>
                </a:solidFill>
              </a:rPr>
              <a:t> </a:t>
            </a:r>
            <a:r>
              <a:rPr lang="en-US" sz="2400" b="1" i="1" dirty="0">
                <a:solidFill>
                  <a:schemeClr val="accent1"/>
                </a:solidFill>
              </a:rPr>
              <a:t>Chessboard Distance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55650" y="541178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971550" y="3395663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348038" y="3684588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476375" y="4619625"/>
            <a:ext cx="144463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619250" y="4692650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419475" y="382746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55738" y="4135438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27400" y="3271838"/>
            <a:ext cx="35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Y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547813" y="476408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419475" y="4692650"/>
            <a:ext cx="0" cy="9350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755650" y="3756025"/>
            <a:ext cx="2592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755650" y="4692650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156325" y="3762375"/>
            <a:ext cx="1800225" cy="18002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994525" y="4567238"/>
            <a:ext cx="144463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092950" y="46275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815420" y="5776853"/>
            <a:ext cx="26471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it-IT" sz="2000" b="0" dirty="0" err="1"/>
              <a:t>s</a:t>
            </a:r>
            <a:r>
              <a:rPr lang="en-US" sz="2000" b="0" dirty="0" err="1"/>
              <a:t>ame</a:t>
            </a:r>
            <a:r>
              <a:rPr lang="en-US" sz="2000" b="0" dirty="0"/>
              <a:t> distance from A</a:t>
            </a: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89" y="2473064"/>
            <a:ext cx="3982856" cy="559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Chessboard 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52" y="2051049"/>
            <a:ext cx="4077880" cy="41350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Document representation</a:t>
            </a:r>
          </a:p>
          <a:p>
            <a:pPr lvl="1"/>
            <a:r>
              <a:rPr lang="en-US" sz="2100" dirty="0"/>
              <a:t>Document </a:t>
            </a:r>
            <a:r>
              <a:rPr lang="en-US" sz="2100" i="1" dirty="0">
                <a:latin typeface="Times" pitchFamily="2" charset="0"/>
              </a:rPr>
              <a:t>X = [0,1,0,1,0,1,0,1,1,1]</a:t>
            </a:r>
          </a:p>
          <a:p>
            <a:pPr lvl="1"/>
            <a:r>
              <a:rPr lang="en-US" sz="2100" dirty="0"/>
              <a:t>Document </a:t>
            </a:r>
            <a:r>
              <a:rPr lang="en-US" sz="2100" i="1" dirty="0">
                <a:latin typeface="Times" pitchFamily="2" charset="0"/>
              </a:rPr>
              <a:t>Y = [1,0,1,1,1,0,1,0,1,1]</a:t>
            </a:r>
          </a:p>
          <a:p>
            <a:pPr lvl="1"/>
            <a:r>
              <a:rPr lang="en-US" sz="2100" i="1" dirty="0">
                <a:latin typeface="Times" pitchFamily="2" charset="0"/>
              </a:rPr>
              <a:t>X[</a:t>
            </a:r>
            <a:r>
              <a:rPr lang="en-US" sz="2100" i="1" dirty="0" err="1">
                <a:latin typeface="Times" pitchFamily="2" charset="0"/>
              </a:rPr>
              <a:t>i</a:t>
            </a:r>
            <a:r>
              <a:rPr lang="en-US" sz="2100" i="1" dirty="0">
                <a:latin typeface="Times" pitchFamily="2" charset="0"/>
              </a:rPr>
              <a:t>] = 1</a:t>
            </a:r>
            <a:r>
              <a:rPr lang="en-US" sz="2100" dirty="0"/>
              <a:t> </a:t>
            </a:r>
            <a:r>
              <a:rPr lang="en-US" sz="2100" i="1" dirty="0" err="1"/>
              <a:t>iff</a:t>
            </a:r>
            <a:r>
              <a:rPr lang="en-US" sz="2100" dirty="0"/>
              <a:t> the </a:t>
            </a:r>
            <a:r>
              <a:rPr lang="en-US" sz="2100" i="1" dirty="0" err="1">
                <a:latin typeface="Times" pitchFamily="2" charset="0"/>
              </a:rPr>
              <a:t>i</a:t>
            </a:r>
            <a:r>
              <a:rPr lang="en-US" sz="2100" dirty="0" err="1"/>
              <a:t>-th</a:t>
            </a:r>
            <a:r>
              <a:rPr lang="en-US" sz="2100" dirty="0"/>
              <a:t> term occurs in </a:t>
            </a:r>
            <a:r>
              <a:rPr lang="en-US" sz="2100" i="1" dirty="0">
                <a:latin typeface="Times" pitchFamily="2" charset="0"/>
              </a:rPr>
              <a:t>X</a:t>
            </a:r>
          </a:p>
          <a:p>
            <a:endParaRPr lang="en-US" sz="2400" dirty="0"/>
          </a:p>
          <a:p>
            <a:r>
              <a:rPr lang="en-US" sz="2400" dirty="0"/>
              <a:t>Contingency table: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>
                <a:solidFill>
                  <a:schemeClr val="accent1"/>
                </a:solidFill>
              </a:rPr>
              <a:t>Jaccard</a:t>
            </a:r>
            <a:r>
              <a:rPr lang="en-US" sz="2400" dirty="0"/>
              <a:t>:  </a:t>
            </a:r>
            <a:r>
              <a:rPr lang="en-US" sz="2400" i="1" dirty="0">
                <a:latin typeface="Times" pitchFamily="2" charset="0"/>
              </a:rPr>
              <a:t>X∩Y/(X∪Y) </a:t>
            </a:r>
            <a:r>
              <a:rPr lang="en-US" sz="2400" dirty="0"/>
              <a:t>or </a:t>
            </a:r>
            <a:r>
              <a:rPr lang="en-US" sz="2400" i="1" dirty="0">
                <a:latin typeface="Times" pitchFamily="2" charset="0"/>
              </a:rPr>
              <a:t>q/(</a:t>
            </a:r>
            <a:r>
              <a:rPr lang="en-US" sz="2400" i="1" dirty="0" err="1">
                <a:latin typeface="Times" pitchFamily="2" charset="0"/>
              </a:rPr>
              <a:t>q+r+s</a:t>
            </a:r>
            <a:r>
              <a:rPr lang="en-US" sz="2400" i="1" dirty="0">
                <a:latin typeface="Times" pitchFamily="2" charset="0"/>
              </a:rPr>
              <a:t>) 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Simple matching</a:t>
            </a:r>
            <a:r>
              <a:rPr lang="en-US" sz="2400" dirty="0"/>
              <a:t>: </a:t>
            </a:r>
            <a:r>
              <a:rPr lang="en-US" sz="2400" i="1" dirty="0">
                <a:latin typeface="Times" pitchFamily="2" charset="0"/>
              </a:rPr>
              <a:t>(</a:t>
            </a:r>
            <a:r>
              <a:rPr lang="en-US" sz="2400" i="1" dirty="0" err="1">
                <a:latin typeface="Times" pitchFamily="2" charset="0"/>
              </a:rPr>
              <a:t>q+t</a:t>
            </a:r>
            <a:r>
              <a:rPr lang="en-US" sz="2400" i="1" dirty="0">
                <a:latin typeface="Times" pitchFamily="2" charset="0"/>
              </a:rPr>
              <a:t>)/p</a:t>
            </a:r>
          </a:p>
          <a:p>
            <a:r>
              <a:rPr lang="en-US" sz="2400" dirty="0">
                <a:latin typeface="Times" pitchFamily="2" charset="0"/>
              </a:rPr>
              <a:t>Entries of the contingency table can be weighted as needed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4355976" y="2780928"/>
            <a:ext cx="3493590" cy="2125230"/>
            <a:chOff x="5436096" y="2950007"/>
            <a:chExt cx="3493590" cy="2125230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0911890"/>
                </p:ext>
              </p:extLst>
            </p:nvPr>
          </p:nvGraphicFramePr>
          <p:xfrm>
            <a:off x="5984093" y="3335337"/>
            <a:ext cx="2898775" cy="173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3" imgW="2412720" imgH="1447560" progId="Equation.3">
                    <p:embed/>
                  </p:oleObj>
                </mc:Choice>
                <mc:Fallback>
                  <p:oleObj name="Equation" r:id="rId3" imgW="2412720" imgH="1447560" progId="Equation.3">
                    <p:embed/>
                    <p:pic>
                      <p:nvPicPr>
                        <p:cNvPr id="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4093" y="3335337"/>
                          <a:ext cx="2898775" cy="173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6030911" y="3711574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6643687" y="3335337"/>
              <a:ext cx="0" cy="173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436096" y="3984624"/>
              <a:ext cx="4352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b="1" i="1" dirty="0">
                  <a:solidFill>
                    <a:schemeClr val="accent1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493680" y="2950007"/>
              <a:ext cx="18938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i="1" dirty="0">
                  <a:solidFill>
                    <a:schemeClr val="accent1"/>
                  </a:solidFill>
                  <a:latin typeface="Times" pitchFamily="2" charset="0"/>
                </a:rPr>
                <a:t>X</a:t>
              </a:r>
              <a:endParaRPr lang="en-US" sz="2000" b="1" i="1" dirty="0">
                <a:solidFill>
                  <a:schemeClr val="accent1"/>
                </a:solidFill>
                <a:latin typeface="Times" pitchFamily="2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030911" y="4752974"/>
              <a:ext cx="289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8243887" y="3335337"/>
              <a:ext cx="0" cy="173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Document representation</a:t>
            </a:r>
          </a:p>
          <a:p>
            <a:pPr lvl="1"/>
            <a:r>
              <a:rPr lang="en-US" sz="2100" dirty="0"/>
              <a:t>Document </a:t>
            </a:r>
            <a:r>
              <a:rPr lang="en-US" sz="2100" i="1" dirty="0">
                <a:latin typeface="Times" pitchFamily="2" charset="0"/>
              </a:rPr>
              <a:t>X = [0,0,0,3,0,5,0,14,7,9]</a:t>
            </a:r>
          </a:p>
          <a:p>
            <a:pPr lvl="1"/>
            <a:r>
              <a:rPr lang="en-US" sz="2100" dirty="0"/>
              <a:t>Document </a:t>
            </a:r>
            <a:r>
              <a:rPr lang="en-US" sz="2100" i="1" dirty="0">
                <a:latin typeface="Times" pitchFamily="2" charset="0"/>
              </a:rPr>
              <a:t>Y = [1,0,2,2,4,0,10,0,3,11]</a:t>
            </a:r>
          </a:p>
          <a:p>
            <a:pPr lvl="1"/>
            <a:r>
              <a:rPr lang="en-US" sz="2100" i="1" dirty="0"/>
              <a:t>X[</a:t>
            </a:r>
            <a:r>
              <a:rPr lang="en-US" sz="2100" i="1" dirty="0" err="1"/>
              <a:t>i</a:t>
            </a:r>
            <a:r>
              <a:rPr lang="en-US" sz="2100" i="1" dirty="0"/>
              <a:t>]</a:t>
            </a:r>
            <a:r>
              <a:rPr lang="en-US" sz="2100" dirty="0"/>
              <a:t> is the number of times the </a:t>
            </a:r>
            <a:r>
              <a:rPr lang="en-US" sz="2100" i="1" dirty="0" err="1"/>
              <a:t>i</a:t>
            </a:r>
            <a:r>
              <a:rPr lang="en-US" sz="2100" dirty="0" err="1"/>
              <a:t>-th</a:t>
            </a:r>
            <a:r>
              <a:rPr lang="en-US" sz="2100" dirty="0"/>
              <a:t> term occurs in </a:t>
            </a:r>
            <a:r>
              <a:rPr lang="en-US" sz="2100" i="1" dirty="0">
                <a:latin typeface="Times" pitchFamily="2" charset="0"/>
              </a:rPr>
              <a:t>X</a:t>
            </a:r>
            <a:r>
              <a:rPr lang="en-US" sz="2100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397014"/>
            <a:ext cx="3142696" cy="240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 rotWithShape="1">
          <a:blip r:embed="rId4"/>
          <a:srcRect t="45308"/>
          <a:stretch/>
        </p:blipFill>
        <p:spPr>
          <a:xfrm>
            <a:off x="539552" y="4797152"/>
            <a:ext cx="4735438" cy="10092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D89883-43F1-7A43-A419-1967EF97C3B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59303-26E9-A54A-B9F4-7AE0978CD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06" y="3577119"/>
            <a:ext cx="3881512" cy="8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8532</TotalTime>
  <Words>1522</Words>
  <Application>Microsoft Macintosh PowerPoint</Application>
  <PresentationFormat>On-screen Show (4:3)</PresentationFormat>
  <Paragraphs>259</Paragraphs>
  <Slides>29</Slides>
  <Notes>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Monotype Sorts</vt:lpstr>
      <vt:lpstr>Times</vt:lpstr>
      <vt:lpstr>Times New Roman</vt:lpstr>
      <vt:lpstr>Wingdings</vt:lpstr>
      <vt:lpstr>Office Theme</vt:lpstr>
      <vt:lpstr>Equation</vt:lpstr>
      <vt:lpstr>Data and Web Mining Similarity Measures</vt:lpstr>
      <vt:lpstr>Previously …</vt:lpstr>
      <vt:lpstr>Minkowski distances</vt:lpstr>
      <vt:lpstr>Euclidean Distance</vt:lpstr>
      <vt:lpstr>Manhattan Distance</vt:lpstr>
      <vt:lpstr>Chebyshev Distance</vt:lpstr>
      <vt:lpstr>Chessboard Distance</vt:lpstr>
      <vt:lpstr>Binary Vectors</vt:lpstr>
      <vt:lpstr>Cosine Similarity</vt:lpstr>
      <vt:lpstr>Pearson Correlation</vt:lpstr>
      <vt:lpstr>Correlation plots</vt:lpstr>
      <vt:lpstr>Standardization ?</vt:lpstr>
      <vt:lpstr>Categorival Variables</vt:lpstr>
      <vt:lpstr>Ordinal variables</vt:lpstr>
      <vt:lpstr>Ratio-scaled numerical variables</vt:lpstr>
      <vt:lpstr>Similarity of time-series</vt:lpstr>
      <vt:lpstr>Periodic Distance</vt:lpstr>
      <vt:lpstr>Periodic Distance</vt:lpstr>
      <vt:lpstr>The curse of dimensionality</vt:lpstr>
      <vt:lpstr>Not only optimization problems</vt:lpstr>
      <vt:lpstr>Similarity</vt:lpstr>
      <vt:lpstr>Similarity</vt:lpstr>
      <vt:lpstr>Similarity</vt:lpstr>
      <vt:lpstr>Similarity</vt:lpstr>
      <vt:lpstr>What does it mean ?</vt:lpstr>
      <vt:lpstr>Curse of Dimentionality</vt:lpstr>
      <vt:lpstr>How to overcome the dimensionality curse ? </vt:lpstr>
      <vt:lpstr>PowerPoint Presentation</vt:lpstr>
      <vt:lpstr>References</vt:lpstr>
    </vt:vector>
  </TitlesOfParts>
  <Company>Università Ca' Foscari di Venezia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Claudio Lucchese</dc:creator>
  <cp:lastModifiedBy>Claudio Lucchese</cp:lastModifiedBy>
  <cp:revision>306</cp:revision>
  <cp:lastPrinted>2018-10-04T12:02:25Z</cp:lastPrinted>
  <dcterms:created xsi:type="dcterms:W3CDTF">2003-02-16T18:34:17Z</dcterms:created>
  <dcterms:modified xsi:type="dcterms:W3CDTF">2020-10-18T17:03:53Z</dcterms:modified>
</cp:coreProperties>
</file>