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350" r:id="rId5"/>
    <p:sldId id="259" r:id="rId6"/>
    <p:sldId id="351" r:id="rId7"/>
    <p:sldId id="353" r:id="rId8"/>
    <p:sldId id="352" r:id="rId9"/>
    <p:sldId id="266" r:id="rId10"/>
    <p:sldId id="354" r:id="rId11"/>
    <p:sldId id="370" r:id="rId12"/>
    <p:sldId id="267" r:id="rId13"/>
    <p:sldId id="356" r:id="rId14"/>
    <p:sldId id="367" r:id="rId15"/>
    <p:sldId id="357" r:id="rId16"/>
    <p:sldId id="270" r:id="rId17"/>
    <p:sldId id="358" r:id="rId18"/>
    <p:sldId id="355" r:id="rId19"/>
    <p:sldId id="359" r:id="rId20"/>
    <p:sldId id="276" r:id="rId21"/>
    <p:sldId id="273" r:id="rId22"/>
    <p:sldId id="274" r:id="rId23"/>
    <p:sldId id="368" r:id="rId24"/>
    <p:sldId id="360" r:id="rId25"/>
    <p:sldId id="310" r:id="rId26"/>
    <p:sldId id="311" r:id="rId27"/>
    <p:sldId id="320" r:id="rId28"/>
    <p:sldId id="348" r:id="rId29"/>
    <p:sldId id="371" r:id="rId30"/>
    <p:sldId id="314" r:id="rId31"/>
    <p:sldId id="315" r:id="rId32"/>
    <p:sldId id="316" r:id="rId33"/>
    <p:sldId id="318" r:id="rId34"/>
    <p:sldId id="319" r:id="rId35"/>
    <p:sldId id="363" r:id="rId36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9900"/>
    <a:srgbClr val="FF0000"/>
    <a:srgbClr val="0033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 autoAdjust="0"/>
    <p:restoredTop sz="77558" autoAdjust="0"/>
  </p:normalViewPr>
  <p:slideViewPr>
    <p:cSldViewPr>
      <p:cViewPr varScale="1">
        <p:scale>
          <a:sx n="116" d="100"/>
          <a:sy n="116" d="100"/>
        </p:scale>
        <p:origin x="2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fld id="{4A3E3B50-6E60-F346-92A8-DB52C5CBBB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charset="0"/>
              </a:defRPr>
            </a:lvl1pPr>
          </a:lstStyle>
          <a:p>
            <a:endParaRPr lang="it-IT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endParaRPr lang="it-IT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charset="0"/>
              </a:defRPr>
            </a:lvl1pPr>
          </a:lstStyle>
          <a:p>
            <a:endParaRPr lang="it-IT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fld id="{F668619A-F07F-1F45-ACBF-EE969A6AEEA1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1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9B0D8-F066-6B47-99FD-FBAF0DC29C9B}" type="slidenum">
              <a:rPr lang="it-IT"/>
              <a:pPr/>
              <a:t>1</a:t>
            </a:fld>
            <a:endParaRPr lang="it-IT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20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Linden, G.;   Smith, B.;   York, J. . </a:t>
            </a:r>
            <a:r>
              <a:rPr lang="en-US" sz="1200" b="1" dirty="0" err="1"/>
              <a:t>Amazon.com</a:t>
            </a:r>
            <a:r>
              <a:rPr lang="en-US" sz="1200" b="1" dirty="0"/>
              <a:t> recommendations: item-to-item collaborative filtering</a:t>
            </a:r>
            <a:r>
              <a:rPr lang="en-US" sz="1200" dirty="0"/>
              <a:t>. IEEE Internet Computing 2001.</a:t>
            </a:r>
          </a:p>
          <a:p>
            <a:r>
              <a:rPr lang="en-US" sz="1200" dirty="0" err="1"/>
              <a:t>Badrul</a:t>
            </a:r>
            <a:r>
              <a:rPr lang="en-US" sz="1200" dirty="0"/>
              <a:t> Sarwar, George </a:t>
            </a:r>
            <a:r>
              <a:rPr lang="en-US" sz="1200" dirty="0" err="1"/>
              <a:t>Karypis</a:t>
            </a:r>
            <a:r>
              <a:rPr lang="en-US" sz="1200" dirty="0"/>
              <a:t>, Joseph </a:t>
            </a:r>
            <a:r>
              <a:rPr lang="en-US" sz="1200" dirty="0" err="1"/>
              <a:t>Konstan</a:t>
            </a:r>
            <a:r>
              <a:rPr lang="en-US" sz="1200" dirty="0"/>
              <a:t>, and John </a:t>
            </a:r>
            <a:r>
              <a:rPr lang="en-US" sz="1200" dirty="0" err="1"/>
              <a:t>Riedl</a:t>
            </a:r>
            <a:r>
              <a:rPr lang="en-US" sz="1200" dirty="0"/>
              <a:t>. </a:t>
            </a:r>
            <a:r>
              <a:rPr lang="en-US" sz="1200" b="1" dirty="0"/>
              <a:t>Item-Based Collaborative Filtering Recommendation Algorithms</a:t>
            </a:r>
            <a:r>
              <a:rPr lang="en-US" sz="1200" dirty="0"/>
              <a:t>. WWW 2001.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039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give same rating son the same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3A7B-E7D5-A446-93B1-51A326E62B9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5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_{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}(t) = \frac{\sum_{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\in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(i)}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[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i,u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]\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cdot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sf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a-}\!\cos(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i,j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)}{\sum_{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\in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(i)}{\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sf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a-}\!\cos(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i,j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)} + b_{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}(t)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48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 = \frac{1}{|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I_u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|}\sum_{x \in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I_u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} 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\cos(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x,y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)= \frac{x 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cdot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y}{\|x\| \|y\|} = \frac{\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x[t]\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cdot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y[t]}{\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sqrt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x[t]^2}\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sqrt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y[t]^2}}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82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\cos(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u,x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)= \frac{u 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cdot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x}{\|u\| \|x\|} = \frac{\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u[t]\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cdot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x[t]}{\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sqrt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u[t]^2}\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sqrt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x[t]^2}}</a:t>
            </a:r>
          </a:p>
          <a:p>
            <a:b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</a:br>
            <a:endParaRPr lang="it-IT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22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\rho(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u,v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 = \frac{{\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sf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cov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} 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u,v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)}{\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sigma_u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sigma_v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} = \frac{\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(u[i]-\bar{u})(v[i]-\bar{v}) }{\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sqrt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(u[i]-\bar{u})^2} 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sqrt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(v[i]-\bar{v})^2}}</a:t>
            </a:r>
          </a:p>
          <a:p>
            <a:endParaRPr lang="it-IT" dirty="0"/>
          </a:p>
          <a:p>
            <a:r>
              <a:rPr lang="it-IT" dirty="0"/>
              <a:t>Cosine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work for u1=[1,2]  u2=[3,6]</a:t>
            </a:r>
          </a:p>
          <a:p>
            <a:endParaRPr lang="it-IT" dirty="0"/>
          </a:p>
          <a:p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normalized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the </a:t>
            </a:r>
            <a:r>
              <a:rPr lang="it-IT" dirty="0" err="1"/>
              <a:t>mean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30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_{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} = \frac{\sum_{v \in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(u)} (v[i] - \bar{v}) 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cdot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\rho(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u,v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)}{\sum_{v \in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(u)} |\rho(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u,v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)|}</a:t>
            </a:r>
          </a:p>
          <a:p>
            <a:endParaRPr lang="it-IT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r_{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}= \bar{u}  + s_{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}= \bar{u} + \frac{\sum_{v \in N(u)} (v[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] - \bar{v}) \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cdot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\rho(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u,v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)}{\sum_{v \in N(u)} |\rho(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u,v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)|}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1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sf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a-}\!\cos(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i,j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)= \frac{\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sum_u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(i[u]-\bar{u}) 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[u]-\bar{u})}{\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sqrt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sum_u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(i[u]-\bar{u})^2}\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sqrt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sum_u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[u]-\bar{u})^2}}</a:t>
            </a:r>
          </a:p>
          <a:p>
            <a:b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</a:br>
            <a:endParaRPr lang="it-IT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  <a:p>
            <a:b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</a:b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r_{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} = \frac{\sum_{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\in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(i)}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[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j,u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]\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cdot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sf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a-}\!\cos(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i,j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)}{\sum_{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\in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(i)} |{\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sf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a-}\!\cos(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i,j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)|} </a:t>
            </a:r>
          </a:p>
          <a:p>
            <a:b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</a:br>
            <a:endParaRPr lang="it-IT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91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sf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MAE} = \frac{\sum_{i=1}^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|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[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u,i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] -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[i]|}{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5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Cinematch</a:t>
            </a:r>
            <a:r>
              <a:rPr lang="it-IT" dirty="0"/>
              <a:t> </a:t>
            </a:r>
            <a:r>
              <a:rPr lang="it-IT" dirty="0" err="1"/>
              <a:t>improvement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 </a:t>
            </a:r>
            <a:r>
              <a:rPr lang="it-IT" dirty="0" err="1"/>
              <a:t>change</a:t>
            </a:r>
            <a:r>
              <a:rPr lang="it-IT" dirty="0"/>
              <a:t> of the </a:t>
            </a:r>
            <a:r>
              <a:rPr lang="it-IT" dirty="0" err="1"/>
              <a:t>labels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the star </a:t>
            </a:r>
            <a:r>
              <a:rPr lang="it-IT" dirty="0" err="1"/>
              <a:t>scores</a:t>
            </a:r>
            <a:r>
              <a:rPr lang="it-IT" dirty="0"/>
              <a:t>.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present</a:t>
            </a:r>
            <a:r>
              <a:rPr lang="it-IT" dirty="0"/>
              <a:t>, </a:t>
            </a:r>
            <a:r>
              <a:rPr lang="it-IT" dirty="0" err="1"/>
              <a:t>stars</a:t>
            </a:r>
            <a:r>
              <a:rPr lang="it-IT" dirty="0"/>
              <a:t> </a:t>
            </a:r>
            <a:r>
              <a:rPr lang="it-IT" dirty="0" err="1"/>
              <a:t>reflect</a:t>
            </a:r>
            <a:r>
              <a:rPr lang="it-IT" dirty="0"/>
              <a:t> </a:t>
            </a:r>
            <a:r>
              <a:rPr lang="it-IT" dirty="0" err="1"/>
              <a:t>subjective</a:t>
            </a:r>
            <a:r>
              <a:rPr lang="it-IT" dirty="0"/>
              <a:t> feelings on the </a:t>
            </a:r>
            <a:r>
              <a:rPr lang="it-IT" dirty="0" err="1"/>
              <a:t>movies</a:t>
            </a:r>
            <a:r>
              <a:rPr lang="it-IT" dirty="0"/>
              <a:t> (e.g., 5 </a:t>
            </a:r>
            <a:r>
              <a:rPr lang="it-IT" dirty="0" err="1"/>
              <a:t>stars</a:t>
            </a:r>
            <a:r>
              <a:rPr lang="it-IT" dirty="0"/>
              <a:t>=“</a:t>
            </a:r>
            <a:r>
              <a:rPr lang="it-IT" dirty="0" err="1"/>
              <a:t>loved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”, 4 </a:t>
            </a:r>
            <a:r>
              <a:rPr lang="it-IT" dirty="0" err="1"/>
              <a:t>stars</a:t>
            </a:r>
            <a:r>
              <a:rPr lang="it-IT" dirty="0"/>
              <a:t>=“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liked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”), in the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denote</a:t>
            </a:r>
            <a:r>
              <a:rPr lang="it-IT" dirty="0"/>
              <a:t> a more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(e.g., 5 </a:t>
            </a:r>
            <a:r>
              <a:rPr lang="it-IT" dirty="0" err="1"/>
              <a:t>stars</a:t>
            </a:r>
            <a:r>
              <a:rPr lang="it-IT" dirty="0"/>
              <a:t>=“</a:t>
            </a:r>
            <a:r>
              <a:rPr lang="it-IT" dirty="0" err="1"/>
              <a:t>superb</a:t>
            </a:r>
            <a:r>
              <a:rPr lang="it-IT" dirty="0"/>
              <a:t> movie”), </a:t>
            </a:r>
            <a:r>
              <a:rPr lang="it-IT" dirty="0" err="1"/>
              <a:t>setting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bar for a 5 star rating</a:t>
            </a:r>
          </a:p>
          <a:p>
            <a:endParaRPr lang="it-IT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Cine- match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suggestions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drive 60% of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Netflix’s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rentals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77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Older</a:t>
            </a:r>
            <a:r>
              <a:rPr lang="it-IT" dirty="0"/>
              <a:t> </a:t>
            </a:r>
            <a:r>
              <a:rPr lang="it-IT" dirty="0" err="1"/>
              <a:t>movies</a:t>
            </a:r>
            <a:r>
              <a:rPr lang="it-IT" dirty="0"/>
              <a:t> are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rated</a:t>
            </a:r>
            <a:r>
              <a:rPr lang="it-IT" dirty="0"/>
              <a:t> by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matching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indicate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watch</a:t>
            </a:r>
            <a:r>
              <a:rPr lang="it-IT" dirty="0"/>
              <a:t> (and </a:t>
            </a:r>
            <a:r>
              <a:rPr lang="it-IT" dirty="0" err="1"/>
              <a:t>then</a:t>
            </a:r>
            <a:r>
              <a:rPr lang="it-IT" dirty="0"/>
              <a:t> rate) a new</a:t>
            </a:r>
          </a:p>
          <a:p>
            <a:r>
              <a:rPr lang="it-IT" dirty="0"/>
              <a:t>movie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appropriate for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watch</a:t>
            </a:r>
            <a:r>
              <a:rPr lang="it-IT" dirty="0"/>
              <a:t> an </a:t>
            </a:r>
            <a:r>
              <a:rPr lang="it-IT" dirty="0" err="1"/>
              <a:t>older</a:t>
            </a:r>
            <a:r>
              <a:rPr lang="it-IT" dirty="0"/>
              <a:t> movie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a more </a:t>
            </a:r>
            <a:r>
              <a:rPr lang="it-IT" dirty="0" err="1"/>
              <a:t>careful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</a:t>
            </a:r>
            <a:r>
              <a:rPr lang="it-IT" dirty="0" err="1"/>
              <a:t>Such</a:t>
            </a:r>
            <a:r>
              <a:rPr lang="it-IT" dirty="0"/>
              <a:t> an </a:t>
            </a:r>
            <a:r>
              <a:rPr lang="it-IT" dirty="0" err="1"/>
              <a:t>improved</a:t>
            </a:r>
            <a:r>
              <a:rPr lang="it-IT" dirty="0"/>
              <a:t> match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 and </a:t>
            </a:r>
            <a:r>
              <a:rPr lang="it-IT" dirty="0" err="1"/>
              <a:t>movies</a:t>
            </a:r>
            <a:r>
              <a:rPr lang="it-IT" dirty="0"/>
              <a:t> can be </a:t>
            </a:r>
            <a:r>
              <a:rPr lang="it-IT" dirty="0" err="1"/>
              <a:t>captured</a:t>
            </a:r>
            <a:r>
              <a:rPr lang="it-IT" dirty="0"/>
              <a:t> by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interaction</a:t>
            </a:r>
            <a:r>
              <a:rPr lang="it-IT" dirty="0"/>
              <a:t> part of the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rising</a:t>
            </a:r>
            <a:r>
              <a:rPr lang="it-IT" dirty="0"/>
              <a:t> with </a:t>
            </a:r>
            <a:r>
              <a:rPr lang="it-IT" dirty="0" err="1"/>
              <a:t>movies</a:t>
            </a:r>
            <a:r>
              <a:rPr lang="it-IT" dirty="0"/>
              <a:t>’ </a:t>
            </a:r>
            <a:r>
              <a:rPr lang="it-IT" dirty="0" err="1"/>
              <a:t>age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02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0780-5CE8-CC45-89C1-0E1F56994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9C067-ADB8-FB42-BDFE-410E13F7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544F-7370-044F-B305-A0AB1CE6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3169-4D57-7B4F-85A8-D41AF5F4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019C-7D2E-744C-BDE5-25E8F54D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7199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12E9-14E0-C14C-8EA7-1381794D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F74F1-6DA2-6E42-810C-430735CB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03C6-CE6A-3242-8B47-57DCA30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EC81-38F9-2B46-B19E-07F14BB2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B9B5-BEC5-0045-B7BA-173B9AEE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5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3ED7E-013B-4C47-BEA9-0471F9078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3F3A5-518A-0346-B6DD-5DA6267C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3EF-AA3A-8349-A489-ECDE76D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8351-A119-8A49-961C-03B43F11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1100-4497-3446-A9CC-BF264013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192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83DB-6821-A349-88F8-D0263C5F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4560-2B81-7B47-8530-B6F97792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3B83-D0AC-0246-8C8D-2C74528D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CCD-BB79-B64C-A3DF-C87AEA4CE8E4}" type="datetime4">
              <a:rPr lang="en-US" smtClean="0"/>
              <a:t>January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FBF8-6294-644A-A73E-6AC8AF73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FAC-399F-944B-ADBB-531B8C1E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839-1546-BC45-A579-28A27933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7CC44-1CBA-F549-844F-D336125E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B2D1-379E-CD48-BAFA-AA1BFCE4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FBC0-0EDE-9B47-91E1-EDF3D40D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038E-3AD0-DD48-99E2-2849B09E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622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E232-FE70-164A-81CA-57ABBD14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3388-0AD9-1A44-A10F-65A407771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4EDB9-D75B-D945-8F46-178CA06E6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609F6-C08C-224D-A0BB-9736A3D4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43B5B-F168-8C47-9677-22732812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39666-19E5-7F45-BE57-EE2CD081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651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054F-27C4-494C-BC5D-425A543B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510E-4129-FB48-9D79-5DEC5265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31CFF-0029-484B-8862-A2949B54B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8761A-1856-D04E-83FA-49EFECB86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EEA49-FF27-2644-965D-1A4851569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7EDCD-B0DE-9341-9846-2B447337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67046-99E5-E644-8D9F-6BD8B9B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21938-958D-C145-B983-EAEE3B33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942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0532-B8D1-3546-A2E9-9E9BEC29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E1C07-4C43-DD46-B304-9BF571A4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0057F-B73B-0A47-9A29-D7947540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75BC3-3556-9C44-9170-5640B17B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514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90434-DEE6-2243-B99B-424FD0D3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2115C-11C9-3447-BD20-52B081A9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BB498-6768-864A-BEC2-6238145A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15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2E16-6CA6-E044-A887-0485EE6D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7C6A-C850-124C-A822-1ED86C5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32A54-10B8-F94E-AEEF-F3EF5DA7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DB6AB-88B6-0D42-9479-E75D6B7C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2BF6-13A8-D741-A643-8E091923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DD9B3-4DDA-B641-81E4-4C891279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408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48F0-874F-E34A-A8FE-00CD3DAD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4C04C-2E3C-6342-BD02-A83859866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13E1A-D661-E146-9DE1-3FA114D0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84D3-B552-D840-B461-082791D5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4811-2CA6-2540-9CD3-59BE2BE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1074-087B-D843-BED5-0D55792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34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074AD-104E-6348-9D67-F4270D98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D193-DEDD-C545-AAFA-57A66A4D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D649-EC0D-2F4A-966E-C3EA8FDE6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8AFF-256B-ED41-98BE-7B746F443159}" type="datetime4">
              <a:rPr lang="en-US" smtClean="0"/>
              <a:t>January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4155-EA45-B543-AB72-B76DAD63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4977-D3FC-FE40-9F43-E25B3D69F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3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d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2.pd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4.pdf"/><Relationship Id="rId7" Type="http://schemas.openxmlformats.org/officeDocument/2006/relationships/image" Target="../media/image38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6.pdf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err="1"/>
              <a:t>Recommender</a:t>
            </a:r>
            <a:r>
              <a:rPr lang="it-IT" dirty="0"/>
              <a:t> Systems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478F3-5C9D-DD45-B16E-E7AFC7FD2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algn="ctr"/>
            <a:r>
              <a:rPr lang="it-IT" dirty="0"/>
              <a:t>Claudio Lucchese     </a:t>
            </a:r>
            <a:r>
              <a:rPr lang="it-IT" dirty="0" err="1"/>
              <a:t>claudio.lucchese@unive.it</a:t>
            </a:r>
            <a:endParaRPr lang="en-US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4B66-C770-8D4C-BA8F-DD3537DA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Any</a:t>
            </a:r>
            <a:r>
              <a:rPr lang="it-IT" dirty="0"/>
              <a:t>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09E3-6487-3348-95AD-CE806C1C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What</a:t>
            </a:r>
            <a:r>
              <a:rPr lang="it-IT" sz="2400" dirty="0"/>
              <a:t> information </a:t>
            </a:r>
            <a:r>
              <a:rPr lang="it-IT" sz="2400" dirty="0" err="1"/>
              <a:t>we</a:t>
            </a:r>
            <a:r>
              <a:rPr lang="it-IT" sz="2400" dirty="0"/>
              <a:t> are </a:t>
            </a:r>
            <a:r>
              <a:rPr lang="it-IT" sz="2400" i="1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BD311-7802-834D-A69C-1BD301AD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CB15-5E24-0743-8BCF-29C1ADFE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terminology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2311-122A-A447-BD4F-F8BE1AC9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1" dirty="0">
                <a:solidFill>
                  <a:schemeClr val="accent1"/>
                </a:solidFill>
              </a:rPr>
              <a:t>Users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"You and me”</a:t>
            </a:r>
          </a:p>
          <a:p>
            <a:pPr lvl="1"/>
            <a:r>
              <a:rPr lang="en-GB" sz="2000" dirty="0"/>
              <a:t>denoted as the set </a:t>
            </a:r>
            <a:r>
              <a:rPr lang="en-GB" sz="2000" i="1" dirty="0">
                <a:latin typeface="Times" pitchFamily="2" charset="0"/>
              </a:rPr>
              <a:t>U</a:t>
            </a:r>
          </a:p>
          <a:p>
            <a:r>
              <a:rPr lang="en-GB" sz="2400" b="1" i="1" dirty="0">
                <a:solidFill>
                  <a:schemeClr val="accent1"/>
                </a:solidFill>
              </a:rPr>
              <a:t>Items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The objects being recommended</a:t>
            </a:r>
          </a:p>
          <a:p>
            <a:pPr lvl="1"/>
            <a:r>
              <a:rPr lang="en-GB" sz="2000" dirty="0"/>
              <a:t>denoted as the set </a:t>
            </a:r>
            <a:r>
              <a:rPr lang="en-GB" sz="2000" i="1" dirty="0">
                <a:latin typeface="Times" pitchFamily="2" charset="0"/>
              </a:rPr>
              <a:t>I</a:t>
            </a:r>
          </a:p>
          <a:p>
            <a:r>
              <a:rPr lang="en-GB" sz="2400" b="1" i="1" dirty="0">
                <a:solidFill>
                  <a:schemeClr val="accent1"/>
                </a:solidFill>
              </a:rPr>
              <a:t>Rating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The feedback provided by the user</a:t>
            </a:r>
          </a:p>
          <a:p>
            <a:r>
              <a:rPr lang="en-GB" sz="2400" b="1" i="1" dirty="0">
                <a:solidFill>
                  <a:schemeClr val="accent1"/>
                </a:solidFill>
              </a:rPr>
              <a:t>Rating Matrix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A matrix </a:t>
            </a:r>
            <a:r>
              <a:rPr lang="en-GB" sz="2000" i="1" dirty="0">
                <a:latin typeface="Times" pitchFamily="2" charset="0"/>
              </a:rPr>
              <a:t>|</a:t>
            </a:r>
            <a:r>
              <a:rPr lang="en-GB" sz="2000" i="1" dirty="0" err="1">
                <a:latin typeface="Times" pitchFamily="2" charset="0"/>
              </a:rPr>
              <a:t>U|x|I</a:t>
            </a:r>
            <a:r>
              <a:rPr lang="en-GB" sz="2000" i="1" dirty="0">
                <a:latin typeface="Times" pitchFamily="2" charset="0"/>
              </a:rPr>
              <a:t>|</a:t>
            </a:r>
            <a:r>
              <a:rPr lang="en-GB" sz="2000" dirty="0"/>
              <a:t> where each entry stores the user feedback</a:t>
            </a:r>
          </a:p>
          <a:p>
            <a:pPr lvl="1"/>
            <a:r>
              <a:rPr lang="en-GB" sz="2000" dirty="0"/>
              <a:t>Denoted as </a:t>
            </a:r>
            <a:r>
              <a:rPr lang="en-GB" sz="2000" i="1" dirty="0">
                <a:latin typeface="Times" pitchFamily="2" charset="0"/>
              </a:rPr>
              <a:t>R[</a:t>
            </a:r>
            <a:r>
              <a:rPr lang="en-GB" sz="2000" i="1" dirty="0" err="1">
                <a:latin typeface="Times" pitchFamily="2" charset="0"/>
              </a:rPr>
              <a:t>u,i</a:t>
            </a:r>
            <a:r>
              <a:rPr lang="en-GB" sz="2000" i="1" dirty="0">
                <a:latin typeface="Times" pitchFamily="2" charset="0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98190-C496-684A-B4B6-3EC2E1F4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Rather then finding similar items, </a:t>
            </a:r>
            <a:r>
              <a:rPr lang="en-US" sz="2400" b="1" i="1" dirty="0">
                <a:solidFill>
                  <a:schemeClr val="accent1"/>
                </a:solidFill>
              </a:rPr>
              <a:t>find similar users</a:t>
            </a:r>
            <a:r>
              <a:rPr lang="en-US" sz="2400" dirty="0"/>
              <a:t>!</a:t>
            </a:r>
          </a:p>
          <a:p>
            <a:pPr lvl="1"/>
            <a:r>
              <a:rPr lang="en-US" sz="2000" dirty="0"/>
              <a:t>Greater serendipity !</a:t>
            </a:r>
          </a:p>
          <a:p>
            <a:r>
              <a:rPr lang="en-US" sz="2400" dirty="0"/>
              <a:t>In many cases, users rate items</a:t>
            </a:r>
          </a:p>
          <a:p>
            <a:pPr lvl="1"/>
            <a:r>
              <a:rPr lang="en-US" sz="2000" dirty="0"/>
              <a:t>Explicit: stars</a:t>
            </a:r>
          </a:p>
          <a:p>
            <a:pPr lvl="1"/>
            <a:r>
              <a:rPr lang="en-US" sz="2000" dirty="0"/>
              <a:t>Implicit: time on a web page, clicks on a result page</a:t>
            </a:r>
          </a:p>
          <a:p>
            <a:endParaRPr lang="en-US" sz="2400" dirty="0"/>
          </a:p>
          <a:p>
            <a:r>
              <a:rPr lang="en-US" sz="2400" dirty="0"/>
              <a:t>The algorithm:</a:t>
            </a:r>
          </a:p>
          <a:p>
            <a:pPr lvl="1"/>
            <a:r>
              <a:rPr lang="en-US" sz="2000" b="1" i="1" dirty="0">
                <a:solidFill>
                  <a:schemeClr val="accent1"/>
                </a:solidFill>
              </a:rPr>
              <a:t>Find a set neighbors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i="1" dirty="0">
                <a:solidFill>
                  <a:schemeClr val="accent1"/>
                </a:solidFill>
                <a:latin typeface="Times" pitchFamily="2" charset="0"/>
              </a:rPr>
              <a:t>N(u)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of users similar to </a:t>
            </a:r>
            <a:r>
              <a:rPr lang="en-US" sz="2000" i="1" dirty="0">
                <a:latin typeface="Times" pitchFamily="2" charset="0"/>
              </a:rPr>
              <a:t>u</a:t>
            </a:r>
          </a:p>
          <a:p>
            <a:pPr lvl="1"/>
            <a:r>
              <a:rPr lang="en-US" sz="2000" b="1" i="1" dirty="0">
                <a:solidFill>
                  <a:schemeClr val="accent1"/>
                </a:solidFill>
              </a:rPr>
              <a:t>Exploit the rating of users </a:t>
            </a:r>
            <a:r>
              <a:rPr lang="en-US" sz="2000" b="1" i="1" dirty="0">
                <a:solidFill>
                  <a:schemeClr val="accent1"/>
                </a:solidFill>
                <a:latin typeface="Times" pitchFamily="2" charset="0"/>
              </a:rPr>
              <a:t>N(u)</a:t>
            </a:r>
            <a:r>
              <a:rPr lang="en-US" sz="2000" dirty="0"/>
              <a:t> to build recommendations for </a:t>
            </a:r>
            <a:r>
              <a:rPr lang="en-US" sz="2000" i="1" dirty="0">
                <a:latin typeface="Times" pitchFamily="2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8458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Collaborative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/>
                  <a:t>The </a:t>
                </a:r>
                <a:r>
                  <a:rPr lang="en-GB" b="1" i="1" dirty="0">
                    <a:solidFill>
                      <a:schemeClr val="accent1"/>
                    </a:solidFill>
                  </a:rPr>
                  <a:t>profile of a user </a:t>
                </a:r>
                <a:r>
                  <a:rPr lang="en-GB" b="1" i="1" dirty="0">
                    <a:solidFill>
                      <a:schemeClr val="accent1"/>
                    </a:solidFill>
                    <a:latin typeface="Times" pitchFamily="2" charset="0"/>
                  </a:rPr>
                  <a:t>u</a:t>
                </a:r>
                <a:r>
                  <a:rPr lang="en-GB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GB" dirty="0"/>
                  <a:t>is a vector of size </a:t>
                </a:r>
                <a:r>
                  <a:rPr lang="en-GB" i="1" dirty="0">
                    <a:latin typeface="Times" pitchFamily="2" charset="0"/>
                  </a:rPr>
                  <a:t>|I|</a:t>
                </a:r>
              </a:p>
              <a:p>
                <a:r>
                  <a:rPr lang="en-US" b="1" i="1" dirty="0">
                    <a:solidFill>
                      <a:schemeClr val="accent1"/>
                    </a:solidFill>
                    <a:latin typeface="Times" pitchFamily="2" charset="0"/>
                  </a:rPr>
                  <a:t>u[</a:t>
                </a:r>
                <a:r>
                  <a:rPr lang="en-US" b="1" i="1" dirty="0" err="1">
                    <a:solidFill>
                      <a:schemeClr val="accent1"/>
                    </a:solidFill>
                    <a:latin typeface="Times" pitchFamily="2" charset="0"/>
                  </a:rPr>
                  <a:t>i</a:t>
                </a:r>
                <a:r>
                  <a:rPr lang="en-US" b="1" i="1" dirty="0">
                    <a:solidFill>
                      <a:schemeClr val="accent1"/>
                    </a:solidFill>
                    <a:latin typeface="Times" pitchFamily="2" charset="0"/>
                  </a:rPr>
                  <a:t>] = r</a:t>
                </a:r>
                <a:r>
                  <a:rPr lang="en-US" dirty="0"/>
                  <a:t> if the user </a:t>
                </a:r>
                <a:r>
                  <a:rPr lang="en-US" i="1" dirty="0">
                    <a:latin typeface="Times" pitchFamily="2" charset="0"/>
                  </a:rPr>
                  <a:t>U</a:t>
                </a:r>
                <a:r>
                  <a:rPr lang="en-US" dirty="0"/>
                  <a:t> gave a rating of </a:t>
                </a:r>
                <a:r>
                  <a:rPr lang="en-US" i="1" dirty="0">
                    <a:latin typeface="Times" pitchFamily="2" charset="0"/>
                  </a:rPr>
                  <a:t>r</a:t>
                </a:r>
                <a:r>
                  <a:rPr lang="en-US" dirty="0"/>
                  <a:t> to the item </a:t>
                </a:r>
                <a:r>
                  <a:rPr lang="en-US" i="1" dirty="0" err="1">
                    <a:latin typeface="Times" pitchFamily="2" charset="0"/>
                  </a:rPr>
                  <a:t>i</a:t>
                </a:r>
                <a:r>
                  <a:rPr lang="en-US" dirty="0"/>
                  <a:t>.</a:t>
                </a:r>
              </a:p>
              <a:p>
                <a:r>
                  <a:rPr lang="en-US" b="1" i="1" dirty="0">
                    <a:solidFill>
                      <a:schemeClr val="accent1"/>
                    </a:solidFill>
                    <a:latin typeface="Times" pitchFamily="2" charset="0"/>
                  </a:rPr>
                  <a:t>u </a:t>
                </a:r>
                <a:r>
                  <a:rPr lang="en-US" dirty="0"/>
                  <a:t>is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row </a:t>
                </a:r>
                <a:r>
                  <a:rPr lang="en-GB" b="1" i="1" dirty="0">
                    <a:solidFill>
                      <a:schemeClr val="accent1"/>
                    </a:solidFill>
                    <a:latin typeface="Times" pitchFamily="2" charset="0"/>
                  </a:rPr>
                  <a:t>R[u,:] </a:t>
                </a:r>
                <a:r>
                  <a:rPr lang="en-GB" b="1" i="1" dirty="0">
                    <a:solidFill>
                      <a:schemeClr val="accent1"/>
                    </a:solidFill>
                  </a:rPr>
                  <a:t>of the rating matrix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chemeClr val="accent1"/>
                    </a:solidFill>
                  </a:rPr>
                  <a:t>Find similar users </a:t>
                </a:r>
                <a:r>
                  <a:rPr lang="en-US" b="1" i="1" dirty="0">
                    <a:solidFill>
                      <a:schemeClr val="accent1"/>
                    </a:solidFill>
                    <a:latin typeface="Times" pitchFamily="2" charset="0"/>
                  </a:rPr>
                  <a:t>N(u)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Euclidean Distance? Cosine Distance?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r>
                  <a:rPr lang="en-US" dirty="0"/>
                  <a:t>We use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Pearson Correlation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It is a normalized measure of linear correlation</a:t>
                </a:r>
              </a:p>
              <a:p>
                <a:pPr lvl="1"/>
                <a:r>
                  <a:rPr lang="en-US" dirty="0"/>
                  <a:t>Informally, it is large if both </a:t>
                </a:r>
                <a:r>
                  <a:rPr lang="en-US" i="1" dirty="0">
                    <a:latin typeface="Times" pitchFamily="2" charset="0"/>
                  </a:rPr>
                  <a:t>u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" pitchFamily="2" charset="0"/>
                  </a:rPr>
                  <a:t>v</a:t>
                </a:r>
                <a:r>
                  <a:rPr lang="en-US" dirty="0"/>
                  <a:t> increase/decrease similarly above/below their mean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i="1" dirty="0">
                    <a:latin typeface="Times" pitchFamily="2" charset="0"/>
                  </a:rPr>
                  <a:t> </a:t>
                </a:r>
                <a:r>
                  <a:rPr lang="en-US" dirty="0"/>
                  <a:t>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i="1" u="sng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43" t="-1744" r="-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AED6D6-4BF1-6245-9A51-A10DEA29E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06" y="5445224"/>
            <a:ext cx="8604187" cy="9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9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784"/>
            <a:ext cx="91440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3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0DE3-1EDA-4141-B0D5-D62D79A9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Collaborative Filtering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AA0B-E439-9C4B-A384-C1E4E114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recommendations by </a:t>
            </a:r>
            <a:r>
              <a:rPr lang="en-US" b="1" i="1" dirty="0">
                <a:solidFill>
                  <a:schemeClr val="accent1"/>
                </a:solidFill>
              </a:rPr>
              <a:t>ranking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For each </a:t>
            </a:r>
            <a:r>
              <a:rPr lang="en-US" b="1" i="1" dirty="0">
                <a:solidFill>
                  <a:schemeClr val="accent1"/>
                </a:solidFill>
              </a:rPr>
              <a:t>item </a:t>
            </a:r>
            <a:r>
              <a:rPr lang="en-US" b="1" i="1" dirty="0" err="1">
                <a:solidFill>
                  <a:schemeClr val="accent1"/>
                </a:solidFill>
              </a:rPr>
              <a:t>i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∊ I</a:t>
            </a:r>
            <a:r>
              <a:rPr lang="en-US" dirty="0"/>
              <a:t> compute a ranking </a:t>
            </a:r>
            <a:r>
              <a:rPr lang="en-US" b="1" i="1" dirty="0">
                <a:solidFill>
                  <a:schemeClr val="accent1"/>
                </a:solidFill>
              </a:rPr>
              <a:t>score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s</a:t>
            </a:r>
            <a:r>
              <a:rPr lang="en-US" b="1" i="1" baseline="-25000" dirty="0">
                <a:solidFill>
                  <a:schemeClr val="accent1"/>
                </a:solidFill>
                <a:latin typeface="Times" pitchFamily="2" charset="0"/>
              </a:rPr>
              <a:t>ui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By considering </a:t>
            </a:r>
            <a:r>
              <a:rPr lang="en-US" b="1" i="1" dirty="0">
                <a:solidFill>
                  <a:schemeClr val="accent1"/>
                </a:solidFill>
              </a:rPr>
              <a:t>rating of users in 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N(u)</a:t>
            </a:r>
            <a:endParaRPr lang="en-US" b="1" i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By weighting those rating by the </a:t>
            </a:r>
            <a:r>
              <a:rPr lang="en-US" b="1" i="1" dirty="0">
                <a:solidFill>
                  <a:schemeClr val="accent1"/>
                </a:solidFill>
              </a:rPr>
              <a:t>users’ similarity with 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u</a:t>
            </a:r>
          </a:p>
          <a:p>
            <a:endParaRPr lang="en-US" dirty="0">
              <a:solidFill>
                <a:schemeClr val="accent1"/>
              </a:solidFill>
              <a:latin typeface="Times" pitchFamily="2" charset="0"/>
            </a:endParaRPr>
          </a:p>
          <a:p>
            <a:endParaRPr lang="en-US" dirty="0">
              <a:solidFill>
                <a:schemeClr val="accent1"/>
              </a:solidFill>
              <a:latin typeface="Times" pitchFamily="2" charset="0"/>
            </a:endParaRPr>
          </a:p>
          <a:p>
            <a:endParaRPr lang="en-US" dirty="0">
              <a:solidFill>
                <a:schemeClr val="accent1"/>
              </a:solidFill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</a:rPr>
              <a:t>Eventually, 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s</a:t>
            </a:r>
            <a:r>
              <a:rPr lang="en-US" b="1" i="1" baseline="-25000" dirty="0">
                <a:solidFill>
                  <a:schemeClr val="accent1"/>
                </a:solidFill>
                <a:latin typeface="Times" pitchFamily="2" charset="0"/>
              </a:rPr>
              <a:t>ui</a:t>
            </a:r>
            <a:r>
              <a:rPr lang="en-US" dirty="0">
                <a:latin typeface="Times" pitchFamily="2" charset="0"/>
              </a:rPr>
              <a:t> is used to rank every item in 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I</a:t>
            </a:r>
          </a:p>
          <a:p>
            <a:r>
              <a:rPr lang="en-US" dirty="0"/>
              <a:t>We </a:t>
            </a:r>
            <a:r>
              <a:rPr lang="en-US" i="1" dirty="0"/>
              <a:t>upgrade</a:t>
            </a:r>
            <a:r>
              <a:rPr lang="en-US" dirty="0"/>
              <a:t> the formula to </a:t>
            </a:r>
            <a:r>
              <a:rPr lang="en-US" b="1" i="1" dirty="0">
                <a:solidFill>
                  <a:schemeClr val="accent1"/>
                </a:solidFill>
              </a:rPr>
              <a:t>predict the rating by 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CE707-C563-314D-B206-E6FD9744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1C2D8-6262-DE42-A12A-4F184644D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7" y="3671884"/>
            <a:ext cx="4896545" cy="981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D590D9-1838-1444-A20B-B6A9DB12D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1" y="5674304"/>
            <a:ext cx="7236296" cy="10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7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User-based Collaborative Filtering – 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in building the model</a:t>
            </a:r>
          </a:p>
          <a:p>
            <a:pPr lvl="1"/>
            <a:r>
              <a:rPr lang="en-US" dirty="0"/>
              <a:t>User similarity is expensive - </a:t>
            </a:r>
            <a:r>
              <a:rPr lang="en-US" i="1" dirty="0">
                <a:latin typeface="Times" pitchFamily="2" charset="0"/>
              </a:rPr>
              <a:t>O(|U|</a:t>
            </a:r>
            <a:r>
              <a:rPr lang="en-US" i="1" baseline="30000" dirty="0">
                <a:latin typeface="Times" pitchFamily="2" charset="0"/>
              </a:rPr>
              <a:t>2</a:t>
            </a:r>
            <a:r>
              <a:rPr lang="en-US" i="1" dirty="0">
                <a:latin typeface="Times" pitchFamily="2" charset="0"/>
              </a:rPr>
              <a:t>)</a:t>
            </a:r>
          </a:p>
          <a:p>
            <a:pPr lvl="1"/>
            <a:r>
              <a:rPr lang="en-US" dirty="0"/>
              <a:t>Very expensive even if done off-line </a:t>
            </a:r>
          </a:p>
          <a:p>
            <a:pPr lvl="1"/>
            <a:r>
              <a:rPr lang="en-US" dirty="0"/>
              <a:t>For every new rating by a user, similarities should be recomputed</a:t>
            </a:r>
          </a:p>
          <a:p>
            <a:r>
              <a:rPr lang="en-US" dirty="0"/>
              <a:t>Efficiency in generating suggestions</a:t>
            </a:r>
          </a:p>
          <a:p>
            <a:pPr lvl="1"/>
            <a:r>
              <a:rPr lang="en-US" dirty="0"/>
              <a:t>Nearest neighbor search is not needed if pre-computed off-line</a:t>
            </a:r>
          </a:p>
          <a:p>
            <a:r>
              <a:rPr lang="en-US" dirty="0"/>
              <a:t>Serendipity of recommendations</a:t>
            </a:r>
          </a:p>
          <a:p>
            <a:pPr lvl="1"/>
            <a:r>
              <a:rPr lang="en-US" dirty="0"/>
              <a:t>Great !</a:t>
            </a:r>
          </a:p>
          <a:p>
            <a:r>
              <a:rPr lang="en-US" dirty="0"/>
              <a:t>Cold-start problem</a:t>
            </a:r>
          </a:p>
          <a:p>
            <a:pPr lvl="1"/>
            <a:r>
              <a:rPr lang="en-US" dirty="0"/>
              <a:t>We need a sufficiently large set of ratings for a new user/item</a:t>
            </a:r>
          </a:p>
          <a:p>
            <a:r>
              <a:rPr lang="en-US" dirty="0" err="1"/>
              <a:t>Sparsity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Few ratings and few shared ratings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1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4B66-C770-8D4C-BA8F-DD3537DA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Any</a:t>
            </a:r>
            <a:r>
              <a:rPr lang="it-IT" dirty="0"/>
              <a:t>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09E3-6487-3348-95AD-CE806C1C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How to reduce the </a:t>
            </a:r>
            <a:r>
              <a:rPr lang="it-IT" sz="2400" dirty="0" err="1"/>
              <a:t>cost</a:t>
            </a:r>
            <a:r>
              <a:rPr lang="it-IT" sz="2400" dirty="0"/>
              <a:t> of </a:t>
            </a:r>
            <a:r>
              <a:rPr lang="it-IT" sz="2400" dirty="0" err="1"/>
              <a:t>user-based</a:t>
            </a:r>
            <a:r>
              <a:rPr lang="it-IT" sz="2400" dirty="0"/>
              <a:t> </a:t>
            </a:r>
            <a:r>
              <a:rPr lang="it-IT" sz="2400" dirty="0" err="1"/>
              <a:t>similarities</a:t>
            </a:r>
            <a:r>
              <a:rPr lang="it-IT" sz="2400" dirty="0"/>
              <a:t>?</a:t>
            </a:r>
          </a:p>
          <a:p>
            <a:r>
              <a:rPr lang="it-IT" sz="2400" dirty="0"/>
              <a:t>Do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a </a:t>
            </a:r>
            <a:r>
              <a:rPr lang="it-IT" sz="2400" dirty="0" err="1"/>
              <a:t>different</a:t>
            </a:r>
            <a:r>
              <a:rPr lang="it-IT" sz="2400" dirty="0"/>
              <a:t> «</a:t>
            </a:r>
            <a:r>
              <a:rPr lang="it-IT" sz="2400" dirty="0" err="1"/>
              <a:t>point</a:t>
            </a:r>
            <a:r>
              <a:rPr lang="it-IT" sz="2400" dirty="0"/>
              <a:t> of </a:t>
            </a:r>
            <a:r>
              <a:rPr lang="it-IT" sz="2400" dirty="0" err="1"/>
              <a:t>view</a:t>
            </a:r>
            <a:r>
              <a:rPr lang="it-IT" sz="2400" dirty="0"/>
              <a:t>»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BD311-7802-834D-A69C-1BD301AD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B7C7-E379-C846-9C4E-E36E5C4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C83F-CC82-0949-8F94-77DF8E89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approach based on </a:t>
            </a:r>
            <a:r>
              <a:rPr lang="en-US" b="1" i="1" dirty="0">
                <a:solidFill>
                  <a:schemeClr val="accent1"/>
                </a:solidFill>
              </a:rPr>
              <a:t>item similarity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An item </a:t>
            </a:r>
            <a:r>
              <a:rPr lang="en-US" i="1" dirty="0" err="1">
                <a:latin typeface="Times" pitchFamily="2" charset="0"/>
              </a:rPr>
              <a:t>i</a:t>
            </a:r>
            <a:r>
              <a:rPr lang="en-US" dirty="0"/>
              <a:t> is represented by a vector of size </a:t>
            </a:r>
            <a:r>
              <a:rPr lang="en-US" i="1" dirty="0">
                <a:latin typeface="Times" pitchFamily="2" charset="0"/>
              </a:rPr>
              <a:t>|U|</a:t>
            </a:r>
          </a:p>
          <a:p>
            <a:pPr lvl="1"/>
            <a:r>
              <a:rPr lang="en-US" b="1" i="1" dirty="0" err="1">
                <a:solidFill>
                  <a:schemeClr val="accent1"/>
                </a:solidFill>
                <a:latin typeface="Times" pitchFamily="2" charset="0"/>
              </a:rPr>
              <a:t>i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[u] = r</a:t>
            </a:r>
            <a:r>
              <a:rPr lang="en-US" dirty="0"/>
              <a:t> if the user </a:t>
            </a:r>
            <a:r>
              <a:rPr lang="en-US" i="1" dirty="0">
                <a:latin typeface="Times" pitchFamily="2" charset="0"/>
              </a:rPr>
              <a:t>U</a:t>
            </a:r>
            <a:r>
              <a:rPr lang="en-US" dirty="0"/>
              <a:t> gave a rating of </a:t>
            </a:r>
            <a:r>
              <a:rPr lang="en-US" i="1" dirty="0">
                <a:latin typeface="Times" pitchFamily="2" charset="0"/>
              </a:rPr>
              <a:t>r</a:t>
            </a:r>
            <a:r>
              <a:rPr lang="en-US" dirty="0"/>
              <a:t> to the item </a:t>
            </a:r>
            <a:r>
              <a:rPr lang="en-US" i="1" dirty="0" err="1">
                <a:latin typeface="Times" pitchFamily="2" charset="0"/>
              </a:rPr>
              <a:t>i</a:t>
            </a:r>
            <a:r>
              <a:rPr lang="en-US" dirty="0"/>
              <a:t>.</a:t>
            </a:r>
          </a:p>
          <a:p>
            <a:pPr lvl="1"/>
            <a:r>
              <a:rPr lang="en-US" b="1" i="1" dirty="0" err="1">
                <a:solidFill>
                  <a:schemeClr val="accent1"/>
                </a:solidFill>
                <a:latin typeface="Times" pitchFamily="2" charset="0"/>
              </a:rPr>
              <a:t>i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 </a:t>
            </a:r>
            <a:r>
              <a:rPr lang="en-US" dirty="0"/>
              <a:t>is the </a:t>
            </a:r>
            <a:r>
              <a:rPr lang="en-US" b="1" i="1" dirty="0">
                <a:solidFill>
                  <a:schemeClr val="accent1"/>
                </a:solidFill>
              </a:rPr>
              <a:t>column </a:t>
            </a:r>
            <a:r>
              <a:rPr lang="en-GB" b="1" i="1" dirty="0">
                <a:solidFill>
                  <a:schemeClr val="accent1"/>
                </a:solidFill>
                <a:latin typeface="Times" pitchFamily="2" charset="0"/>
              </a:rPr>
              <a:t>R[:,</a:t>
            </a:r>
            <a:r>
              <a:rPr lang="en-GB" b="1" i="1" dirty="0" err="1">
                <a:solidFill>
                  <a:schemeClr val="accent1"/>
                </a:solidFill>
                <a:latin typeface="Times" pitchFamily="2" charset="0"/>
              </a:rPr>
              <a:t>i</a:t>
            </a:r>
            <a:r>
              <a:rPr lang="en-GB" b="1" i="1" dirty="0">
                <a:solidFill>
                  <a:schemeClr val="accent1"/>
                </a:solidFill>
                <a:latin typeface="Times" pitchFamily="2" charset="0"/>
              </a:rPr>
              <a:t>] </a:t>
            </a:r>
            <a:r>
              <a:rPr lang="en-GB" b="1" i="1" dirty="0">
                <a:solidFill>
                  <a:schemeClr val="accent1"/>
                </a:solidFill>
              </a:rPr>
              <a:t>of the rating matrix</a:t>
            </a:r>
            <a:endParaRPr lang="en-US" b="1" i="1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Rationale:</a:t>
            </a:r>
          </a:p>
          <a:p>
            <a:pPr lvl="1"/>
            <a:r>
              <a:rPr lang="en-US" dirty="0"/>
              <a:t>What is the score that user </a:t>
            </a:r>
            <a:r>
              <a:rPr lang="en-US" i="1" dirty="0">
                <a:latin typeface="Times" pitchFamily="2" charset="0"/>
              </a:rPr>
              <a:t>u</a:t>
            </a:r>
            <a:r>
              <a:rPr lang="en-US" dirty="0"/>
              <a:t> gave to items similar to </a:t>
            </a:r>
            <a:r>
              <a:rPr lang="en-US" i="1" dirty="0" err="1">
                <a:latin typeface="Times" pitchFamily="2" charset="0"/>
              </a:rPr>
              <a:t>i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To estimate the score for an </a:t>
            </a:r>
            <a:r>
              <a:rPr lang="en-US" b="1" i="1" dirty="0">
                <a:solidFill>
                  <a:schemeClr val="accent1"/>
                </a:solidFill>
              </a:rPr>
              <a:t>item </a:t>
            </a:r>
            <a:r>
              <a:rPr lang="en-US" b="1" i="1" dirty="0" err="1">
                <a:solidFill>
                  <a:schemeClr val="accent1"/>
                </a:solidFill>
                <a:latin typeface="Times" pitchFamily="2" charset="0"/>
              </a:rPr>
              <a:t>i</a:t>
            </a:r>
            <a:endParaRPr lang="en-US" b="1" i="1" dirty="0">
              <a:solidFill>
                <a:schemeClr val="accent1"/>
              </a:solidFill>
              <a:latin typeface="Times" pitchFamily="2" charset="0"/>
            </a:endParaRP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Find a set 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N(</a:t>
            </a:r>
            <a:r>
              <a:rPr lang="en-US" b="1" i="1" dirty="0" err="1">
                <a:solidFill>
                  <a:schemeClr val="accent1"/>
                </a:solidFill>
                <a:latin typeface="Times" pitchFamily="2" charset="0"/>
              </a:rPr>
              <a:t>i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)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other items </a:t>
            </a:r>
            <a:r>
              <a:rPr lang="en-US" b="1" i="1" dirty="0">
                <a:solidFill>
                  <a:schemeClr val="accent1"/>
                </a:solidFill>
              </a:rPr>
              <a:t>rated by 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u</a:t>
            </a:r>
            <a:r>
              <a:rPr lang="en-US" dirty="0"/>
              <a:t>  and </a:t>
            </a:r>
            <a:r>
              <a:rPr lang="en-US" b="1" i="1" dirty="0">
                <a:solidFill>
                  <a:schemeClr val="accent1"/>
                </a:solidFill>
              </a:rPr>
              <a:t>similar to </a:t>
            </a:r>
            <a:r>
              <a:rPr lang="en-US" b="1" i="1" dirty="0" err="1">
                <a:solidFill>
                  <a:schemeClr val="accent1"/>
                </a:solidFill>
                <a:latin typeface="Times" pitchFamily="2" charset="0"/>
              </a:rPr>
              <a:t>i</a:t>
            </a:r>
            <a:endParaRPr lang="en-US" b="1" i="1" dirty="0">
              <a:solidFill>
                <a:schemeClr val="accent1"/>
              </a:solidFill>
              <a:latin typeface="Times" pitchFamily="2" charset="0"/>
            </a:endParaRP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Exploit the ratings of user u for items in 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N(</a:t>
            </a:r>
            <a:r>
              <a:rPr lang="en-US" b="1" i="1" dirty="0" err="1">
                <a:solidFill>
                  <a:schemeClr val="accent1"/>
                </a:solidFill>
                <a:latin typeface="Times" pitchFamily="2" charset="0"/>
              </a:rPr>
              <a:t>i</a:t>
            </a:r>
            <a:r>
              <a:rPr lang="en-US" b="1" i="1" dirty="0">
                <a:solidFill>
                  <a:schemeClr val="accent1"/>
                </a:solidFill>
                <a:latin typeface="Times" pitchFamily="2" charset="0"/>
              </a:rPr>
              <a:t>)</a:t>
            </a:r>
            <a:r>
              <a:rPr lang="en-US" dirty="0"/>
              <a:t> to compute a score for </a:t>
            </a:r>
            <a:r>
              <a:rPr lang="en-US" i="1" dirty="0" err="1">
                <a:latin typeface="Times" pitchFamily="2" charset="0"/>
              </a:rPr>
              <a:t>i</a:t>
            </a:r>
            <a:endParaRPr lang="en-US" i="1" dirty="0">
              <a:latin typeface="Times" pitchFamily="2" charset="0"/>
            </a:endParaRPr>
          </a:p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E48D-2E8E-AF42-A6F3-E286B417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BE58-506D-384D-A96E-583B004C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A4118-0017-5A48-818E-D42218940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95851"/>
              </a:xfrm>
            </p:spPr>
            <p:txBody>
              <a:bodyPr/>
              <a:lstStyle/>
              <a:p>
                <a:r>
                  <a:rPr lang="en-GB" b="1" i="1" dirty="0">
                    <a:solidFill>
                      <a:schemeClr val="accent1"/>
                    </a:solidFill>
                  </a:rPr>
                  <a:t>Item Similarity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Person correlation?</a:t>
                </a:r>
              </a:p>
              <a:p>
                <a:pPr lvl="2"/>
                <a:r>
                  <a:rPr lang="en-GB" dirty="0"/>
                  <a:t>Does linear correlation mean that two items are equally liked?</a:t>
                </a:r>
              </a:p>
              <a:p>
                <a:pPr lvl="1"/>
                <a:r>
                  <a:rPr lang="en-GB" dirty="0"/>
                  <a:t>Does the mean of a column make sense ?</a:t>
                </a:r>
              </a:p>
              <a:p>
                <a:pPr lvl="2"/>
                <a:r>
                  <a:rPr lang="en-GB" dirty="0"/>
                  <a:t>We need to adjust by the user mean rating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GB" dirty="0"/>
                  <a:t> (“severity”)</a:t>
                </a:r>
              </a:p>
              <a:p>
                <a:pPr lvl="1"/>
                <a:r>
                  <a:rPr lang="en-GB" b="1" i="1" dirty="0">
                    <a:solidFill>
                      <a:schemeClr val="accent1"/>
                    </a:solidFill>
                  </a:rPr>
                  <a:t>Adjusted Cosine Similarity</a:t>
                </a:r>
                <a:r>
                  <a:rPr lang="en-GB" b="1" dirty="0"/>
                  <a:t>:</a:t>
                </a:r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b="1" i="1" dirty="0">
                    <a:solidFill>
                      <a:schemeClr val="accent1"/>
                    </a:solidFill>
                  </a:rPr>
                  <a:t>Score computation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Given the set of items </a:t>
                </a:r>
                <a:r>
                  <a:rPr lang="en-GB" i="1" dirty="0">
                    <a:latin typeface="Times" pitchFamily="2" charset="0"/>
                  </a:rPr>
                  <a:t>N(</a:t>
                </a:r>
                <a:r>
                  <a:rPr lang="en-GB" i="1" dirty="0" err="1">
                    <a:latin typeface="Times" pitchFamily="2" charset="0"/>
                  </a:rPr>
                  <a:t>i</a:t>
                </a:r>
                <a:r>
                  <a:rPr lang="en-GB" i="1" dirty="0">
                    <a:latin typeface="Times" pitchFamily="2" charset="0"/>
                  </a:rPr>
                  <a:t>)</a:t>
                </a:r>
                <a:r>
                  <a:rPr lang="en-GB" dirty="0"/>
                  <a:t>, the estimated </a:t>
                </a:r>
                <a:r>
                  <a:rPr lang="en-GB" b="1" i="1" dirty="0">
                    <a:solidFill>
                      <a:schemeClr val="accent1"/>
                    </a:solidFill>
                  </a:rPr>
                  <a:t>rating for the user u</a:t>
                </a:r>
                <a:r>
                  <a:rPr lang="en-GB" dirty="0"/>
                  <a:t> is: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marL="342900" lvl="1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A4118-0017-5A48-818E-D42218940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95851"/>
              </a:xfrm>
              <a:blipFill>
                <a:blip r:embed="rId3"/>
                <a:stretch>
                  <a:fillRect l="-643" t="-1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7F1BF-D56B-C342-AA52-E911C5AD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637BA-B8DA-0447-827F-C3DF62E6A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793" y="3573016"/>
            <a:ext cx="4970413" cy="634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65FA0-4E64-FC43-9703-003C7569E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5347007"/>
            <a:ext cx="5256584" cy="10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recommend interesting stuff:</a:t>
            </a:r>
          </a:p>
          <a:p>
            <a:pPr lvl="1"/>
            <a:r>
              <a:rPr lang="en-US" dirty="0"/>
              <a:t>Songs, movies, web-pages, (queries…), …</a:t>
            </a:r>
          </a:p>
          <a:p>
            <a:r>
              <a:rPr lang="en-US" dirty="0"/>
              <a:t>Popular items vs. the Long Tail</a:t>
            </a:r>
          </a:p>
          <a:p>
            <a:pPr lvl="1"/>
            <a:r>
              <a:rPr lang="en-US" dirty="0"/>
              <a:t>There is a lot of money in the tail</a:t>
            </a:r>
          </a:p>
          <a:p>
            <a:pPr lvl="1"/>
            <a:r>
              <a:rPr lang="en-US" dirty="0"/>
              <a:t>Recommending popular stuff may not be sufficient</a:t>
            </a:r>
          </a:p>
          <a:p>
            <a:pPr lvl="1"/>
            <a:r>
              <a:rPr lang="en-US" dirty="0"/>
              <a:t>Really understand what a user is looking for</a:t>
            </a:r>
          </a:p>
          <a:p>
            <a:r>
              <a:rPr lang="en-US" dirty="0"/>
              <a:t>Several different approaches: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026FB-87C0-7F4A-9B48-DE480C86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365136"/>
            <a:ext cx="2016224" cy="2324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2E8EE-B316-6E48-A789-867EF335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46" y="4581128"/>
            <a:ext cx="1735793" cy="2108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76EBE-D7BF-0E4B-96EC-BD2114619F0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7370" y="3437913"/>
            <a:ext cx="3716630" cy="32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7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Movie lens dataset:</a:t>
            </a:r>
          </a:p>
          <a:p>
            <a:pPr lvl="1"/>
            <a:r>
              <a:rPr lang="en-US" sz="2400" dirty="0"/>
              <a:t>3500 movies</a:t>
            </a:r>
          </a:p>
          <a:p>
            <a:pPr lvl="1"/>
            <a:r>
              <a:rPr lang="en-US" sz="2400" dirty="0"/>
              <a:t>43000 users</a:t>
            </a:r>
          </a:p>
          <a:p>
            <a:pPr lvl="1"/>
            <a:endParaRPr lang="en-US" sz="2400" dirty="0"/>
          </a:p>
          <a:p>
            <a:r>
              <a:rPr lang="en-US" sz="2700" dirty="0"/>
              <a:t>Quality Measure:</a:t>
            </a:r>
          </a:p>
          <a:p>
            <a:pPr lvl="1"/>
            <a:r>
              <a:rPr lang="en-US" sz="2400" dirty="0"/>
              <a:t>On a subset of </a:t>
            </a:r>
            <a:r>
              <a:rPr lang="en-US" sz="2400" i="1" dirty="0">
                <a:latin typeface="Times" pitchFamily="2" charset="0"/>
              </a:rPr>
              <a:t>N</a:t>
            </a:r>
            <a:r>
              <a:rPr lang="en-US" sz="2400" dirty="0"/>
              <a:t> ratings</a:t>
            </a:r>
          </a:p>
          <a:p>
            <a:pPr lvl="1"/>
            <a:r>
              <a:rPr lang="en-US" sz="2400" dirty="0"/>
              <a:t>Mean Absolute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0757C-316D-B341-9A8F-2707A93EC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157192"/>
            <a:ext cx="4392488" cy="8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it make any difference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sz="1600" i="1" dirty="0"/>
              <a:t>Lower is better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17915" r="-25"/>
          <a:stretch/>
        </p:blipFill>
        <p:spPr>
          <a:xfrm>
            <a:off x="1115616" y="1916832"/>
            <a:ext cx="6120680" cy="30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 Collaborative Filtering – 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825624"/>
            <a:ext cx="8119814" cy="5032375"/>
          </a:xfrm>
        </p:spPr>
        <p:txBody>
          <a:bodyPr>
            <a:normAutofit/>
          </a:bodyPr>
          <a:lstStyle/>
          <a:p>
            <a:r>
              <a:rPr lang="en-US" sz="2000" dirty="0"/>
              <a:t>Efficiency in building the model</a:t>
            </a:r>
          </a:p>
          <a:p>
            <a:pPr lvl="1"/>
            <a:r>
              <a:rPr lang="en-US" i="1" dirty="0">
                <a:latin typeface="Times" pitchFamily="2" charset="0"/>
              </a:rPr>
              <a:t>|I|</a:t>
            </a:r>
            <a:r>
              <a:rPr lang="en-US" dirty="0"/>
              <a:t> is usually smaller than </a:t>
            </a:r>
            <a:r>
              <a:rPr lang="en-US" i="1" dirty="0">
                <a:latin typeface="Times" pitchFamily="2" charset="0"/>
              </a:rPr>
              <a:t>|U|</a:t>
            </a:r>
            <a:r>
              <a:rPr lang="en-US" dirty="0"/>
              <a:t>, this makes the computation cheaper than user-based</a:t>
            </a:r>
          </a:p>
          <a:p>
            <a:pPr lvl="1"/>
            <a:r>
              <a:rPr lang="en-US" dirty="0"/>
              <a:t>Computation is offline</a:t>
            </a:r>
          </a:p>
          <a:p>
            <a:r>
              <a:rPr lang="en-US" sz="2000" dirty="0"/>
              <a:t>Efficiency in generating suggestions</a:t>
            </a:r>
          </a:p>
          <a:p>
            <a:pPr lvl="1"/>
            <a:r>
              <a:rPr lang="en-US" dirty="0"/>
              <a:t>Nearest neighbor search is not needed if pre-computed off-line </a:t>
            </a:r>
          </a:p>
          <a:p>
            <a:r>
              <a:rPr lang="en-US" sz="2400" dirty="0"/>
              <a:t>Serendipity of recommendations</a:t>
            </a:r>
          </a:p>
          <a:p>
            <a:pPr lvl="1"/>
            <a:r>
              <a:rPr lang="en-US" dirty="0"/>
              <a:t>Less than user-based, as final </a:t>
            </a:r>
            <a:r>
              <a:rPr lang="en-US" b="1" i="1" dirty="0">
                <a:solidFill>
                  <a:schemeClr val="accent1"/>
                </a:solidFill>
              </a:rPr>
              <a:t>ranking depends on ratings by the current user</a:t>
            </a:r>
          </a:p>
          <a:p>
            <a:r>
              <a:rPr lang="en-US" sz="2000" dirty="0"/>
              <a:t>Cold-start problem</a:t>
            </a:r>
          </a:p>
          <a:p>
            <a:pPr lvl="1"/>
            <a:r>
              <a:rPr lang="en-US" dirty="0"/>
              <a:t>We need a sufficiently large set of ratings for a new user/item</a:t>
            </a:r>
          </a:p>
          <a:p>
            <a:r>
              <a:rPr lang="en-US" sz="2000" dirty="0"/>
              <a:t>Sparsity:</a:t>
            </a:r>
          </a:p>
          <a:p>
            <a:pPr lvl="1"/>
            <a:r>
              <a:rPr lang="en-US" sz="1600" b="1" i="1" dirty="0">
                <a:solidFill>
                  <a:schemeClr val="accent1"/>
                </a:solidFill>
              </a:rPr>
              <a:t>Items have larger probability of sharing ratings</a:t>
            </a:r>
            <a:endParaRPr lang="en-US" sz="2000" b="1" i="1" dirty="0">
              <a:solidFill>
                <a:schemeClr val="accent1"/>
              </a:solidFill>
            </a:endParaRPr>
          </a:p>
          <a:p>
            <a:r>
              <a:rPr lang="en-US" sz="2000" dirty="0"/>
              <a:t>Used by Amazon !</a:t>
            </a:r>
          </a:p>
          <a:p>
            <a:pPr lvl="1"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05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2398-FADD-9146-98FD-FC959B8B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3E3A-9B66-264A-9F18-D2E1D3A77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71327"/>
          </a:xfrm>
        </p:spPr>
        <p:txBody>
          <a:bodyPr/>
          <a:lstStyle/>
          <a:p>
            <a:r>
              <a:rPr lang="en-GB" dirty="0"/>
              <a:t>Try implementing it yourself</a:t>
            </a:r>
          </a:p>
          <a:p>
            <a:pPr lvl="1"/>
            <a:r>
              <a:rPr lang="it-IT" dirty="0">
                <a:hlinkClick r:id="rId2"/>
              </a:rPr>
              <a:t>https://grouplens.org/datasets/movielens/</a:t>
            </a:r>
            <a:endParaRPr lang="it-IT" dirty="0"/>
          </a:p>
          <a:p>
            <a:pPr lvl="1"/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a large </a:t>
            </a:r>
            <a:r>
              <a:rPr lang="it-IT" dirty="0" err="1"/>
              <a:t>dataset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0046B-B611-1E45-9DC3-CB20318A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31159-3B28-FE45-8F53-E8A35544DD00}"/>
              </a:ext>
            </a:extLst>
          </p:cNvPr>
          <p:cNvSpPr txBox="1"/>
          <p:nvPr/>
        </p:nvSpPr>
        <p:spPr>
          <a:xfrm>
            <a:off x="467544" y="3131888"/>
            <a:ext cx="35521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0" dirty="0"/>
              <a:t>Star Trek: The Motion Picture (1979)</a:t>
            </a:r>
          </a:p>
          <a:p>
            <a:pPr algn="l"/>
            <a:endParaRPr lang="en-GB" sz="1400" b="0" dirty="0"/>
          </a:p>
          <a:p>
            <a:pPr algn="l"/>
            <a:r>
              <a:rPr lang="it-IT" sz="1400" b="0" dirty="0"/>
              <a:t>The </a:t>
            </a:r>
            <a:r>
              <a:rPr lang="it-IT" sz="1400" b="0" dirty="0" err="1"/>
              <a:t>most</a:t>
            </a:r>
            <a:r>
              <a:rPr lang="it-IT" sz="1400" b="0" dirty="0"/>
              <a:t> </a:t>
            </a:r>
            <a:r>
              <a:rPr lang="it-IT" sz="1400" b="0" dirty="0" err="1"/>
              <a:t>similar</a:t>
            </a:r>
            <a:r>
              <a:rPr lang="it-IT" sz="1400" b="0" dirty="0"/>
              <a:t> </a:t>
            </a:r>
            <a:r>
              <a:rPr lang="it-IT" sz="1400" b="0" dirty="0" err="1"/>
              <a:t>movies</a:t>
            </a:r>
            <a:r>
              <a:rPr lang="it-IT" sz="1400" b="0" dirty="0"/>
              <a:t> are: </a:t>
            </a:r>
          </a:p>
          <a:p>
            <a:pPr algn="l"/>
            <a:r>
              <a:rPr lang="it-IT" sz="1400" b="0" dirty="0"/>
              <a:t>Star </a:t>
            </a:r>
            <a:r>
              <a:rPr lang="it-IT" sz="1400" b="0" dirty="0" err="1"/>
              <a:t>Trek</a:t>
            </a:r>
            <a:r>
              <a:rPr lang="it-IT" sz="1400" b="0" dirty="0"/>
              <a:t> III: The </a:t>
            </a:r>
            <a:r>
              <a:rPr lang="it-IT" sz="1400" b="0" dirty="0" err="1"/>
              <a:t>Search</a:t>
            </a:r>
            <a:r>
              <a:rPr lang="it-IT" sz="1400" b="0" dirty="0"/>
              <a:t> for Spock (1984) </a:t>
            </a:r>
          </a:p>
          <a:p>
            <a:pPr algn="l"/>
            <a:r>
              <a:rPr lang="it-IT" sz="1400" b="0" dirty="0"/>
              <a:t>Star </a:t>
            </a:r>
            <a:r>
              <a:rPr lang="it-IT" sz="1400" b="0" dirty="0" err="1"/>
              <a:t>Trek</a:t>
            </a:r>
            <a:r>
              <a:rPr lang="it-IT" sz="1400" b="0" dirty="0"/>
              <a:t> IV: The </a:t>
            </a:r>
            <a:r>
              <a:rPr lang="it-IT" sz="1400" b="0" dirty="0" err="1"/>
              <a:t>Voyage</a:t>
            </a:r>
            <a:r>
              <a:rPr lang="it-IT" sz="1400" b="0" dirty="0"/>
              <a:t> Home (1986) </a:t>
            </a:r>
          </a:p>
          <a:p>
            <a:pPr algn="l"/>
            <a:r>
              <a:rPr lang="it-IT" sz="1400" b="0" dirty="0"/>
              <a:t>Star </a:t>
            </a:r>
            <a:r>
              <a:rPr lang="it-IT" sz="1400" b="0" dirty="0" err="1"/>
              <a:t>Trek</a:t>
            </a:r>
            <a:r>
              <a:rPr lang="it-IT" sz="1400" b="0" dirty="0"/>
              <a:t> II: The </a:t>
            </a:r>
            <a:r>
              <a:rPr lang="it-IT" sz="1400" b="0" dirty="0" err="1"/>
              <a:t>Wrath</a:t>
            </a:r>
            <a:r>
              <a:rPr lang="it-IT" sz="1400" b="0" dirty="0"/>
              <a:t> of Khan (1982) </a:t>
            </a:r>
          </a:p>
          <a:p>
            <a:pPr algn="l"/>
            <a:r>
              <a:rPr lang="it-IT" sz="1400" b="0" dirty="0"/>
              <a:t>Star </a:t>
            </a:r>
            <a:r>
              <a:rPr lang="it-IT" sz="1400" b="0" dirty="0" err="1"/>
              <a:t>Trek</a:t>
            </a:r>
            <a:r>
              <a:rPr lang="it-IT" sz="1400" b="0" dirty="0"/>
              <a:t> V: The </a:t>
            </a:r>
            <a:r>
              <a:rPr lang="it-IT" sz="1400" b="0" dirty="0" err="1"/>
              <a:t>Final</a:t>
            </a:r>
            <a:r>
              <a:rPr lang="it-IT" sz="1400" b="0" dirty="0"/>
              <a:t> </a:t>
            </a:r>
            <a:r>
              <a:rPr lang="it-IT" sz="1400" b="0" dirty="0" err="1"/>
              <a:t>Frontier</a:t>
            </a:r>
            <a:r>
              <a:rPr lang="it-IT" sz="1400" b="0" dirty="0"/>
              <a:t> (1989)</a:t>
            </a:r>
            <a:endParaRPr lang="en-GB" sz="14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BCE15-758B-E241-8853-5CB2C9C5CBE4}"/>
              </a:ext>
            </a:extLst>
          </p:cNvPr>
          <p:cNvSpPr txBox="1"/>
          <p:nvPr/>
        </p:nvSpPr>
        <p:spPr>
          <a:xfrm>
            <a:off x="4427984" y="3131888"/>
            <a:ext cx="252184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0" dirty="0"/>
              <a:t>Fantasia (1940)</a:t>
            </a:r>
          </a:p>
          <a:p>
            <a:pPr algn="l"/>
            <a:endParaRPr lang="en-GB" sz="1400" b="0" dirty="0"/>
          </a:p>
          <a:p>
            <a:pPr algn="l"/>
            <a:r>
              <a:rPr lang="it-IT" sz="1400" b="0" dirty="0"/>
              <a:t>The </a:t>
            </a:r>
            <a:r>
              <a:rPr lang="it-IT" sz="1400" b="0" dirty="0" err="1"/>
              <a:t>most</a:t>
            </a:r>
            <a:r>
              <a:rPr lang="it-IT" sz="1400" b="0" dirty="0"/>
              <a:t> </a:t>
            </a:r>
            <a:r>
              <a:rPr lang="it-IT" sz="1400" b="0" dirty="0" err="1"/>
              <a:t>similar</a:t>
            </a:r>
            <a:r>
              <a:rPr lang="it-IT" sz="1400" b="0" dirty="0"/>
              <a:t> </a:t>
            </a:r>
            <a:r>
              <a:rPr lang="it-IT" sz="1400" b="0" dirty="0" err="1"/>
              <a:t>movies</a:t>
            </a:r>
            <a:r>
              <a:rPr lang="it-IT" sz="1400" b="0" dirty="0"/>
              <a:t> are: </a:t>
            </a:r>
          </a:p>
          <a:p>
            <a:pPr algn="l"/>
            <a:r>
              <a:rPr lang="it-IT" sz="1400" b="0" dirty="0" err="1"/>
              <a:t>Wizard</a:t>
            </a:r>
            <a:r>
              <a:rPr lang="it-IT" sz="1400" b="0" dirty="0"/>
              <a:t> of </a:t>
            </a:r>
            <a:r>
              <a:rPr lang="it-IT" sz="1400" b="0" dirty="0" err="1"/>
              <a:t>Oz</a:t>
            </a:r>
            <a:r>
              <a:rPr lang="it-IT" sz="1400" b="0" dirty="0"/>
              <a:t>, The (1939) </a:t>
            </a:r>
          </a:p>
          <a:p>
            <a:pPr algn="l"/>
            <a:r>
              <a:rPr lang="it-IT" sz="1400" b="0" dirty="0"/>
              <a:t>Pinocchio (1940) </a:t>
            </a:r>
          </a:p>
          <a:p>
            <a:pPr algn="l"/>
            <a:r>
              <a:rPr lang="it-IT" sz="1400" b="0" dirty="0"/>
              <a:t>Alice in </a:t>
            </a:r>
            <a:r>
              <a:rPr lang="it-IT" sz="1400" b="0" dirty="0" err="1"/>
              <a:t>Wonderland</a:t>
            </a:r>
            <a:r>
              <a:rPr lang="it-IT" sz="1400" b="0" dirty="0"/>
              <a:t> (1951) </a:t>
            </a:r>
          </a:p>
          <a:p>
            <a:pPr algn="l"/>
            <a:r>
              <a:rPr lang="it-IT" sz="1400" b="0" dirty="0" err="1"/>
              <a:t>Cinderella</a:t>
            </a:r>
            <a:r>
              <a:rPr lang="it-IT" sz="1400" b="0" dirty="0"/>
              <a:t> (1950)</a:t>
            </a:r>
            <a:endParaRPr lang="en-GB" sz="14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EA9B-9AD2-6D4D-9945-20C31EF1E8D3}"/>
              </a:ext>
            </a:extLst>
          </p:cNvPr>
          <p:cNvSpPr txBox="1"/>
          <p:nvPr/>
        </p:nvSpPr>
        <p:spPr>
          <a:xfrm>
            <a:off x="2618899" y="4938475"/>
            <a:ext cx="36181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0" dirty="0"/>
              <a:t>Fight Club (1999)</a:t>
            </a:r>
          </a:p>
          <a:p>
            <a:pPr algn="l"/>
            <a:endParaRPr lang="en-GB" sz="1400" b="0" dirty="0"/>
          </a:p>
          <a:p>
            <a:pPr algn="l"/>
            <a:r>
              <a:rPr lang="it-IT" sz="1400" b="0" dirty="0"/>
              <a:t>The </a:t>
            </a:r>
            <a:r>
              <a:rPr lang="it-IT" sz="1400" b="0" dirty="0" err="1"/>
              <a:t>most</a:t>
            </a:r>
            <a:r>
              <a:rPr lang="it-IT" sz="1400" b="0" dirty="0"/>
              <a:t> </a:t>
            </a:r>
            <a:r>
              <a:rPr lang="it-IT" sz="1400" b="0" dirty="0" err="1"/>
              <a:t>similar</a:t>
            </a:r>
            <a:r>
              <a:rPr lang="it-IT" sz="1400" b="0" dirty="0"/>
              <a:t> </a:t>
            </a:r>
            <a:r>
              <a:rPr lang="it-IT" sz="1400" b="0" dirty="0" err="1"/>
              <a:t>movies</a:t>
            </a:r>
            <a:r>
              <a:rPr lang="it-IT" sz="1400" b="0" dirty="0"/>
              <a:t> are: </a:t>
            </a:r>
          </a:p>
          <a:p>
            <a:pPr algn="l"/>
            <a:r>
              <a:rPr lang="it-IT" sz="1400" b="0" dirty="0"/>
              <a:t>Matrix, The (1999) </a:t>
            </a:r>
          </a:p>
          <a:p>
            <a:pPr algn="l"/>
            <a:r>
              <a:rPr lang="it-IT" sz="1400" b="0" dirty="0"/>
              <a:t>Memento (2000) </a:t>
            </a:r>
          </a:p>
          <a:p>
            <a:pPr algn="l"/>
            <a:r>
              <a:rPr lang="it-IT" sz="1400" b="0" dirty="0"/>
              <a:t>Lord of the Rings: </a:t>
            </a:r>
          </a:p>
          <a:p>
            <a:pPr algn="l"/>
            <a:r>
              <a:rPr lang="it-IT" sz="1400" b="0" dirty="0"/>
              <a:t>      The </a:t>
            </a:r>
            <a:r>
              <a:rPr lang="it-IT" sz="1400" b="0" dirty="0" err="1"/>
              <a:t>Fellowship</a:t>
            </a:r>
            <a:r>
              <a:rPr lang="it-IT" sz="1400" b="0" dirty="0"/>
              <a:t> of the Ring, The (2001) </a:t>
            </a:r>
          </a:p>
        </p:txBody>
      </p:sp>
    </p:spTree>
    <p:extLst>
      <p:ext uri="{BB962C8B-B14F-4D97-AF65-F5344CB8AC3E}">
        <p14:creationId xmlns:p14="http://schemas.microsoft.com/office/powerpoint/2010/main" val="230868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26E5-EE28-BF4C-9156-423B9A49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</a:t>
            </a:r>
            <a:r>
              <a:rPr lang="it-IT" dirty="0" err="1"/>
              <a:t>win</a:t>
            </a:r>
            <a:r>
              <a:rPr lang="it-IT" dirty="0"/>
              <a:t> the </a:t>
            </a:r>
            <a:r>
              <a:rPr lang="it-IT" dirty="0" err="1"/>
              <a:t>netflix</a:t>
            </a:r>
            <a:r>
              <a:rPr lang="it-IT" dirty="0"/>
              <a:t> </a:t>
            </a:r>
            <a:r>
              <a:rPr lang="it-IT" dirty="0" err="1"/>
              <a:t>prize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1E99-D01F-7443-A3DF-67EB4EB9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BFB8D-6EE8-F140-B7EC-FFFF063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88F3A-8A13-1D46-8200-E473106E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08924"/>
            <a:ext cx="7886701" cy="8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31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Effects of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42" y="1573797"/>
            <a:ext cx="7679588" cy="52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3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90" y="1590085"/>
            <a:ext cx="7373353" cy="50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8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825624"/>
            <a:ext cx="7886700" cy="4771727"/>
          </a:xfrm>
        </p:spPr>
        <p:txBody>
          <a:bodyPr>
            <a:normAutofit/>
          </a:bodyPr>
          <a:lstStyle/>
          <a:p>
            <a:r>
              <a:rPr lang="en-US" sz="2400" dirty="0"/>
              <a:t>Was it worthwhile ??</a:t>
            </a:r>
          </a:p>
          <a:p>
            <a:pPr lvl="1"/>
            <a:r>
              <a:rPr lang="en-US" sz="2400" dirty="0"/>
              <a:t>Yes!</a:t>
            </a:r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Anything else?</a:t>
            </a:r>
          </a:p>
          <a:p>
            <a:pPr lvl="1"/>
            <a:r>
              <a:rPr lang="en-US" sz="2400" dirty="0"/>
              <a:t>Yes: Factor analysis, Singular Value Decomposition, …</a:t>
            </a:r>
          </a:p>
          <a:p>
            <a:pPr lvl="2"/>
            <a:r>
              <a:rPr lang="en-US" sz="2100" dirty="0"/>
              <a:t>Yehuda </a:t>
            </a:r>
            <a:r>
              <a:rPr lang="en-US" sz="2100" dirty="0" err="1"/>
              <a:t>Koren</a:t>
            </a:r>
            <a:r>
              <a:rPr lang="en-US" sz="2100" dirty="0"/>
              <a:t>. Collaborative Filtering with Temporal Dynamics. KDD 2009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5834C-B8A7-9B42-ADFD-10FB60C0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348880"/>
            <a:ext cx="4824536" cy="24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1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Recommender Systems Handbook. </a:t>
            </a:r>
            <a:r>
              <a:rPr lang="en-US" dirty="0"/>
              <a:t>Francesco Ricci, </a:t>
            </a:r>
            <a:r>
              <a:rPr lang="en-US" dirty="0" err="1"/>
              <a:t>Lior</a:t>
            </a:r>
            <a:r>
              <a:rPr lang="en-US" dirty="0"/>
              <a:t> </a:t>
            </a:r>
            <a:r>
              <a:rPr lang="en-US" dirty="0" err="1"/>
              <a:t>Rokach</a:t>
            </a:r>
            <a:r>
              <a:rPr lang="en-US" dirty="0"/>
              <a:t>, </a:t>
            </a:r>
            <a:r>
              <a:rPr lang="en-US" dirty="0" err="1"/>
              <a:t>Bracha</a:t>
            </a:r>
            <a:r>
              <a:rPr lang="en-US" dirty="0"/>
              <a:t> Shapira, Paul B. Kantor, Springer.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www.cs.ubbcluj.ro</a:t>
            </a:r>
            <a:r>
              <a:rPr lang="en-US" dirty="0"/>
              <a:t>/~</a:t>
            </a:r>
            <a:r>
              <a:rPr lang="en-US" dirty="0" err="1"/>
              <a:t>gabis</a:t>
            </a:r>
            <a:r>
              <a:rPr lang="en-US" dirty="0"/>
              <a:t>/</a:t>
            </a:r>
            <a:r>
              <a:rPr lang="en-US" dirty="0" err="1"/>
              <a:t>DocDiplome</a:t>
            </a:r>
            <a:r>
              <a:rPr lang="en-US" dirty="0"/>
              <a:t>/</a:t>
            </a:r>
            <a:r>
              <a:rPr lang="en-US" dirty="0" err="1"/>
              <a:t>SistemeDeRecomandare</a:t>
            </a:r>
            <a:r>
              <a:rPr lang="en-US" dirty="0"/>
              <a:t>/</a:t>
            </a:r>
            <a:r>
              <a:rPr lang="en-US" dirty="0" err="1"/>
              <a:t>Recommender_systems_handbook.pdf</a:t>
            </a:r>
            <a:endParaRPr lang="en-US" dirty="0"/>
          </a:p>
          <a:p>
            <a:pPr lvl="1"/>
            <a:r>
              <a:rPr lang="en-US" dirty="0"/>
              <a:t>Chapter 1: Introduction</a:t>
            </a:r>
          </a:p>
          <a:p>
            <a:pPr lvl="1"/>
            <a:r>
              <a:rPr lang="en-US" dirty="0"/>
              <a:t>Chapter 4: A Comprehensive Survey of Neighborhood-based Recommendation Methods</a:t>
            </a:r>
          </a:p>
          <a:p>
            <a:pPr lvl="2"/>
            <a:r>
              <a:rPr lang="en-US" dirty="0"/>
              <a:t>Excluding Sections 4.2.2 e 4.2.3</a:t>
            </a:r>
          </a:p>
          <a:p>
            <a:pPr lvl="2"/>
            <a:r>
              <a:rPr lang="en-US" dirty="0"/>
              <a:t>Until Section 4.3.2.1 (included)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7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58FF-E64F-EA42-8B69-1124F20C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36F8-7ADC-2342-8D33-E73BA689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EC08-C3DF-6244-B02B-DBDE4CD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8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Efficiency in</a:t>
            </a:r>
            <a:r>
              <a:rPr lang="en-US" sz="2400" b="1" i="1" dirty="0">
                <a:solidFill>
                  <a:schemeClr val="accent1"/>
                </a:solidFill>
              </a:rPr>
              <a:t> building the model</a:t>
            </a:r>
          </a:p>
          <a:p>
            <a:pPr lvl="1"/>
            <a:r>
              <a:rPr lang="en-US" sz="2000" dirty="0"/>
              <a:t>How expensive is to process our data and build the recommender system?</a:t>
            </a:r>
          </a:p>
          <a:p>
            <a:r>
              <a:rPr lang="en-US" sz="2400" dirty="0"/>
              <a:t>Efficiency in </a:t>
            </a:r>
            <a:r>
              <a:rPr lang="en-US" sz="2400" b="1" i="1" dirty="0">
                <a:solidFill>
                  <a:schemeClr val="accent1"/>
                </a:solidFill>
              </a:rPr>
              <a:t>generating suggestions</a:t>
            </a:r>
          </a:p>
          <a:p>
            <a:pPr lvl="1"/>
            <a:r>
              <a:rPr lang="en-US" sz="2000" dirty="0"/>
              <a:t>How expensive is to produce recommendations at run-time</a:t>
            </a:r>
          </a:p>
          <a:p>
            <a:r>
              <a:rPr lang="en-US" sz="2400" b="1" i="1" dirty="0">
                <a:solidFill>
                  <a:schemeClr val="accent1"/>
                </a:solidFill>
              </a:rPr>
              <a:t>Serendipity</a:t>
            </a:r>
            <a:r>
              <a:rPr lang="en-US" sz="2400" dirty="0"/>
              <a:t> of recommendations</a:t>
            </a:r>
          </a:p>
          <a:p>
            <a:pPr lvl="1"/>
            <a:r>
              <a:rPr lang="en-US" sz="2000" dirty="0"/>
              <a:t>Are recommendations novel and interesting?</a:t>
            </a:r>
          </a:p>
          <a:p>
            <a:r>
              <a:rPr lang="en-US" sz="2400" b="1" i="1" dirty="0">
                <a:solidFill>
                  <a:schemeClr val="accent1"/>
                </a:solidFill>
              </a:rPr>
              <a:t>Cold-start</a:t>
            </a:r>
            <a:r>
              <a:rPr lang="en-US" sz="2400" dirty="0"/>
              <a:t> problem</a:t>
            </a:r>
          </a:p>
          <a:p>
            <a:pPr lvl="1"/>
            <a:r>
              <a:rPr lang="en-US" sz="2000" dirty="0"/>
              <a:t>What when we know little about users?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5496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968" y="1600200"/>
            <a:ext cx="8656428" cy="4495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i="1" dirty="0" err="1">
                <a:solidFill>
                  <a:srgbClr val="FF6600"/>
                </a:solidFill>
                <a:latin typeface="Times" pitchFamily="2" charset="0"/>
              </a:rPr>
              <a:t>μ</a:t>
            </a:r>
            <a:r>
              <a:rPr lang="en-US" sz="2600" dirty="0">
                <a:solidFill>
                  <a:srgbClr val="FF6600"/>
                </a:solidFill>
              </a:rPr>
              <a:t> </a:t>
            </a:r>
            <a:r>
              <a:rPr lang="en-US" sz="2600" dirty="0"/>
              <a:t>is the average rating over every item and every user</a:t>
            </a:r>
          </a:p>
          <a:p>
            <a:r>
              <a:rPr lang="en-US" sz="2600" i="1" dirty="0" err="1">
                <a:solidFill>
                  <a:srgbClr val="FF6600"/>
                </a:solidFill>
                <a:latin typeface="Times" pitchFamily="2" charset="0"/>
              </a:rPr>
              <a:t>b</a:t>
            </a:r>
            <a:r>
              <a:rPr lang="en-US" sz="2600" i="1" baseline="-25000" dirty="0" err="1">
                <a:solidFill>
                  <a:srgbClr val="FF6600"/>
                </a:solidFill>
                <a:latin typeface="Times" pitchFamily="2" charset="0"/>
              </a:rPr>
              <a:t>u</a:t>
            </a:r>
            <a:r>
              <a:rPr lang="en-US" sz="2600" dirty="0"/>
              <a:t> models how much the user </a:t>
            </a:r>
            <a:r>
              <a:rPr lang="en-US" sz="2600" i="1" dirty="0" err="1">
                <a:latin typeface="Times" pitchFamily="2" charset="0"/>
              </a:rPr>
              <a:t>u</a:t>
            </a:r>
            <a:r>
              <a:rPr lang="en-US" sz="2600" dirty="0"/>
              <a:t> is different from the average</a:t>
            </a:r>
          </a:p>
          <a:p>
            <a:r>
              <a:rPr lang="en-US" sz="2600" i="1" dirty="0">
                <a:solidFill>
                  <a:srgbClr val="FF6600"/>
                </a:solidFill>
                <a:latin typeface="Times" pitchFamily="2" charset="0"/>
              </a:rPr>
              <a:t>b</a:t>
            </a:r>
            <a:r>
              <a:rPr lang="en-US" sz="2600" i="1" baseline="-25000" dirty="0">
                <a:solidFill>
                  <a:srgbClr val="FF6600"/>
                </a:solidFill>
                <a:latin typeface="Times" pitchFamily="2" charset="0"/>
              </a:rPr>
              <a:t>i</a:t>
            </a:r>
            <a:r>
              <a:rPr lang="en-US" sz="2600" dirty="0"/>
              <a:t> models how much item </a:t>
            </a:r>
            <a:r>
              <a:rPr lang="en-US" sz="2600" i="1" dirty="0" err="1">
                <a:latin typeface="Times" pitchFamily="2" charset="0"/>
              </a:rPr>
              <a:t>i</a:t>
            </a:r>
            <a:r>
              <a:rPr lang="en-US" sz="2600" dirty="0"/>
              <a:t> is different from the average</a:t>
            </a:r>
          </a:p>
          <a:p>
            <a:endParaRPr lang="en-US" sz="2600" dirty="0"/>
          </a:p>
          <a:p>
            <a:r>
              <a:rPr lang="en-US" sz="2600" dirty="0"/>
              <a:t>All of the above can be computed by “mining” the available movie ratings</a:t>
            </a:r>
          </a:p>
          <a:p>
            <a:pPr lvl="1"/>
            <a:r>
              <a:rPr lang="en-US" sz="2300" dirty="0"/>
              <a:t>It is a minimization problem, where the error of the prediction is minimized</a:t>
            </a:r>
          </a:p>
          <a:p>
            <a:pPr lvl="1"/>
            <a:r>
              <a:rPr lang="en-US" sz="2300" dirty="0"/>
              <a:t>Gradient descent is one was to find the minimum of a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1359" y="1874169"/>
            <a:ext cx="3289301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97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Incorporating Time in Item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i="1" dirty="0" err="1">
                <a:solidFill>
                  <a:srgbClr val="FF6600"/>
                </a:solidFill>
                <a:latin typeface="Times" pitchFamily="2" charset="0"/>
              </a:rPr>
              <a:t>b</a:t>
            </a:r>
            <a:r>
              <a:rPr lang="en-US" sz="3200" i="1" baseline="-25000" dirty="0" err="1">
                <a:solidFill>
                  <a:srgbClr val="FF6600"/>
                </a:solidFill>
                <a:latin typeface="Times" pitchFamily="2" charset="0"/>
              </a:rPr>
              <a:t>u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rgbClr val="FF6600"/>
                </a:solidFill>
                <a:latin typeface="Times" pitchFamily="2" charset="0"/>
              </a:rPr>
              <a:t>b</a:t>
            </a:r>
            <a:r>
              <a:rPr lang="en-US" sz="3200" i="1" baseline="-25000" dirty="0">
                <a:solidFill>
                  <a:srgbClr val="FF6600"/>
                </a:solidFill>
                <a:latin typeface="Times" pitchFamily="2" charset="0"/>
              </a:rPr>
              <a:t>i</a:t>
            </a:r>
            <a:r>
              <a:rPr lang="en-US" sz="3200" dirty="0"/>
              <a:t> are a function of time</a:t>
            </a:r>
          </a:p>
          <a:p>
            <a:endParaRPr lang="en-US" sz="3200" dirty="0"/>
          </a:p>
          <a:p>
            <a:r>
              <a:rPr lang="en-US" sz="3200" dirty="0"/>
              <a:t>Discretize time into bins</a:t>
            </a:r>
          </a:p>
          <a:p>
            <a:pPr lvl="1"/>
            <a:r>
              <a:rPr lang="en-US" sz="2400" dirty="0"/>
              <a:t>E.g. each bin corresponds to 10 weeks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4496" y="1699461"/>
            <a:ext cx="48387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492658" y="5279693"/>
            <a:ext cx="4000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27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Incorporating Time in Users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43569"/>
          </a:xfrm>
        </p:spPr>
        <p:txBody>
          <a:bodyPr>
            <a:normAutofit/>
          </a:bodyPr>
          <a:lstStyle/>
          <a:p>
            <a:r>
              <a:rPr lang="en-US" sz="2800" dirty="0"/>
              <a:t>Modeling of user drift in time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400" i="1" dirty="0" err="1">
                <a:solidFill>
                  <a:srgbClr val="FF6600"/>
                </a:solidFill>
                <a:latin typeface="Times" pitchFamily="2" charset="0"/>
              </a:rPr>
              <a:t>t</a:t>
            </a:r>
            <a:r>
              <a:rPr lang="en-US" sz="2400" i="1" baseline="-25000" dirty="0" err="1">
                <a:solidFill>
                  <a:srgbClr val="FF6600"/>
                </a:solidFill>
                <a:latin typeface="Times" pitchFamily="2" charset="0"/>
              </a:rPr>
              <a:t>u</a:t>
            </a:r>
            <a:r>
              <a:rPr lang="en-US" sz="2400" dirty="0"/>
              <a:t> is the mean day of rating </a:t>
            </a:r>
          </a:p>
          <a:p>
            <a:r>
              <a:rPr lang="en-US" sz="2400" i="1" dirty="0" err="1">
                <a:solidFill>
                  <a:srgbClr val="FF6600"/>
                </a:solidFill>
                <a:latin typeface="Times" pitchFamily="2" charset="0"/>
              </a:rPr>
              <a:t>β</a:t>
            </a:r>
            <a:r>
              <a:rPr lang="en-US" sz="2400" dirty="0"/>
              <a:t> controls the “speed” of the linear drift</a:t>
            </a:r>
          </a:p>
          <a:p>
            <a:r>
              <a:rPr lang="en-US" sz="2400" i="1" dirty="0">
                <a:solidFill>
                  <a:srgbClr val="FF6600"/>
                </a:solidFill>
                <a:latin typeface="Times" pitchFamily="2" charset="0"/>
              </a:rPr>
              <a:t>α</a:t>
            </a:r>
            <a:r>
              <a:rPr lang="en-US" sz="2400" i="1" baseline="-25000" dirty="0">
                <a:solidFill>
                  <a:srgbClr val="FF6600"/>
                </a:solidFill>
                <a:latin typeface="Times" pitchFamily="2" charset="0"/>
              </a:rPr>
              <a:t>u</a:t>
            </a:r>
            <a:r>
              <a:rPr lang="en-US" sz="2400" dirty="0"/>
              <a:t> is a </a:t>
            </a:r>
            <a:r>
              <a:rPr lang="en-US" sz="2400" i="1" dirty="0"/>
              <a:t>per user</a:t>
            </a:r>
            <a:r>
              <a:rPr lang="en-US" sz="2400" dirty="0"/>
              <a:t> weight of the time drift impact</a:t>
            </a:r>
          </a:p>
          <a:p>
            <a:endParaRPr lang="en-US" sz="2400" dirty="0"/>
          </a:p>
          <a:p>
            <a:r>
              <a:rPr lang="en-US" sz="2400" dirty="0"/>
              <a:t>Finally, to model single day effects </a:t>
            </a:r>
            <a:r>
              <a:rPr lang="en-US" sz="2400" i="1" dirty="0" err="1">
                <a:solidFill>
                  <a:srgbClr val="FF6600"/>
                </a:solidFill>
                <a:latin typeface="Times" pitchFamily="2" charset="0"/>
              </a:rPr>
              <a:t>b</a:t>
            </a:r>
            <a:r>
              <a:rPr lang="en-US" sz="2400" i="1" baseline="-25000" dirty="0" err="1">
                <a:solidFill>
                  <a:srgbClr val="FF6600"/>
                </a:solidFill>
                <a:latin typeface="Times" pitchFamily="2" charset="0"/>
              </a:rPr>
              <a:t>u,t</a:t>
            </a:r>
            <a:r>
              <a:rPr lang="en-US" sz="2400" i="1" dirty="0">
                <a:solidFill>
                  <a:srgbClr val="FF6600"/>
                </a:solidFill>
                <a:latin typeface="Times" pitchFamily="2" charset="0"/>
              </a:rPr>
              <a:t> </a:t>
            </a:r>
            <a:r>
              <a:rPr lang="en-US" sz="2400" dirty="0"/>
              <a:t>is added: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75656" y="2689786"/>
            <a:ext cx="5024690" cy="453843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195736" y="2111710"/>
            <a:ext cx="3663348" cy="38397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475656" y="5949280"/>
            <a:ext cx="5112568" cy="43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78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yet there… Periodicity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Items may be more appealing in different times:</a:t>
            </a:r>
          </a:p>
          <a:p>
            <a:pPr lvl="1"/>
            <a:r>
              <a:rPr lang="en-US" sz="2400" dirty="0"/>
              <a:t>E.g., {Spring, Summer, Fall, Winter}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User may change behavior over time:</a:t>
            </a:r>
          </a:p>
          <a:p>
            <a:pPr lvl="1"/>
            <a:r>
              <a:rPr lang="en-US" sz="2400" dirty="0"/>
              <a:t> (e.g. Monday, Tuesday, …, Sunday)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19672" y="2996952"/>
            <a:ext cx="5495523" cy="504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9F641-69F9-1E4A-A5EA-1173219F1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229200"/>
            <a:ext cx="7408517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25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 item predictor is not completely user independent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Users have different rating scales over time: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8F628-BDAF-E04D-91C4-EC292E1DD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52"/>
          <a:stretch/>
        </p:blipFill>
        <p:spPr>
          <a:xfrm>
            <a:off x="295534" y="2924944"/>
            <a:ext cx="8232595" cy="6645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54AD9-7CE5-B24F-8AE3-9988F08C0F33}"/>
              </a:ext>
            </a:extLst>
          </p:cNvPr>
          <p:cNvCxnSpPr/>
          <p:nvPr/>
        </p:nvCxnSpPr>
        <p:spPr>
          <a:xfrm>
            <a:off x="7740352" y="3589536"/>
            <a:ext cx="5040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40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DDFE-2FE1-3749-93A9-A1960436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Putting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together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A810-2E82-4C4C-8C21-B1D8E13D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predict the score for an item by merging the baseline predictors with the item-based CF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Additionally, temporal dynamics are added to CF</a:t>
            </a:r>
          </a:p>
          <a:p>
            <a:pPr lvl="1"/>
            <a:r>
              <a:rPr lang="en-GB" sz="2400" dirty="0"/>
              <a:t>contribution of item </a:t>
            </a:r>
            <a:r>
              <a:rPr lang="en-GB" sz="2400" i="1" dirty="0">
                <a:latin typeface="Times" pitchFamily="2" charset="0"/>
              </a:rPr>
              <a:t>j</a:t>
            </a:r>
            <a:r>
              <a:rPr lang="en-GB" sz="2400" dirty="0"/>
              <a:t> is discounted “exponentially” by the following factor: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BEB3-0BFE-254D-9C8E-D0FAF482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4A92A-DFAA-844D-9C07-41A2FABF2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52"/>
          <a:stretch/>
        </p:blipFill>
        <p:spPr>
          <a:xfrm>
            <a:off x="960516" y="3658179"/>
            <a:ext cx="7284649" cy="588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C9E1F-1947-0343-AED0-B6F047A5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682271"/>
            <a:ext cx="6686419" cy="975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BC0AF-F783-D64C-8D59-6B16B8F6C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8110" y="5783555"/>
            <a:ext cx="1607352" cy="3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32F6-7A36-8545-AB89-6743C3C9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Any</a:t>
            </a:r>
            <a:r>
              <a:rPr lang="it-IT" dirty="0"/>
              <a:t> Idea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AA5C-360A-8F41-A81A-E52F3E39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about</a:t>
            </a:r>
            <a:r>
              <a:rPr lang="it-IT" sz="2800" dirty="0"/>
              <a:t> a </a:t>
            </a:r>
            <a:r>
              <a:rPr lang="it-IT" sz="2800" dirty="0" err="1"/>
              <a:t>song</a:t>
            </a:r>
            <a:r>
              <a:rPr lang="it-IT" sz="2800" dirty="0"/>
              <a:t> </a:t>
            </a:r>
            <a:r>
              <a:rPr lang="it-IT" sz="2800" dirty="0" err="1"/>
              <a:t>recommender</a:t>
            </a:r>
            <a:r>
              <a:rPr lang="it-IT" sz="2800" dirty="0"/>
              <a:t> </a:t>
            </a:r>
            <a:r>
              <a:rPr lang="it-IT" sz="2800" dirty="0" err="1"/>
              <a:t>system</a:t>
            </a:r>
            <a:r>
              <a:rPr lang="it-IT" sz="28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8535F-ACC0-E045-8724-65C171ED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2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user is the set of songs she listened</a:t>
            </a:r>
          </a:p>
          <a:p>
            <a:pPr lvl="1"/>
            <a:r>
              <a:rPr lang="en-US" sz="2400" dirty="0"/>
              <a:t>Define the </a:t>
            </a:r>
            <a:r>
              <a:rPr lang="en-US" sz="2400" b="1" i="1" dirty="0">
                <a:solidFill>
                  <a:schemeClr val="accent1"/>
                </a:solidFill>
              </a:rPr>
              <a:t>song representation</a:t>
            </a:r>
          </a:p>
          <a:p>
            <a:pPr lvl="2"/>
            <a:r>
              <a:rPr lang="en-US" sz="2100" dirty="0"/>
              <a:t>E.g., on the basis of the song lyrics</a:t>
            </a:r>
          </a:p>
          <a:p>
            <a:pPr lvl="1"/>
            <a:r>
              <a:rPr lang="en-US" sz="2400" dirty="0"/>
              <a:t>Define the </a:t>
            </a:r>
            <a:r>
              <a:rPr lang="en-US" sz="2400" b="1" i="1" dirty="0">
                <a:solidFill>
                  <a:schemeClr val="accent1"/>
                </a:solidFill>
              </a:rPr>
              <a:t>user profile</a:t>
            </a:r>
          </a:p>
          <a:p>
            <a:pPr lvl="2"/>
            <a:r>
              <a:rPr lang="en-US" sz="2100" dirty="0"/>
              <a:t>E.g., aggregate (Sum/</a:t>
            </a:r>
            <a:r>
              <a:rPr lang="en-US" sz="2100" dirty="0" err="1"/>
              <a:t>Avg</a:t>
            </a:r>
            <a:r>
              <a:rPr lang="en-US" sz="2100" dirty="0"/>
              <a:t>) descriptions of listened songs</a:t>
            </a:r>
          </a:p>
          <a:p>
            <a:r>
              <a:rPr lang="en-US" sz="2700" b="1" i="1" dirty="0">
                <a:solidFill>
                  <a:schemeClr val="accent1"/>
                </a:solidFill>
              </a:rPr>
              <a:t>Similarity-based Recommendation</a:t>
            </a:r>
          </a:p>
          <a:p>
            <a:pPr lvl="1"/>
            <a:r>
              <a:rPr lang="en-US" sz="2400" dirty="0"/>
              <a:t>Recommend the songs most similar to the user profile</a:t>
            </a:r>
          </a:p>
          <a:p>
            <a:r>
              <a:rPr lang="en-US" sz="2800" dirty="0"/>
              <a:t>This can be generalized to:</a:t>
            </a:r>
          </a:p>
          <a:p>
            <a:pPr lvl="1"/>
            <a:r>
              <a:rPr lang="en-US" sz="2500" dirty="0"/>
              <a:t>Movies, e-commerce, Web pages, etc.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65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CB15-5E24-0743-8BCF-29C1ADFE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terminology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2311-122A-A447-BD4F-F8BE1AC9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1" dirty="0">
                <a:solidFill>
                  <a:schemeClr val="accent1"/>
                </a:solidFill>
              </a:rPr>
              <a:t>Users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"You and me”</a:t>
            </a:r>
          </a:p>
          <a:p>
            <a:pPr lvl="1"/>
            <a:r>
              <a:rPr lang="en-GB" sz="2000" dirty="0"/>
              <a:t>denoted as the set </a:t>
            </a:r>
            <a:r>
              <a:rPr lang="en-GB" sz="2000" i="1" dirty="0">
                <a:latin typeface="Times" pitchFamily="2" charset="0"/>
              </a:rPr>
              <a:t>U</a:t>
            </a:r>
          </a:p>
          <a:p>
            <a:r>
              <a:rPr lang="en-GB" sz="2400" b="1" i="1" dirty="0">
                <a:solidFill>
                  <a:schemeClr val="accent1"/>
                </a:solidFill>
              </a:rPr>
              <a:t>Items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The objects being recommended</a:t>
            </a:r>
          </a:p>
          <a:p>
            <a:pPr lvl="1"/>
            <a:r>
              <a:rPr lang="en-GB" sz="2000" dirty="0"/>
              <a:t>denoted as the set </a:t>
            </a:r>
            <a:r>
              <a:rPr lang="en-GB" sz="2000" i="1" dirty="0">
                <a:latin typeface="Times" pitchFamily="2" charset="0"/>
              </a:rPr>
              <a:t>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98190-C496-684A-B4B6-3EC2E1F4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BC7C-A03E-9344-8F38-4667F4E2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Recommender systems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49AC-D11F-4D44-B5D8-3A087951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model text by using the </a:t>
            </a:r>
            <a:r>
              <a:rPr lang="en-GB" b="1" i="1" dirty="0">
                <a:solidFill>
                  <a:schemeClr val="accent1"/>
                </a:solidFill>
              </a:rPr>
              <a:t>vector space model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b="1" i="1" dirty="0">
                <a:solidFill>
                  <a:schemeClr val="accent1"/>
                </a:solidFill>
              </a:rPr>
              <a:t>item </a:t>
            </a:r>
            <a:r>
              <a:rPr lang="en-GB" b="1" i="1" dirty="0">
                <a:solidFill>
                  <a:schemeClr val="accent1"/>
                </a:solidFill>
                <a:latin typeface="Times" pitchFamily="2" charset="0"/>
              </a:rPr>
              <a:t>x∊ I</a:t>
            </a:r>
            <a:r>
              <a:rPr lang="en-GB" dirty="0"/>
              <a:t> is a vector of size </a:t>
            </a:r>
            <a:r>
              <a:rPr lang="en-GB" i="1" dirty="0">
                <a:latin typeface="Times" pitchFamily="2" charset="0"/>
              </a:rPr>
              <a:t>N</a:t>
            </a:r>
          </a:p>
          <a:p>
            <a:pPr lvl="1"/>
            <a:r>
              <a:rPr lang="en-GB" dirty="0"/>
              <a:t>where </a:t>
            </a:r>
            <a:r>
              <a:rPr lang="en-GB" i="1" dirty="0"/>
              <a:t>N</a:t>
            </a:r>
            <a:r>
              <a:rPr lang="en-GB" dirty="0"/>
              <a:t> is the number of words in the lexicon</a:t>
            </a:r>
          </a:p>
          <a:p>
            <a:pPr lvl="1"/>
            <a:r>
              <a:rPr lang="en-GB" dirty="0"/>
              <a:t>Stemming, lemmatization, stop-word removal applies here</a:t>
            </a:r>
          </a:p>
          <a:p>
            <a:r>
              <a:rPr lang="en-GB" b="1" i="1" dirty="0">
                <a:solidFill>
                  <a:schemeClr val="accent1"/>
                </a:solidFill>
              </a:rPr>
              <a:t>x[t] = </a:t>
            </a:r>
            <a:r>
              <a:rPr lang="en-GB" b="1" i="1" dirty="0" err="1">
                <a:solidFill>
                  <a:schemeClr val="accent1"/>
                </a:solidFill>
              </a:rPr>
              <a:t>tf</a:t>
            </a:r>
            <a:r>
              <a:rPr lang="en-GB" b="1" i="1" dirty="0">
                <a:solidFill>
                  <a:schemeClr val="accent1"/>
                </a:solidFill>
              </a:rPr>
              <a:t>(</a:t>
            </a:r>
            <a:r>
              <a:rPr lang="en-GB" b="1" i="1" dirty="0" err="1">
                <a:solidFill>
                  <a:schemeClr val="accent1"/>
                </a:solidFill>
              </a:rPr>
              <a:t>t,x</a:t>
            </a:r>
            <a:r>
              <a:rPr lang="en-GB" b="1" i="1" dirty="0">
                <a:solidFill>
                  <a:schemeClr val="accent1"/>
                </a:solidFill>
              </a:rPr>
              <a:t>) </a:t>
            </a:r>
            <a:r>
              <a:rPr lang="en-GB" b="1" i="1" dirty="0" err="1">
                <a:solidFill>
                  <a:schemeClr val="accent1"/>
                </a:solidFill>
              </a:rPr>
              <a:t>idf</a:t>
            </a:r>
            <a:r>
              <a:rPr lang="en-GB" b="1" i="1" dirty="0">
                <a:solidFill>
                  <a:schemeClr val="accent1"/>
                </a:solidFill>
              </a:rPr>
              <a:t>(t)</a:t>
            </a:r>
            <a:r>
              <a:rPr lang="en-GB" dirty="0"/>
              <a:t> </a:t>
            </a:r>
          </a:p>
          <a:p>
            <a:pPr lvl="1"/>
            <a:r>
              <a:rPr lang="en-GB" i="1" dirty="0" err="1">
                <a:latin typeface="Times" pitchFamily="2" charset="0"/>
              </a:rPr>
              <a:t>tf</a:t>
            </a:r>
            <a:r>
              <a:rPr lang="en-GB" i="1" dirty="0">
                <a:latin typeface="Times" pitchFamily="2" charset="0"/>
              </a:rPr>
              <a:t>(</a:t>
            </a:r>
            <a:r>
              <a:rPr lang="en-GB" i="1" dirty="0" err="1">
                <a:latin typeface="Times" pitchFamily="2" charset="0"/>
              </a:rPr>
              <a:t>t,x</a:t>
            </a:r>
            <a:r>
              <a:rPr lang="en-GB" i="1" dirty="0">
                <a:latin typeface="Times" pitchFamily="2" charset="0"/>
              </a:rPr>
              <a:t>)</a:t>
            </a:r>
            <a:r>
              <a:rPr lang="en-GB" dirty="0"/>
              <a:t> is the frequency of term </a:t>
            </a:r>
            <a:r>
              <a:rPr lang="en-GB" i="1" dirty="0">
                <a:latin typeface="Times" pitchFamily="2" charset="0"/>
              </a:rPr>
              <a:t>t</a:t>
            </a:r>
            <a:r>
              <a:rPr lang="en-GB" dirty="0"/>
              <a:t> in item </a:t>
            </a:r>
            <a:r>
              <a:rPr lang="en-GB" i="1" dirty="0">
                <a:latin typeface="Times" pitchFamily="2" charset="0"/>
              </a:rPr>
              <a:t>x</a:t>
            </a:r>
          </a:p>
          <a:p>
            <a:pPr lvl="1"/>
            <a:r>
              <a:rPr lang="en-GB" i="1" dirty="0" err="1">
                <a:latin typeface="Times" pitchFamily="2" charset="0"/>
              </a:rPr>
              <a:t>idf</a:t>
            </a:r>
            <a:r>
              <a:rPr lang="en-GB" i="1" dirty="0">
                <a:latin typeface="Times" pitchFamily="2" charset="0"/>
              </a:rPr>
              <a:t>(t) </a:t>
            </a:r>
            <a:r>
              <a:rPr lang="en-GB" dirty="0"/>
              <a:t>is the inverse document frequency of </a:t>
            </a:r>
            <a:r>
              <a:rPr lang="en-GB" i="1" dirty="0">
                <a:latin typeface="Times" pitchFamily="2" charset="0"/>
              </a:rPr>
              <a:t>t</a:t>
            </a:r>
            <a:r>
              <a:rPr lang="en-GB" dirty="0"/>
              <a:t> in </a:t>
            </a:r>
            <a:r>
              <a:rPr lang="en-GB" i="1" dirty="0">
                <a:latin typeface="Times" pitchFamily="2" charset="0"/>
              </a:rPr>
              <a:t>I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i="1" dirty="0">
                <a:solidFill>
                  <a:schemeClr val="accent1"/>
                </a:solidFill>
              </a:rPr>
              <a:t>profile of a user </a:t>
            </a:r>
            <a:r>
              <a:rPr lang="en-GB" b="1" i="1" dirty="0">
                <a:solidFill>
                  <a:schemeClr val="accent1"/>
                </a:solidFill>
                <a:latin typeface="Times" pitchFamily="2" charset="0"/>
              </a:rPr>
              <a:t>u</a:t>
            </a:r>
            <a:r>
              <a:rPr lang="en-GB" b="1" i="1" dirty="0">
                <a:solidFill>
                  <a:schemeClr val="accent1"/>
                </a:solidFill>
              </a:rPr>
              <a:t> </a:t>
            </a:r>
            <a:r>
              <a:rPr lang="en-GB" dirty="0"/>
              <a:t>is the average of the items </a:t>
            </a:r>
            <a:r>
              <a:rPr lang="en-GB" i="1" dirty="0" err="1">
                <a:latin typeface="Times" pitchFamily="2" charset="0"/>
              </a:rPr>
              <a:t>I</a:t>
            </a:r>
            <a:r>
              <a:rPr lang="en-GB" i="1" baseline="-25000" dirty="0" err="1">
                <a:latin typeface="Times" pitchFamily="2" charset="0"/>
              </a:rPr>
              <a:t>u</a:t>
            </a:r>
            <a:r>
              <a:rPr lang="en-GB" dirty="0"/>
              <a:t> he interacted with: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87FE3-37E3-A94B-A011-72A357ED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4FF9B-9600-604B-A87C-85C0E51CF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34" y="5301208"/>
            <a:ext cx="2070796" cy="8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1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BC7C-A03E-9344-8F38-4667F4E2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Recommender systems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49AC-D11F-4D44-B5D8-3A087951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model text by using the </a:t>
            </a:r>
            <a:r>
              <a:rPr lang="en-GB" b="1" i="1" dirty="0">
                <a:solidFill>
                  <a:schemeClr val="accent1"/>
                </a:solidFill>
              </a:rPr>
              <a:t>vector space model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Given a user </a:t>
            </a:r>
            <a:r>
              <a:rPr lang="en-GB" i="1" dirty="0">
                <a:latin typeface="Times" pitchFamily="2" charset="0"/>
              </a:rPr>
              <a:t>u</a:t>
            </a:r>
            <a:r>
              <a:rPr lang="en-GB" dirty="0"/>
              <a:t> and an item </a:t>
            </a:r>
            <a:r>
              <a:rPr lang="en-GB" i="1" dirty="0">
                <a:latin typeface="Times" pitchFamily="2" charset="0"/>
              </a:rPr>
              <a:t>x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their similarity is as the </a:t>
            </a:r>
            <a:r>
              <a:rPr lang="en-GB" b="1" i="1" dirty="0">
                <a:solidFill>
                  <a:schemeClr val="accent1"/>
                </a:solidFill>
              </a:rPr>
              <a:t>cosine</a:t>
            </a:r>
            <a:r>
              <a:rPr lang="en-GB" dirty="0"/>
              <a:t> of the two vectors: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recommender system returns </a:t>
            </a:r>
            <a:r>
              <a:rPr lang="en-GB" b="1" i="1" dirty="0">
                <a:solidFill>
                  <a:schemeClr val="accent1"/>
                </a:solidFill>
              </a:rPr>
              <a:t>the top-k most similar items </a:t>
            </a:r>
            <a:r>
              <a:rPr lang="en-GB" dirty="0"/>
              <a:t>to the user profile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87FE3-37E3-A94B-A011-72A357ED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69CC8-D20F-7B4C-B86E-C5C7226E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501008"/>
            <a:ext cx="5436523" cy="7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– 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in building the model</a:t>
            </a:r>
          </a:p>
          <a:p>
            <a:pPr lvl="1"/>
            <a:r>
              <a:rPr lang="en-US" dirty="0"/>
              <a:t>Easy processing for the corpus</a:t>
            </a:r>
          </a:p>
          <a:p>
            <a:pPr lvl="1"/>
            <a:r>
              <a:rPr lang="en-US" dirty="0"/>
              <a:t>Cheap model for the user</a:t>
            </a:r>
          </a:p>
          <a:p>
            <a:r>
              <a:rPr lang="en-US" dirty="0"/>
              <a:t>Efficiency in generating suggestions</a:t>
            </a:r>
          </a:p>
          <a:p>
            <a:pPr lvl="1"/>
            <a:r>
              <a:rPr lang="en-US" dirty="0"/>
              <a:t>Not cheap Nearest neighbor search among the collection of documents</a:t>
            </a:r>
          </a:p>
          <a:p>
            <a:r>
              <a:rPr lang="en-US" dirty="0"/>
              <a:t>Serendipity of recommendations</a:t>
            </a:r>
          </a:p>
          <a:p>
            <a:pPr lvl="1"/>
            <a:r>
              <a:rPr lang="en-US" dirty="0"/>
              <a:t>Small, tied to text similarity</a:t>
            </a:r>
          </a:p>
          <a:p>
            <a:r>
              <a:rPr lang="en-US" dirty="0"/>
              <a:t>Cold-start problem</a:t>
            </a:r>
          </a:p>
          <a:p>
            <a:pPr lvl="1"/>
            <a:r>
              <a:rPr lang="en-US" dirty="0"/>
              <a:t>Partial, user should “touch” at list one item first</a:t>
            </a:r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Text representation has some non trivial issues: synonymy, polysemy,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2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9917</TotalTime>
  <Words>2507</Words>
  <Application>Microsoft Macintosh PowerPoint</Application>
  <PresentationFormat>On-screen Show (4:3)</PresentationFormat>
  <Paragraphs>352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Recommender Systems</vt:lpstr>
      <vt:lpstr>Goal</vt:lpstr>
      <vt:lpstr>Quality Measures</vt:lpstr>
      <vt:lpstr>Any Idea ?</vt:lpstr>
      <vt:lpstr>Content-based Recommender systems</vt:lpstr>
      <vt:lpstr>A bit of terminology</vt:lpstr>
      <vt:lpstr>Content-based Recommender systems</vt:lpstr>
      <vt:lpstr>Content-based Recommender systems</vt:lpstr>
      <vt:lpstr>Content-based – Wrap up</vt:lpstr>
      <vt:lpstr>Any idea?</vt:lpstr>
      <vt:lpstr>A bit of terminology</vt:lpstr>
      <vt:lpstr>User-based Collaborative Filtering</vt:lpstr>
      <vt:lpstr>User-based Collaborative Filtering</vt:lpstr>
      <vt:lpstr>Pearson Correlation</vt:lpstr>
      <vt:lpstr>User-based Collaborative Filtering</vt:lpstr>
      <vt:lpstr>User-based Collaborative Filtering – Wrap up</vt:lpstr>
      <vt:lpstr>Any idea?</vt:lpstr>
      <vt:lpstr>Item-based Collaborative Filtering</vt:lpstr>
      <vt:lpstr>Item-based Collaborative Filtering</vt:lpstr>
      <vt:lpstr>Experiments on</vt:lpstr>
      <vt:lpstr>Does it make any difference ?</vt:lpstr>
      <vt:lpstr>Item-based  Collaborative Filtering – Wrap up</vt:lpstr>
      <vt:lpstr>Some examples</vt:lpstr>
      <vt:lpstr>Is this enough to win the netflix prize?</vt:lpstr>
      <vt:lpstr>Effects of time</vt:lpstr>
      <vt:lpstr>Effects of Time</vt:lpstr>
      <vt:lpstr>So What ??</vt:lpstr>
      <vt:lpstr>References</vt:lpstr>
      <vt:lpstr>Extra</vt:lpstr>
      <vt:lpstr>Baseline Predictors</vt:lpstr>
      <vt:lpstr>Incorporating Time in Item predictors</vt:lpstr>
      <vt:lpstr>Incorporating Time in Users predictors</vt:lpstr>
      <vt:lpstr>Not yet there… Periodicity</vt:lpstr>
      <vt:lpstr>Baseline item predictor is not completely user independent</vt:lpstr>
      <vt:lpstr>Putting it all together</vt:lpstr>
    </vt:vector>
  </TitlesOfParts>
  <Company>Università Ca' Foscari di Venezia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Claudio Lucchese</dc:creator>
  <cp:lastModifiedBy>LUCCHESE Claudio</cp:lastModifiedBy>
  <cp:revision>310</cp:revision>
  <cp:lastPrinted>2019-10-14T11:43:11Z</cp:lastPrinted>
  <dcterms:created xsi:type="dcterms:W3CDTF">2003-02-16T18:34:17Z</dcterms:created>
  <dcterms:modified xsi:type="dcterms:W3CDTF">2022-01-17T09:37:08Z</dcterms:modified>
</cp:coreProperties>
</file>