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5" r:id="rId3"/>
    <p:sldMasterId id="2147483690" r:id="rId4"/>
  </p:sldMasterIdLst>
  <p:notesMasterIdLst>
    <p:notesMasterId r:id="rId8"/>
  </p:notesMasterIdLst>
  <p:handoutMasterIdLst>
    <p:handoutMasterId r:id="rId9"/>
  </p:handoutMasterIdLst>
  <p:sldIdLst>
    <p:sldId id="320" r:id="rId5"/>
    <p:sldId id="323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DBC"/>
    <a:srgbClr val="ECF0F5"/>
    <a:srgbClr val="70E6E1"/>
    <a:srgbClr val="FFCCCC"/>
    <a:srgbClr val="D8D8D8"/>
    <a:srgbClr val="FFFFFF"/>
    <a:srgbClr val="2800FF"/>
    <a:srgbClr val="00BAFF"/>
    <a:srgbClr val="00FF7D"/>
    <a:srgbClr val="00F3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08" autoAdjust="0"/>
  </p:normalViewPr>
  <p:slideViewPr>
    <p:cSldViewPr>
      <p:cViewPr varScale="1">
        <p:scale>
          <a:sx n="80" d="100"/>
          <a:sy n="80" d="100"/>
        </p:scale>
        <p:origin x="58" y="206"/>
      </p:cViewPr>
      <p:guideLst>
        <p:guide pos="5040"/>
        <p:guide pos="2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11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 spc="-150" baseline="0"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latin typeface="Arial Black" panose="020B0A04020102020204" pitchFamily="34" charset="0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="1">
                <a:solidFill>
                  <a:schemeClr val="bg1"/>
                </a:solidFill>
                <a:latin typeface="+mn-lt"/>
              </a:defRPr>
            </a:lvl7pPr>
            <a:lvl8pPr>
              <a:defRPr>
                <a:solidFill>
                  <a:schemeClr val="bg1"/>
                </a:solidFill>
                <a:latin typeface="+mn-lt"/>
              </a:defRPr>
            </a:lvl8pPr>
            <a:lvl9pPr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00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0">
              <a:srgbClr val="00B0F0"/>
            </a:gs>
            <a:gs pos="93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0">
              <a:srgbClr val="00B0F0"/>
            </a:gs>
            <a:gs pos="93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0" baseline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46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6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0" r:id="rId2"/>
    <p:sldLayoutId id="2147483701" r:id="rId3"/>
    <p:sldLayoutId id="2147483680" r:id="rId4"/>
    <p:sldLayoutId id="2147483707" r:id="rId5"/>
    <p:sldLayoutId id="2147483702" r:id="rId6"/>
    <p:sldLayoutId id="2147483664" r:id="rId7"/>
    <p:sldLayoutId id="2147483670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1"/>
            <a:ext cx="11430000" cy="4842607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" panose="020B0604020202020204" pitchFamily="34" charset="0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00B0F0"/>
            </a:gs>
            <a:gs pos="94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62600" y="5029200"/>
            <a:ext cx="3096938" cy="1600200"/>
          </a:xfrm>
        </p:spPr>
        <p:txBody>
          <a:bodyPr/>
          <a:lstStyle/>
          <a:p>
            <a:pPr lvl="1"/>
            <a:r>
              <a:rPr lang="en-US" b="1" dirty="0">
                <a:latin typeface="+mj-lt"/>
              </a:rPr>
              <a:t>The new platform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017519" y="2640353"/>
            <a:ext cx="5632704" cy="3641058"/>
          </a:xfrm>
          <a:custGeom>
            <a:avLst/>
            <a:gdLst>
              <a:gd name="T0" fmla="*/ 3374 w 3374"/>
              <a:gd name="T1" fmla="*/ 0 h 2181"/>
              <a:gd name="T2" fmla="*/ 0 w 3374"/>
              <a:gd name="T3" fmla="*/ 1398 h 2181"/>
              <a:gd name="T4" fmla="*/ 0 w 3374"/>
              <a:gd name="T5" fmla="*/ 2181 h 2181"/>
              <a:gd name="T6" fmla="*/ 3374 w 3374"/>
              <a:gd name="T7" fmla="*/ 782 h 2181"/>
              <a:gd name="T8" fmla="*/ 3374 w 3374"/>
              <a:gd name="T9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2181">
                <a:moveTo>
                  <a:pt x="3374" y="0"/>
                </a:moveTo>
                <a:lnTo>
                  <a:pt x="0" y="1398"/>
                </a:lnTo>
                <a:lnTo>
                  <a:pt x="0" y="2181"/>
                </a:lnTo>
                <a:lnTo>
                  <a:pt x="3374" y="782"/>
                </a:lnTo>
                <a:lnTo>
                  <a:pt x="3374" y="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8000">
                <a:schemeClr val="bg2">
                  <a:lumMod val="75000"/>
                </a:schemeClr>
              </a:gs>
            </a:gsLst>
            <a:lin ang="19500000" scaled="0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770452" y="2659787"/>
            <a:ext cx="2926080" cy="1286071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solidFill>
                  <a:schemeClr val="bg2"/>
                </a:solidFill>
              </a:rPr>
              <a:t>Christophe Castan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May 2017</a:t>
            </a: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052560" y="413284"/>
            <a:ext cx="1664208" cy="446694"/>
            <a:chOff x="9638475" y="1219200"/>
            <a:chExt cx="1389888" cy="3730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3608685"/>
            <a:ext cx="7994206" cy="2095500"/>
          </a:xfrm>
        </p:spPr>
        <p:txBody>
          <a:bodyPr/>
          <a:lstStyle/>
          <a:p>
            <a:r>
              <a:rPr lang="en-US" sz="7200" b="1" dirty="0">
                <a:latin typeface="+mj-lt"/>
              </a:rPr>
              <a:t>PERFORMANCE ANALYTICS</a:t>
            </a: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3015995" y="304800"/>
            <a:ext cx="5632704" cy="3641058"/>
          </a:xfrm>
          <a:custGeom>
            <a:avLst/>
            <a:gdLst>
              <a:gd name="T0" fmla="*/ 3374 w 3374"/>
              <a:gd name="T1" fmla="*/ 2181 h 2181"/>
              <a:gd name="T2" fmla="*/ 0 w 3374"/>
              <a:gd name="T3" fmla="*/ 782 h 2181"/>
              <a:gd name="T4" fmla="*/ 0 w 3374"/>
              <a:gd name="T5" fmla="*/ 0 h 2181"/>
              <a:gd name="T6" fmla="*/ 3374 w 3374"/>
              <a:gd name="T7" fmla="*/ 1399 h 2181"/>
              <a:gd name="T8" fmla="*/ 3374 w 3374"/>
              <a:gd name="T9" fmla="*/ 2181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2181">
                <a:moveTo>
                  <a:pt x="3374" y="2181"/>
                </a:moveTo>
                <a:lnTo>
                  <a:pt x="0" y="782"/>
                </a:lnTo>
                <a:lnTo>
                  <a:pt x="0" y="0"/>
                </a:lnTo>
                <a:lnTo>
                  <a:pt x="3374" y="1399"/>
                </a:lnTo>
                <a:lnTo>
                  <a:pt x="3374" y="2181"/>
                </a:lnTo>
                <a:close/>
              </a:path>
            </a:pathLst>
          </a:custGeom>
          <a:solidFill>
            <a:schemeClr val="bg2"/>
          </a:solidFill>
          <a:ln w="6508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72" y="1011303"/>
            <a:ext cx="3631612" cy="1697617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8659538" y="2040864"/>
            <a:ext cx="2806994" cy="458145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0" indent="1588" algn="l" defTabSz="914377" rtl="0" eaLnBrk="1" latinLnBrk="0" hangingPunct="1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55561" indent="0" algn="l" defTabSz="9143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2pPr>
            <a:lvl3pPr marL="55561" indent="0" algn="l" defTabSz="9143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55561" indent="0" algn="l" defTabSz="9143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55561" indent="0" algn="l" defTabSz="9143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800" b="0" kern="12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500" spc="300" dirty="0">
                <a:latin typeface="+mj-lt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84837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128"/>
                </a:solidFill>
              </a:rPr>
              <a:t>OPEX</a:t>
            </a:r>
            <a:br>
              <a:rPr lang="en-GB" dirty="0"/>
            </a:br>
            <a:r>
              <a:rPr lang="en-GB" dirty="0"/>
              <a:t>Dashboard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5" y="1268760"/>
            <a:ext cx="10827568" cy="5227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9536" y="1916832"/>
            <a:ext cx="9145016" cy="453650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2063552" y="2475385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Visibility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Current Visibility + Confidence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+Actions (10 transactions to be reviewed)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7284" y="2475385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Value Targeting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current Q per package, ambition, and money to still be capture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+Actions (review travel compliance)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3552" y="4419600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Budgeting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Current Budget vs Latest Estimates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7284" y="4419600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Control &amp; Monitor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View your performance against peers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3552" y="2043162"/>
            <a:ext cx="8632204" cy="305719"/>
          </a:xfrm>
          <a:prstGeom prst="rect">
            <a:avLst/>
          </a:prstGeom>
          <a:solidFill>
            <a:srgbClr val="FF9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5865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128"/>
                </a:solidFill>
              </a:rPr>
              <a:t>Visibility (</a:t>
            </a:r>
            <a:r>
              <a:rPr lang="en-GB" dirty="0" err="1">
                <a:solidFill>
                  <a:srgbClr val="FF9128"/>
                </a:solidFill>
              </a:rPr>
              <a:t>opex</a:t>
            </a:r>
            <a:r>
              <a:rPr lang="en-GB" dirty="0">
                <a:solidFill>
                  <a:srgbClr val="FF9128"/>
                </a:solidFill>
              </a:rPr>
              <a:t>)</a:t>
            </a:r>
            <a:br>
              <a:rPr lang="en-GB" dirty="0"/>
            </a:br>
            <a:r>
              <a:rPr lang="en-GB" dirty="0"/>
              <a:t>Dashboard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5" y="1268760"/>
            <a:ext cx="10827568" cy="5227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9536" y="1916832"/>
            <a:ext cx="9145016" cy="453650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2063552" y="2058417"/>
            <a:ext cx="8632204" cy="1091044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Confidence</a:t>
            </a:r>
          </a:p>
          <a:p>
            <a:pPr algn="ctr"/>
            <a:r>
              <a:rPr lang="en-GB" sz="1600" dirty="0"/>
              <a:t>History</a:t>
            </a:r>
          </a:p>
          <a:p>
            <a:pPr algn="ctr"/>
            <a:r>
              <a:rPr lang="en-GB" sz="1600" dirty="0"/>
              <a:t>Current Confidence</a:t>
            </a:r>
          </a:p>
          <a:p>
            <a:pPr algn="ctr"/>
            <a:r>
              <a:rPr lang="en-GB" sz="1600" dirty="0"/>
              <a:t>Improve Confidence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7284" y="3708188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Sub Package 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9174" y="3694693"/>
            <a:ext cx="4248472" cy="1817711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Package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3552" y="3275965"/>
            <a:ext cx="8632204" cy="305719"/>
          </a:xfrm>
          <a:prstGeom prst="rect">
            <a:avLst/>
          </a:prstGeom>
          <a:solidFill>
            <a:srgbClr val="FF9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69431502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919191"/>
      </a:dk2>
      <a:lt2>
        <a:srgbClr val="FFA601"/>
      </a:lt2>
      <a:accent1>
        <a:srgbClr val="01F5F6"/>
      </a:accent1>
      <a:accent2>
        <a:srgbClr val="00AAFF"/>
      </a:accent2>
      <a:accent3>
        <a:srgbClr val="9668FE"/>
      </a:accent3>
      <a:accent4>
        <a:srgbClr val="FFA601"/>
      </a:accent4>
      <a:accent5>
        <a:srgbClr val="00DFA4"/>
      </a:accent5>
      <a:accent6>
        <a:srgbClr val="F1E607"/>
      </a:accent6>
      <a:hlink>
        <a:srgbClr val="EDE30D"/>
      </a:hlink>
      <a:folHlink>
        <a:srgbClr val="BFBFB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EE94AFD5-8C99-4A57-B246-21C8F75E9D6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84A28C10-F074-4455-88A8-3B2F726495FD}"/>
    </a:ext>
  </a:extLst>
</a:theme>
</file>

<file path=ppt/theme/theme4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BE5F91C-68CE-4069-A9A7-D9EDC1AA279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Accenture_Master_Arial_01_2017</Template>
  <TotalTime>510</TotalTime>
  <Words>81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Graphik</vt:lpstr>
      <vt:lpstr>Titles</vt:lpstr>
      <vt:lpstr>Content Layouts</vt:lpstr>
      <vt:lpstr>Section Dividers</vt:lpstr>
      <vt:lpstr>Specialty Slides</vt:lpstr>
      <vt:lpstr>PERFORMANCE ANALYTICS</vt:lpstr>
      <vt:lpstr>OPEX Dashboard</vt:lpstr>
      <vt:lpstr>Visibility (opex) Dashboard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template</dc:title>
  <dc:creator>Castan, Christophe</dc:creator>
  <cp:lastModifiedBy>Castan, Christophe</cp:lastModifiedBy>
  <cp:revision>8</cp:revision>
  <dcterms:created xsi:type="dcterms:W3CDTF">2017-05-22T08:53:52Z</dcterms:created>
  <dcterms:modified xsi:type="dcterms:W3CDTF">2017-05-22T17:24:36Z</dcterms:modified>
</cp:coreProperties>
</file>