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8" r:id="rId6"/>
    <p:sldId id="262" r:id="rId7"/>
    <p:sldId id="271" r:id="rId8"/>
    <p:sldId id="265" r:id="rId9"/>
    <p:sldId id="259" r:id="rId10"/>
    <p:sldId id="260" r:id="rId11"/>
    <p:sldId id="267" r:id="rId12"/>
    <p:sldId id="269" r:id="rId13"/>
    <p:sldId id="264" r:id="rId14"/>
    <p:sldId id="270" r:id="rId15"/>
    <p:sldId id="266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C961-DCDC-ED49-8F2E-28399333BB1A}" v="2591" dt="2019-11-10T14:42:27.053"/>
    <p1510:client id="{6BFA8D34-3C5F-D5E3-A2D8-CCE6849243BF}" v="886" dt="2019-11-10T14:04:08.465"/>
    <p1510:client id="{B52BF3FD-1B0A-4202-BF5D-EFA9025CEA23}" v="2393" dt="2019-11-10T14:24:03.235"/>
    <p1510:client id="{F9EA8831-B9D2-416D-A6A2-3BB129A96E58}" v="7381" dt="2019-11-10T12:37:06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61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33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3685880/" TargetMode="External"/><Relationship Id="rId3" Type="http://schemas.openxmlformats.org/officeDocument/2006/relationships/hyperlink" Target="https://www.credenceresearch.com/report/iron-supplements-market" TargetMode="External"/><Relationship Id="rId7" Type="http://schemas.openxmlformats.org/officeDocument/2006/relationships/hyperlink" Target="https://www.mayoclinic.org/diseases-conditions/iron-deficiency-anemia/symptoms-causes/syc-20355034" TargetMode="External"/><Relationship Id="rId2" Type="http://schemas.openxmlformats.org/officeDocument/2006/relationships/hyperlink" Target="https://hemochromatosishelp.com/heme-iron-vs-non-heme-ir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festyle.mb.com.ph/2018/01/23/is-anemia-normal-in-the-elderly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n.wikipedia.org/wiki/Heme" TargetMode="External"/><Relationship Id="rId10" Type="http://schemas.openxmlformats.org/officeDocument/2006/relationships/hyperlink" Target="https://www.who.int/vmnis/anaemia/prevalence/summary/anaemia_data_status_t2/en/" TargetMode="External"/><Relationship Id="rId4" Type="http://schemas.openxmlformats.org/officeDocument/2006/relationships/hyperlink" Target="https://en.m.wikibooks.org/wiki/Structural_Biochemistry/Protein_function/Heme_group" TargetMode="External"/><Relationship Id="rId9" Type="http://schemas.openxmlformats.org/officeDocument/2006/relationships/hyperlink" Target="https://www.practo.com/health-wiki/anemia-meaning-symptoms-and-types/93/artic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124354F0-4926-E447-8EAB-E2BF81A3E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" r="-2" b="386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340FF3-C206-CC40-99AC-6169BD805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021" y="148437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Caius</a:t>
            </a:r>
            <a:r>
              <a:rPr 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Gibeily</a:t>
            </a:r>
            <a:endParaRPr lang="en-GB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Pablo Nilsson</a:t>
            </a:r>
            <a:endParaRPr lang="en-GB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Mitchell McDougall</a:t>
            </a:r>
            <a:endParaRPr lang="en-GB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Harry Tibbetts</a:t>
            </a:r>
            <a:endParaRPr lang="en-GB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00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Rol-J</a:t>
            </a:r>
            <a:r>
              <a:rPr 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Williams</a:t>
            </a: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540F-3D9F-C044-8E45-2BE786C362A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v-SE">
                <a:solidFill>
                  <a:srgbClr val="222222"/>
                </a:solidFill>
                <a:latin typeface="ArialM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225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78E8-B5A7-334D-9D3E-C0FDAE5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Targeting Full Cost Consumers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B60-B4BD-654F-BEA7-134CABE2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07328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accent3"/>
                </a:solidFill>
              </a:rPr>
              <a:t>Advertising will consist of targeting social media profiles of young women and local television broadcasting for the elderly: “Are you feeling tired? Lacking the strength to take on the day to day and sick of popping supplements that don’t help?”</a:t>
            </a:r>
          </a:p>
          <a:p>
            <a:r>
              <a:rPr lang="en-GB" sz="2000">
                <a:solidFill>
                  <a:schemeClr val="accent3"/>
                </a:solidFill>
              </a:rPr>
              <a:t>Vegans demonstrate higher iron deficiency and they are a growing market </a:t>
            </a:r>
          </a:p>
          <a:p>
            <a:r>
              <a:rPr lang="en-GB" sz="2000">
                <a:solidFill>
                  <a:schemeClr val="accent3"/>
                </a:solidFill>
              </a:rPr>
              <a:t>The Iron Supplement Market was valued at over 3 Billion USD in 2015 and is projected to reach over 6.5 Billion USD by 2025 according to Credence Research </a:t>
            </a:r>
          </a:p>
          <a:p>
            <a:r>
              <a:rPr lang="en-GB" sz="2000">
                <a:solidFill>
                  <a:schemeClr val="accent3"/>
                </a:solidFill>
              </a:rPr>
              <a:t>Marketing strategy of “Buy one, give one”</a:t>
            </a:r>
            <a:endParaRPr lang="sv-SE" sz="2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4E9B-A73D-DF4A-9216-7E7662D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7851"/>
            <a:ext cx="8596668" cy="1320800"/>
          </a:xfrm>
        </p:spPr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Why Non-Governmental Organisations?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6F51-87EC-2242-9C09-7CC0282F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8" y="1668529"/>
            <a:ext cx="8784165" cy="3880773"/>
          </a:xfrm>
        </p:spPr>
        <p:txBody>
          <a:bodyPr>
            <a:noAutofit/>
          </a:bodyPr>
          <a:lstStyle/>
          <a:p>
            <a:r>
              <a:rPr lang="en-GB" sz="2000">
                <a:solidFill>
                  <a:schemeClr val="accent3"/>
                </a:solidFill>
              </a:rPr>
              <a:t>Many people around the globe need iron-deficiency treatment but cannot afford it at full cost.</a:t>
            </a:r>
          </a:p>
          <a:p>
            <a:endParaRPr lang="en-GB" sz="2000">
              <a:solidFill>
                <a:schemeClr val="accent3"/>
              </a:solidFill>
            </a:endParaRPr>
          </a:p>
          <a:p>
            <a:r>
              <a:rPr lang="en-GB" sz="2000">
                <a:solidFill>
                  <a:schemeClr val="accent3"/>
                </a:solidFill>
              </a:rPr>
              <a:t>Good experience and knowledge of particular </a:t>
            </a:r>
            <a:r>
              <a:rPr lang="sv-SE" sz="2000">
                <a:solidFill>
                  <a:schemeClr val="accent3"/>
                </a:solidFill>
              </a:rPr>
              <a:t>regions/social </a:t>
            </a:r>
            <a:r>
              <a:rPr lang="en-GB" sz="2000" err="1">
                <a:solidFill>
                  <a:schemeClr val="accent3"/>
                </a:solidFill>
              </a:rPr>
              <a:t>cl</a:t>
            </a:r>
            <a:r>
              <a:rPr lang="sv-SE" sz="2000" err="1">
                <a:solidFill>
                  <a:schemeClr val="accent3"/>
                </a:solidFill>
              </a:rPr>
              <a:t>asses</a:t>
            </a:r>
            <a:r>
              <a:rPr lang="sv-SE" sz="2000">
                <a:solidFill>
                  <a:schemeClr val="accent3"/>
                </a:solidFill>
              </a:rPr>
              <a:t> we are </a:t>
            </a:r>
            <a:r>
              <a:rPr lang="en-GB" sz="2000">
                <a:solidFill>
                  <a:schemeClr val="accent3"/>
                </a:solidFill>
              </a:rPr>
              <a:t>targeting. </a:t>
            </a:r>
            <a:endParaRPr lang="sv-SE" sz="2000">
              <a:solidFill>
                <a:schemeClr val="accent3"/>
              </a:solidFill>
            </a:endParaRPr>
          </a:p>
          <a:p>
            <a:r>
              <a:rPr lang="sv-SE" sz="2000" err="1">
                <a:solidFill>
                  <a:schemeClr val="accent3"/>
                </a:solidFill>
              </a:rPr>
              <a:t>Have</a:t>
            </a:r>
            <a:r>
              <a:rPr lang="en-GB" sz="2000">
                <a:solidFill>
                  <a:schemeClr val="accent3"/>
                </a:solidFill>
              </a:rPr>
              <a:t> </a:t>
            </a:r>
            <a:r>
              <a:rPr lang="sv-SE" sz="2000">
                <a:solidFill>
                  <a:schemeClr val="accent3"/>
                </a:solidFill>
              </a:rPr>
              <a:t>no </a:t>
            </a:r>
            <a:r>
              <a:rPr lang="sv-SE" sz="2000" err="1">
                <a:solidFill>
                  <a:schemeClr val="accent3"/>
                </a:solidFill>
              </a:rPr>
              <a:t>political</a:t>
            </a:r>
            <a:r>
              <a:rPr lang="sv-SE" sz="2000">
                <a:solidFill>
                  <a:schemeClr val="accent3"/>
                </a:solidFill>
              </a:rPr>
              <a:t> agendas; display </a:t>
            </a:r>
            <a:r>
              <a:rPr lang="sv-SE" sz="2000" err="1">
                <a:solidFill>
                  <a:schemeClr val="accent3"/>
                </a:solidFill>
              </a:rPr>
              <a:t>continuous</a:t>
            </a:r>
            <a:r>
              <a:rPr lang="sv-SE" sz="2000">
                <a:solidFill>
                  <a:schemeClr val="accent3"/>
                </a:solidFill>
              </a:rPr>
              <a:t> </a:t>
            </a:r>
            <a:r>
              <a:rPr lang="sv-SE" sz="2000" err="1">
                <a:solidFill>
                  <a:schemeClr val="accent3"/>
                </a:solidFill>
              </a:rPr>
              <a:t>interest</a:t>
            </a:r>
            <a:r>
              <a:rPr lang="sv-SE" sz="2000">
                <a:solidFill>
                  <a:schemeClr val="accent3"/>
                </a:solidFill>
              </a:rPr>
              <a:t> in project. </a:t>
            </a:r>
            <a:endParaRPr lang="en-GB" sz="2000">
              <a:solidFill>
                <a:schemeClr val="accent3"/>
              </a:solidFill>
            </a:endParaRPr>
          </a:p>
          <a:p>
            <a:r>
              <a:rPr lang="en-GB" sz="2000">
                <a:solidFill>
                  <a:schemeClr val="accent3"/>
                </a:solidFill>
              </a:rPr>
              <a:t>Already have infrastructure and bureaucratic matters settled.</a:t>
            </a:r>
          </a:p>
          <a:p>
            <a:endParaRPr lang="en-GB" sz="2000">
              <a:solidFill>
                <a:schemeClr val="accent3"/>
              </a:solidFill>
            </a:endParaRPr>
          </a:p>
          <a:p>
            <a:endParaRPr lang="en-GB" sz="2000">
              <a:solidFill>
                <a:schemeClr val="accent3"/>
              </a:solidFill>
            </a:endParaRPr>
          </a:p>
          <a:p>
            <a:endParaRPr lang="sv-SE" sz="200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D3BC5-1BB2-1A4F-96AC-971DCE9F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849" y="100407"/>
            <a:ext cx="1664296" cy="166429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3594B372-4AD9-5D4C-A208-0F803041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48" y="1764703"/>
            <a:ext cx="1664295" cy="1664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3001F1-5036-E04C-8CC9-F931DE975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847" y="3428998"/>
            <a:ext cx="1664296" cy="1664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97BEC2-CD85-7B4B-BBFC-D03A0B80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847" y="5093293"/>
            <a:ext cx="1664296" cy="1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7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7963-B5DC-0849-8488-9B33F8E9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1" y="-43391"/>
            <a:ext cx="8596668" cy="692150"/>
          </a:xfrm>
        </p:spPr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IRON UP!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6255-CE5B-D749-BBA5-85F78228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84" y="211667"/>
            <a:ext cx="11165416" cy="75432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v-SE" sz="1000" b="1" err="1">
                <a:solidFill>
                  <a:schemeClr val="accent3"/>
                </a:solidFill>
              </a:rPr>
              <a:t>References</a:t>
            </a:r>
            <a:endParaRPr lang="en-US" sz="1000" b="1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Dailey, H.A., Dailey, T.A.,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Gerdes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 S., Jahn, D., Jahn, M., O'Brian, M.R. and Warren, M.J., 2017.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Prokaryotic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biosynthesis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multiple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pathways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to a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common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essential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product.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Microbiol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. Mol.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Biol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. Rev.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81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(1),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pp.e00048-16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Khan, A.A. and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Quigley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 J.G., 2013.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and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FLVCR-related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transporter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families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SLC48 and SLC49.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Molecular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aspects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of medicine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34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(2-3),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pp.669-682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</a:rPr>
              <a:t>Lewis E. </a:t>
            </a:r>
            <a:r>
              <a:rPr lang="sv-SE" sz="1000" err="1">
                <a:solidFill>
                  <a:schemeClr val="accent3"/>
                </a:solidFill>
              </a:rPr>
              <a:t>Heme</a:t>
            </a:r>
            <a:r>
              <a:rPr lang="sv-SE" sz="1000">
                <a:solidFill>
                  <a:schemeClr val="accent3"/>
                </a:solidFill>
              </a:rPr>
              <a:t> Iron vs. Non </a:t>
            </a:r>
            <a:r>
              <a:rPr lang="sv-SE" sz="1000" err="1">
                <a:solidFill>
                  <a:schemeClr val="accent3"/>
                </a:solidFill>
              </a:rPr>
              <a:t>Heme</a:t>
            </a:r>
            <a:r>
              <a:rPr lang="sv-SE" sz="1000">
                <a:solidFill>
                  <a:schemeClr val="accent3"/>
                </a:solidFill>
              </a:rPr>
              <a:t> Iron in Food, available online from: </a:t>
            </a:r>
            <a:r>
              <a:rPr lang="sv-SE" sz="100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hemochromatosishelp.com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/heme-iron-vs-non-heme-iron/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 [accessed Nov 2019]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Zhang, J.,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Kang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 Z., Chen, J. and Du, G., 2015.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Optimization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of the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biosynthesis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pathway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for the production of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5-aminolevulinic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acid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in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Escherichia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coli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Scientific reports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5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 p.8584.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Zhao, X.R., Choi, K.R. and Lee, S.Y., 2018.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Metabolic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engineering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of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Escherichia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coli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for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secretory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production of free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haem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Nature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Catalysis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1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(9), p.720.</a:t>
            </a:r>
            <a:endParaRPr lang="en-GB" sz="1000">
              <a:solidFill>
                <a:schemeClr val="accent3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www.credenceresearch.com</a:t>
            </a:r>
            <a:r>
              <a:rPr lang="sv-SE" sz="100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/report/</a:t>
            </a:r>
            <a:r>
              <a:rPr lang="sv-SE" sz="100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iron-supplements-market</a:t>
            </a:r>
            <a:endParaRPr lang="en-GB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latin typeface="ArialMT"/>
              </a:rPr>
              <a:t>Pawlak, R., Berger, J. and Hines, I., 2018. Iron status of vegetarian </a:t>
            </a:r>
            <a:r>
              <a:rPr lang="sv-SE" sz="1000" err="1">
                <a:solidFill>
                  <a:schemeClr val="accent3"/>
                </a:solidFill>
                <a:latin typeface="ArialMT"/>
              </a:rPr>
              <a:t>adults</a:t>
            </a:r>
            <a:r>
              <a:rPr lang="sv-SE" sz="1000">
                <a:solidFill>
                  <a:schemeClr val="accent3"/>
                </a:solidFill>
                <a:latin typeface="ArialMT"/>
              </a:rPr>
              <a:t>: A review of </a:t>
            </a:r>
            <a:r>
              <a:rPr lang="sv-SE" sz="1000" err="1">
                <a:solidFill>
                  <a:schemeClr val="accent3"/>
                </a:solidFill>
                <a:latin typeface="ArialMT"/>
              </a:rPr>
              <a:t>literature</a:t>
            </a:r>
            <a:r>
              <a:rPr lang="sv-SE" sz="1000">
                <a:solidFill>
                  <a:schemeClr val="accent3"/>
                </a:solidFill>
                <a:latin typeface="ArialMT"/>
              </a:rPr>
              <a:t>. </a:t>
            </a:r>
            <a:r>
              <a:rPr lang="sv-SE" sz="1000" i="1">
                <a:solidFill>
                  <a:schemeClr val="accent3"/>
                </a:solidFill>
                <a:latin typeface="Arial-ItalicMT"/>
              </a:rPr>
              <a:t>American journal of lifestyle medicine</a:t>
            </a:r>
            <a:r>
              <a:rPr lang="sv-SE" sz="1000" i="0">
                <a:solidFill>
                  <a:schemeClr val="accent3"/>
                </a:solidFill>
                <a:latin typeface="ArialMT"/>
              </a:rPr>
              <a:t>, </a:t>
            </a:r>
            <a:r>
              <a:rPr lang="sv-SE" sz="1000" i="1">
                <a:solidFill>
                  <a:schemeClr val="accent3"/>
                </a:solidFill>
                <a:latin typeface="Arial-ItalicMT"/>
              </a:rPr>
              <a:t>12</a:t>
            </a:r>
            <a:r>
              <a:rPr lang="sv-SE" sz="1000" i="0">
                <a:solidFill>
                  <a:schemeClr val="accent3"/>
                </a:solidFill>
                <a:latin typeface="ArialMT"/>
              </a:rPr>
              <a:t>(6), </a:t>
            </a:r>
            <a:r>
              <a:rPr lang="sv-SE" sz="1000" i="0" err="1">
                <a:solidFill>
                  <a:schemeClr val="accent3"/>
                </a:solidFill>
                <a:latin typeface="ArialMT"/>
              </a:rPr>
              <a:t>pp.486-498</a:t>
            </a:r>
            <a:r>
              <a:rPr lang="sv-SE" sz="1000" i="0">
                <a:solidFill>
                  <a:schemeClr val="accent3"/>
                </a:solidFill>
                <a:latin typeface="ArialMT"/>
              </a:rPr>
              <a:t>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En.m.wikibooks.org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(n.d.).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Structural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Biochemistry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/Protein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function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/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group - Wikibooks, open books for an open world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en.m.wikibooks.org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Structural_Biochemistry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Protein_function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Heme_group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En.wikipedia.org. (n.d.).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en-GB" sz="1000" i="1">
                <a:solidFill>
                  <a:schemeClr val="accent3"/>
                </a:solidFill>
                <a:ea typeface="+mn-lt"/>
                <a:cs typeface="+mn-lt"/>
              </a:rPr>
              <a:t>`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Gonzales, E. (2018).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Is anemia normal in the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elderly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?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Manila Bulletin Lifestyle.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lifestyle.mb.com.ph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/2018/01/23/is-anemia-normal-in-the-elderly/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Hemochromatosis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Help. (n.d.). 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Heme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Iron vs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Non-Heme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Iron in Foods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hemochromatosishelp.com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/heme-iron-vs-non-heme-iron/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Mayo Clinic. (n.d.).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Iron deficiency anemia - Symptoms and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causes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www.mayoclinic.org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diseases-conditions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/iron-deficiency-anemia/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symptoms-causes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syc-20355034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Miller, J. (2013). Iron Deficiency Anemia: A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Common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and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Curable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Disease.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Cold Spring Harbor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Perspectives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in Medicine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, [online] 3(7),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pp.a011866-a011866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www.ncbi.nlm.nih.gov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pmc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/PMC3685880/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Practo.com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(n.d.).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Anemia: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Meaning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, Symptoms, and Types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www.practo.com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/health-wiki/anemia-meaning-symptoms-and-types/93/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Who.int. (2019). 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WHO | Global anaemia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prevalence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and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number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of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individuals</a:t>
            </a:r>
            <a:r>
              <a:rPr lang="sv-SE" sz="1000" i="1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sv-SE" sz="1000" i="1" err="1">
                <a:solidFill>
                  <a:schemeClr val="accent3"/>
                </a:solidFill>
                <a:ea typeface="+mn-lt"/>
                <a:cs typeface="+mn-lt"/>
              </a:rPr>
              <a:t>affected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. [online] Available 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</a:rPr>
              <a:t>at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: 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vmnis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/anaemia/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prevalence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v-SE" sz="1000" err="1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/anaemia_data_status_t2/en/</a:t>
            </a:r>
            <a:r>
              <a:rPr lang="sv-SE" sz="1000">
                <a:solidFill>
                  <a:schemeClr val="accent3"/>
                </a:solidFill>
                <a:ea typeface="+mn-lt"/>
                <a:cs typeface="+mn-lt"/>
              </a:rPr>
              <a:t> [Accessed Nov. 2019].</a:t>
            </a: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sz="100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sv-SE" sz="1000">
              <a:solidFill>
                <a:schemeClr val="accent3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A79ED9-DFE6-6C45-AAEE-F19EBE74D3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84" y="1778000"/>
            <a:ext cx="1566334" cy="1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536-0291-C343-ACE9-6445DFA8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15" y="458972"/>
            <a:ext cx="8596668" cy="1320800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accent5"/>
                </a:solidFill>
              </a:rPr>
              <a:t>Meta</a:t>
            </a:r>
            <a:r>
              <a:rPr lang="en-GB" err="1">
                <a:solidFill>
                  <a:schemeClr val="accent3"/>
                </a:solidFill>
              </a:rPr>
              <a:t>Haem</a:t>
            </a:r>
            <a:r>
              <a:rPr lang="en-GB">
                <a:solidFill>
                  <a:schemeClr val="accent3"/>
                </a:solidFill>
              </a:rPr>
              <a:t> probiotic</a:t>
            </a:r>
            <a:br>
              <a:rPr lang="en-GB"/>
            </a:br>
            <a:endParaRPr lang="en-GB" sz="1500">
              <a:solidFill>
                <a:srgbClr val="90C2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718" y="1007820"/>
            <a:ext cx="4815975" cy="50335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v-SE" i="1"/>
          </a:p>
          <a:p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CFA98-0B9D-4181-B149-EBDD7B986A2E}"/>
              </a:ext>
            </a:extLst>
          </p:cNvPr>
          <p:cNvSpPr txBox="1"/>
          <p:nvPr/>
        </p:nvSpPr>
        <p:spPr>
          <a:xfrm>
            <a:off x="6989394" y="11378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83D5A7-A8BE-41A2-B0B5-14177E2A4E64}"/>
              </a:ext>
            </a:extLst>
          </p:cNvPr>
          <p:cNvSpPr txBox="1">
            <a:spLocks/>
          </p:cNvSpPr>
          <p:nvPr/>
        </p:nvSpPr>
        <p:spPr>
          <a:xfrm>
            <a:off x="6587718" y="1176505"/>
            <a:ext cx="432592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Live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micro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-organisms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supplementing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the diet </a:t>
            </a:r>
          </a:p>
          <a:p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Modification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the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microbiome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by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altering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levels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epistatic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bacteria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on the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walls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the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intestinal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lumen</a:t>
            </a:r>
          </a:p>
          <a:p>
            <a:endParaRPr lang="sv-SE" sz="2000"/>
          </a:p>
          <a:p>
            <a:r>
              <a:rPr lang="sv-SE" sz="2000" err="1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Meta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/>
              <a:t>formula</a:t>
            </a:r>
            <a:r>
              <a:rPr lang="sv-SE" sz="2000"/>
              <a:t>:</a:t>
            </a:r>
          </a:p>
          <a:p>
            <a:pPr marL="0" indent="0">
              <a:buNone/>
            </a:pP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Maltodextrin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, 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hydroxypropyl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methylcellulose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(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capsule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shell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),</a:t>
            </a:r>
            <a:r>
              <a:rPr lang="sv-SE" sz="2000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Meta </a:t>
            </a:r>
            <a:r>
              <a:rPr lang="sv-SE" sz="2000" i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coli</a:t>
            </a:r>
            <a:r>
              <a:rPr lang="sv-SE" sz="2000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i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powder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alginate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sv-SE" sz="2000" b="1" i="1" err="1"/>
              <a:t>Safe</a:t>
            </a:r>
            <a:r>
              <a:rPr lang="sv-SE" sz="2000" b="1" i="1"/>
              <a:t> for vegans </a:t>
            </a:r>
            <a:endParaRPr lang="sv-SE" sz="2000" i="1"/>
          </a:p>
          <a:p>
            <a:endParaRPr lang="sv-SE" sz="2000"/>
          </a:p>
        </p:txBody>
      </p:sp>
      <p:pic>
        <p:nvPicPr>
          <p:cNvPr id="11" name="Picture 11" descr="A close up of a bottle&#10;&#10;Description generated with very high confidence">
            <a:extLst>
              <a:ext uri="{FF2B5EF4-FFF2-40B4-BE49-F238E27FC236}">
                <a16:creationId xmlns:a16="http://schemas.microsoft.com/office/drawing/2014/main" id="{C246A808-65F1-42E5-A41A-380444ED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2" y="1527184"/>
            <a:ext cx="2743200" cy="3530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B5904-68A5-4826-912E-A18DB8D8DB5F}"/>
              </a:ext>
            </a:extLst>
          </p:cNvPr>
          <p:cNvSpPr txBox="1"/>
          <p:nvPr/>
        </p:nvSpPr>
        <p:spPr>
          <a:xfrm>
            <a:off x="967563" y="522058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Exemplar probiotic, </a:t>
            </a:r>
            <a:r>
              <a:rPr lang="en-US" i="1"/>
              <a:t>Custom Probiotics</a:t>
            </a:r>
            <a:endParaRPr lang="en-US"/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EF8F03BB-9D78-4636-85C3-877CC976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654" y="1507169"/>
            <a:ext cx="2743200" cy="17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744C-9B4B-4CE0-941E-17F19DC8F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C2CE-8532-432F-8B74-5822A52CB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3B904C-A7EA-4DFF-896F-B9D2F2D2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40" y="551121"/>
            <a:ext cx="3292997" cy="3292997"/>
          </a:xfrm>
          <a:prstGeom prst="rect">
            <a:avLst/>
          </a:prstGeom>
        </p:spPr>
      </p:pic>
      <p:pic>
        <p:nvPicPr>
          <p:cNvPr id="6" name="Picture 6" descr="A picture containing sitting, table, indoor, white&#10;&#10;Description generated with very high confidence">
            <a:extLst>
              <a:ext uri="{FF2B5EF4-FFF2-40B4-BE49-F238E27FC236}">
                <a16:creationId xmlns:a16="http://schemas.microsoft.com/office/drawing/2014/main" id="{EDB68B2B-7578-4946-8C78-11CB28C8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94" y="278081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3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9284"/>
            <a:ext cx="4325924" cy="48675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Xin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et al.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trialled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multiple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strains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BL21(DE3) E.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coli</a:t>
            </a:r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recursions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transient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vector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transformation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were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performed</a:t>
            </a:r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T7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plasmids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pCDF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pRSF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pETs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allow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copy-number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Degradation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yfeX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, a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dechalator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enzyme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,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produces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maximum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yield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B</a:t>
            </a:r>
            <a:endParaRPr lang="sv-SE" sz="2000">
              <a:solidFill>
                <a:schemeClr val="accent3"/>
              </a:solidFill>
            </a:endParaRPr>
          </a:p>
          <a:p>
            <a:r>
              <a:rPr lang="sv-SE" sz="2000">
                <a:solidFill>
                  <a:schemeClr val="accent3"/>
                </a:solidFill>
              </a:rPr>
              <a:t>Not </a:t>
            </a:r>
            <a:r>
              <a:rPr lang="sv-SE" sz="2000" err="1">
                <a:solidFill>
                  <a:schemeClr val="accent3"/>
                </a:solidFill>
              </a:rPr>
              <a:t>sustainable</a:t>
            </a:r>
            <a:r>
              <a:rPr lang="sv-SE" sz="2000">
                <a:solidFill>
                  <a:schemeClr val="accent3"/>
                </a:solidFill>
              </a:rPr>
              <a:t> </a:t>
            </a:r>
            <a:r>
              <a:rPr lang="sv-SE" sz="2000" i="1">
                <a:solidFill>
                  <a:schemeClr val="accent3"/>
                </a:solidFill>
              </a:rPr>
              <a:t>in </a:t>
            </a:r>
            <a:r>
              <a:rPr lang="sv-SE" sz="2000" i="1" err="1">
                <a:solidFill>
                  <a:schemeClr val="accent3"/>
                </a:solidFill>
              </a:rPr>
              <a:t>vivo</a:t>
            </a:r>
            <a:r>
              <a:rPr lang="sv-SE" sz="2000" i="1">
                <a:solidFill>
                  <a:schemeClr val="accent3"/>
                </a:solidFill>
              </a:rPr>
              <a:t>: </a:t>
            </a:r>
            <a:r>
              <a:rPr lang="sv-SE" sz="2000" err="1">
                <a:solidFill>
                  <a:schemeClr val="accent3"/>
                </a:solidFill>
              </a:rPr>
              <a:t>threshold</a:t>
            </a:r>
            <a:r>
              <a:rPr lang="sv-SE" sz="2000">
                <a:solidFill>
                  <a:schemeClr val="accent3"/>
                </a:solidFill>
              </a:rPr>
              <a:t> </a:t>
            </a:r>
            <a:r>
              <a:rPr lang="sv-SE" sz="2000" err="1">
                <a:solidFill>
                  <a:schemeClr val="accent3"/>
                </a:solidFill>
              </a:rPr>
              <a:t>haem</a:t>
            </a:r>
            <a:r>
              <a:rPr lang="sv-SE" sz="2000">
                <a:solidFill>
                  <a:schemeClr val="accent3"/>
                </a:solidFill>
              </a:rPr>
              <a:t> </a:t>
            </a:r>
            <a:r>
              <a:rPr lang="sv-SE" sz="2000" err="1">
                <a:solidFill>
                  <a:schemeClr val="accent3"/>
                </a:solidFill>
              </a:rPr>
              <a:t>concentration</a:t>
            </a:r>
            <a:r>
              <a:rPr lang="sv-SE" sz="2000">
                <a:solidFill>
                  <a:schemeClr val="accent3"/>
                </a:solidFill>
              </a:rPr>
              <a:t> before </a:t>
            </a:r>
            <a:r>
              <a:rPr lang="sv-SE" sz="2000" err="1">
                <a:solidFill>
                  <a:schemeClr val="accent3"/>
                </a:solidFill>
              </a:rPr>
              <a:t>elution</a:t>
            </a:r>
            <a:r>
              <a:rPr lang="sv-SE" sz="2000">
                <a:solidFill>
                  <a:schemeClr val="accent3"/>
                </a:solidFill>
              </a:rPr>
              <a:t> not practical for the environment of the microbiome</a:t>
            </a:r>
            <a:r>
              <a:rPr lang="sv-SE" sz="2000" i="1">
                <a:solidFill>
                  <a:schemeClr val="accent3"/>
                </a:solidFill>
              </a:rPr>
              <a:t> </a:t>
            </a:r>
            <a:endParaRPr lang="sv-SE" sz="2000">
              <a:solidFill>
                <a:schemeClr val="accent3"/>
              </a:solidFill>
            </a:endParaRPr>
          </a:p>
          <a:p>
            <a:endParaRPr lang="sv-SE" sz="2000"/>
          </a:p>
          <a:p>
            <a:endParaRPr lang="sv-SE" sz="2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76B154-A8C1-42FF-9DD3-08CFFB9E931C}"/>
              </a:ext>
            </a:extLst>
          </p:cNvPr>
          <p:cNvSpPr txBox="1">
            <a:spLocks/>
          </p:cNvSpPr>
          <p:nvPr/>
        </p:nvSpPr>
        <p:spPr>
          <a:xfrm>
            <a:off x="650752" y="3969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accent3"/>
                </a:solidFill>
              </a:rPr>
              <a:t>Nature Catalytic</a:t>
            </a:r>
            <a:br>
              <a:rPr lang="en-GB">
                <a:solidFill>
                  <a:schemeClr val="accent3"/>
                </a:solidFill>
              </a:rPr>
            </a:br>
            <a:r>
              <a:rPr lang="en-GB" sz="1500">
                <a:ea typeface="+mj-lt"/>
                <a:cs typeface="+mj-lt"/>
              </a:rPr>
              <a:t>Xin Rui Zhao1 , Kyeong Rok Choi  1 and Sang Yup Lee (2018) </a:t>
            </a:r>
            <a:endParaRPr lang="en-GB" sz="1500">
              <a:solidFill>
                <a:schemeClr val="accent3"/>
              </a:solidFill>
            </a:endParaRPr>
          </a:p>
        </p:txBody>
      </p:sp>
      <p:pic>
        <p:nvPicPr>
          <p:cNvPr id="9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B1E2671-A888-4439-8E36-30A3B7F3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9" y="1482957"/>
            <a:ext cx="5644661" cy="44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454D-41BB-0C46-89B8-4B8A93C1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Global Health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7D05-3FB1-7843-A687-4D8D8CAE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167"/>
            <a:ext cx="7163654" cy="4369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sv-SE" sz="2000">
                <a:solidFill>
                  <a:srgbClr val="FFC000"/>
                </a:solidFill>
              </a:rPr>
              <a:t>Anemia affects around 1.6 billion </a:t>
            </a:r>
            <a:r>
              <a:rPr lang="sv-SE" sz="2000" err="1">
                <a:solidFill>
                  <a:srgbClr val="FFC000"/>
                </a:solidFill>
              </a:rPr>
              <a:t>people</a:t>
            </a:r>
            <a:r>
              <a:rPr lang="sv-SE" sz="2000">
                <a:solidFill>
                  <a:srgbClr val="FFC000"/>
                </a:solidFill>
              </a:rPr>
              <a:t> worldwide. 30%-50% due to iron deficiency. </a:t>
            </a:r>
          </a:p>
          <a:p>
            <a:pPr marL="285750" indent="-285750"/>
            <a:r>
              <a:rPr lang="sv-SE" sz="2000" err="1">
                <a:solidFill>
                  <a:srgbClr val="FFC000"/>
                </a:solidFill>
              </a:rPr>
              <a:t>Anemia</a:t>
            </a:r>
            <a:r>
              <a:rPr lang="sv-SE" sz="2000">
                <a:solidFill>
                  <a:srgbClr val="FFC000"/>
                </a:solidFill>
              </a:rPr>
              <a:t> </a:t>
            </a:r>
            <a:r>
              <a:rPr lang="sv-SE" sz="2000" err="1">
                <a:solidFill>
                  <a:srgbClr val="FFC000"/>
                </a:solidFill>
              </a:rPr>
              <a:t>occurs</a:t>
            </a:r>
            <a:r>
              <a:rPr lang="sv-SE" sz="2000">
                <a:solidFill>
                  <a:srgbClr val="FFC000"/>
                </a:solidFill>
              </a:rPr>
              <a:t> </a:t>
            </a:r>
            <a:r>
              <a:rPr lang="sv-SE" sz="2000" err="1">
                <a:solidFill>
                  <a:srgbClr val="FFC000"/>
                </a:solidFill>
              </a:rPr>
              <a:t>when</a:t>
            </a:r>
            <a:r>
              <a:rPr lang="sv-SE" sz="2000">
                <a:solidFill>
                  <a:srgbClr val="FFC000"/>
                </a:solidFill>
              </a:rPr>
              <a:t> the </a:t>
            </a:r>
            <a:r>
              <a:rPr lang="sv-SE" sz="2000" err="1">
                <a:solidFill>
                  <a:srgbClr val="FFC000"/>
                </a:solidFill>
              </a:rPr>
              <a:t>blood</a:t>
            </a:r>
            <a:r>
              <a:rPr lang="sv-SE" sz="2000">
                <a:solidFill>
                  <a:srgbClr val="FFC000"/>
                </a:solidFill>
              </a:rPr>
              <a:t> </a:t>
            </a:r>
            <a:r>
              <a:rPr lang="sv-SE" sz="2000" err="1">
                <a:solidFill>
                  <a:srgbClr val="FFC000"/>
                </a:solidFill>
              </a:rPr>
              <a:t>does</a:t>
            </a:r>
            <a:r>
              <a:rPr lang="sv-SE" sz="2000">
                <a:solidFill>
                  <a:srgbClr val="FFC000"/>
                </a:solidFill>
              </a:rPr>
              <a:t> not </a:t>
            </a:r>
            <a:r>
              <a:rPr lang="sv-SE" sz="2000" err="1">
                <a:solidFill>
                  <a:srgbClr val="FFC000"/>
                </a:solidFill>
              </a:rPr>
              <a:t>have</a:t>
            </a:r>
            <a:r>
              <a:rPr lang="sv-SE" sz="2000">
                <a:solidFill>
                  <a:srgbClr val="FFC000"/>
                </a:solidFill>
              </a:rPr>
              <a:t> </a:t>
            </a:r>
            <a:r>
              <a:rPr lang="sv-SE" sz="2000" err="1">
                <a:solidFill>
                  <a:srgbClr val="FFC000"/>
                </a:solidFill>
              </a:rPr>
              <a:t>enough</a:t>
            </a:r>
            <a:r>
              <a:rPr lang="sv-SE" sz="2000">
                <a:solidFill>
                  <a:srgbClr val="FFC000"/>
                </a:solidFill>
              </a:rPr>
              <a:t> red </a:t>
            </a:r>
            <a:r>
              <a:rPr lang="sv-SE" sz="2000" err="1">
                <a:solidFill>
                  <a:srgbClr val="FFC000"/>
                </a:solidFill>
              </a:rPr>
              <a:t>blood</a:t>
            </a:r>
            <a:r>
              <a:rPr lang="sv-SE" sz="2000">
                <a:solidFill>
                  <a:srgbClr val="FFC000"/>
                </a:solidFill>
              </a:rPr>
              <a:t> cells to </a:t>
            </a:r>
            <a:r>
              <a:rPr lang="sv-SE" sz="2000" err="1">
                <a:solidFill>
                  <a:srgbClr val="FFC000"/>
                </a:solidFill>
              </a:rPr>
              <a:t>carry</a:t>
            </a:r>
            <a:r>
              <a:rPr lang="sv-SE" sz="2000">
                <a:solidFill>
                  <a:srgbClr val="FFC000"/>
                </a:solidFill>
              </a:rPr>
              <a:t> oxygen to the </a:t>
            </a:r>
            <a:r>
              <a:rPr lang="sv-SE" sz="2000" err="1">
                <a:solidFill>
                  <a:srgbClr val="FFC000"/>
                </a:solidFill>
              </a:rPr>
              <a:t>tissues</a:t>
            </a:r>
            <a:r>
              <a:rPr lang="sv-SE" sz="2000">
                <a:solidFill>
                  <a:srgbClr val="FFC000"/>
                </a:solidFill>
              </a:rPr>
              <a:t> </a:t>
            </a:r>
            <a:r>
              <a:rPr lang="sv-SE" sz="2000" err="1">
                <a:solidFill>
                  <a:srgbClr val="FFC000"/>
                </a:solidFill>
              </a:rPr>
              <a:t>of</a:t>
            </a:r>
            <a:r>
              <a:rPr lang="sv-SE" sz="2000">
                <a:solidFill>
                  <a:srgbClr val="FFC000"/>
                </a:solidFill>
              </a:rPr>
              <a:t> the body. </a:t>
            </a:r>
          </a:p>
          <a:p>
            <a:pPr marL="285750" indent="-285750"/>
            <a:r>
              <a:rPr lang="sv-SE" sz="2000" err="1">
                <a:solidFill>
                  <a:srgbClr val="FFC000"/>
                </a:solidFill>
              </a:rPr>
              <a:t>Anemia</a:t>
            </a:r>
            <a:r>
              <a:rPr lang="sv-SE" sz="2000">
                <a:solidFill>
                  <a:srgbClr val="FFC000"/>
                </a:solidFill>
              </a:rPr>
              <a:t> </a:t>
            </a:r>
            <a:r>
              <a:rPr lang="sv-SE" sz="2000" err="1">
                <a:solidFill>
                  <a:srgbClr val="FFC000"/>
                </a:solidFill>
              </a:rPr>
              <a:t>due</a:t>
            </a:r>
            <a:r>
              <a:rPr lang="sv-SE" sz="2000">
                <a:solidFill>
                  <a:srgbClr val="FFC000"/>
                </a:solidFill>
              </a:rPr>
              <a:t> to </a:t>
            </a:r>
            <a:r>
              <a:rPr lang="sv-SE" sz="2000" err="1">
                <a:solidFill>
                  <a:srgbClr val="FFC000"/>
                </a:solidFill>
              </a:rPr>
              <a:t>iron</a:t>
            </a:r>
            <a:r>
              <a:rPr lang="sv-SE" sz="2000">
                <a:solidFill>
                  <a:srgbClr val="FFC000"/>
                </a:solidFill>
              </a:rPr>
              <a:t> </a:t>
            </a:r>
            <a:r>
              <a:rPr lang="sv-SE" sz="2000" err="1">
                <a:solidFill>
                  <a:srgbClr val="FFC000"/>
                </a:solidFill>
              </a:rPr>
              <a:t>deficiency</a:t>
            </a:r>
            <a:r>
              <a:rPr lang="sv-SE" sz="2000">
                <a:solidFill>
                  <a:srgbClr val="FFC000"/>
                </a:solidFill>
              </a:rPr>
              <a:t> is common in </a:t>
            </a:r>
            <a:r>
              <a:rPr lang="sv-SE" sz="2000" err="1">
                <a:solidFill>
                  <a:srgbClr val="FFC000"/>
                </a:solidFill>
              </a:rPr>
              <a:t>women</a:t>
            </a:r>
            <a:r>
              <a:rPr lang="sv-SE" sz="2000">
                <a:solidFill>
                  <a:srgbClr val="FFC000"/>
                </a:solidFill>
              </a:rPr>
              <a:t> (</a:t>
            </a:r>
            <a:r>
              <a:rPr lang="sv-SE" sz="2000">
                <a:solidFill>
                  <a:srgbClr val="FFC000"/>
                </a:solidFill>
                <a:ea typeface="+mn-lt"/>
                <a:cs typeface="+mn-lt"/>
              </a:rPr>
              <a:t>menstruation</a:t>
            </a:r>
            <a:r>
              <a:rPr lang="sv-SE" sz="2000">
                <a:solidFill>
                  <a:srgbClr val="FFC000"/>
                </a:solidFill>
              </a:rPr>
              <a:t> and </a:t>
            </a:r>
            <a:r>
              <a:rPr lang="sv-SE" sz="2000" err="1">
                <a:solidFill>
                  <a:srgbClr val="FFC000"/>
                </a:solidFill>
              </a:rPr>
              <a:t>pregancy</a:t>
            </a:r>
            <a:r>
              <a:rPr lang="sv-SE" sz="2000">
                <a:solidFill>
                  <a:srgbClr val="FFC000"/>
                </a:solidFill>
              </a:rPr>
              <a:t>), </a:t>
            </a:r>
            <a:r>
              <a:rPr lang="sv-SE" sz="2000" err="1">
                <a:solidFill>
                  <a:srgbClr val="FFC000"/>
                </a:solidFill>
              </a:rPr>
              <a:t>children</a:t>
            </a:r>
            <a:r>
              <a:rPr lang="sv-SE" sz="2000">
                <a:solidFill>
                  <a:srgbClr val="FFC000"/>
                </a:solidFill>
              </a:rPr>
              <a:t> (malnutrition) and the </a:t>
            </a:r>
            <a:r>
              <a:rPr lang="sv-SE" sz="2000" err="1">
                <a:solidFill>
                  <a:srgbClr val="FFC000"/>
                </a:solidFill>
              </a:rPr>
              <a:t>elderly</a:t>
            </a:r>
            <a:r>
              <a:rPr lang="sv-SE" sz="2000">
                <a:solidFill>
                  <a:srgbClr val="FFC000"/>
                </a:solidFill>
              </a:rPr>
              <a:t> (</a:t>
            </a:r>
            <a:r>
              <a:rPr lang="sv-SE" sz="2000" err="1">
                <a:solidFill>
                  <a:srgbClr val="FFC000"/>
                </a:solidFill>
              </a:rPr>
              <a:t>poor</a:t>
            </a:r>
            <a:r>
              <a:rPr lang="sv-SE" sz="2000">
                <a:solidFill>
                  <a:srgbClr val="FFC000"/>
                </a:solidFill>
              </a:rPr>
              <a:t> nutrition). </a:t>
            </a: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9AF60F96-071E-41E5-A5A3-8925CEE2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87115"/>
            <a:ext cx="4029074" cy="3069083"/>
          </a:xfrm>
          <a:prstGeom prst="rect">
            <a:avLst/>
          </a:prstGeom>
        </p:spPr>
      </p:pic>
      <p:pic>
        <p:nvPicPr>
          <p:cNvPr id="11" name="Picture 11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BB4DF163-6FDE-4B94-A5AF-0360438A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3" y="3567055"/>
            <a:ext cx="4029076" cy="31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83536-0291-C343-ACE9-6445DFA8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accent3"/>
                </a:solidFill>
                <a:ea typeface="+mj-lt"/>
                <a:cs typeface="+mj-lt"/>
              </a:rPr>
              <a:t>Current palliative solutions to iron deficiency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table, indoor, sitting, small&#10;&#10;Description generated with very high confidence">
            <a:extLst>
              <a:ext uri="{FF2B5EF4-FFF2-40B4-BE49-F238E27FC236}">
                <a16:creationId xmlns:a16="http://schemas.microsoft.com/office/drawing/2014/main" id="{C17006A6-4CFD-48B9-BF4F-C66F9DC9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7" y="1168399"/>
            <a:ext cx="3077242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Iron supplements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have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been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used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in excess of 320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years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The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primary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mode of action is via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soluble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 iron salts</a:t>
            </a:r>
          </a:p>
          <a:p>
            <a:pPr>
              <a:lnSpc>
                <a:spcPct val="90000"/>
              </a:lnSpc>
            </a:pP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Common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salts </a:t>
            </a:r>
            <a:r>
              <a:rPr lang="sv-SE" sz="3600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include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 </a:t>
            </a:r>
            <a:r>
              <a:rPr lang="sv-SE" sz="3600" b="1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ferrous</a:t>
            </a:r>
            <a:r>
              <a:rPr lang="sv-SE" sz="3600" b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</a:t>
            </a:r>
            <a:r>
              <a:rPr lang="sv-SE" sz="3600" b="1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fumarate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, </a:t>
            </a:r>
            <a:r>
              <a:rPr lang="sv-SE" sz="3600" b="1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ferrous</a:t>
            </a:r>
            <a:r>
              <a:rPr lang="sv-SE" sz="3600" b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</a:t>
            </a:r>
            <a:r>
              <a:rPr lang="sv-SE" sz="3600" b="1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gluconate</a:t>
            </a:r>
            <a:r>
              <a:rPr lang="sv-SE" sz="3600" b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</a:t>
            </a:r>
            <a:r>
              <a:rPr lang="sv-SE" sz="3600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and </a:t>
            </a:r>
            <a:r>
              <a:rPr lang="sv-SE" sz="3600" b="1" err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ferrous</a:t>
            </a:r>
            <a:r>
              <a:rPr lang="sv-SE" sz="3600" b="1">
                <a:solidFill>
                  <a:schemeClr val="accent3"/>
                </a:solidFill>
                <a:latin typeface="+mj-lt"/>
                <a:ea typeface="+mj-lt"/>
                <a:cs typeface="+mj-lt"/>
              </a:rPr>
              <a:t> succinate </a:t>
            </a:r>
            <a:endParaRPr lang="sv-SE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536-0291-C343-ACE9-6445DFA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Drawbacks of traditional iron pills</a:t>
            </a:r>
            <a:br>
              <a:rPr lang="en-GB">
                <a:solidFill>
                  <a:schemeClr val="accent3"/>
                </a:solidFill>
              </a:rPr>
            </a:br>
            <a:r>
              <a:rPr lang="en-GB" sz="1400">
                <a:solidFill>
                  <a:srgbClr val="00B050"/>
                </a:solidFill>
              </a:rPr>
              <a:t>Caveat emptor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83" y="1992240"/>
            <a:ext cx="595625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Iron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supplements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introduce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discrete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packets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'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iron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loading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'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into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the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digestive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16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tract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endParaRPr lang="sv-SE" sz="16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1600" b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Slow release </a:t>
            </a:r>
            <a:r>
              <a:rPr lang="sv-SE" sz="1600" b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treatments</a:t>
            </a:r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ineffective </a:t>
            </a:r>
          </a:p>
          <a:p>
            <a:endParaRPr lang="sv-SE" sz="16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Haemosiderosis and haemochromatosis incompatible</a:t>
            </a:r>
          </a:p>
          <a:p>
            <a:endParaRPr lang="sv-SE" sz="16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1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Increased risk of bacterial infection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C16B117-A94A-4B23-A9C6-3A0CD434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09" y="1895712"/>
            <a:ext cx="5723681" cy="313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E28E1-F341-4136-8F8D-02E8666E348A}"/>
              </a:ext>
            </a:extLst>
          </p:cNvPr>
          <p:cNvSpPr txBox="1"/>
          <p:nvPr/>
        </p:nvSpPr>
        <p:spPr>
          <a:xfrm>
            <a:off x="6390167" y="532691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Iron overload pathology</a:t>
            </a:r>
          </a:p>
        </p:txBody>
      </p:sp>
    </p:spTree>
    <p:extLst>
      <p:ext uri="{BB962C8B-B14F-4D97-AF65-F5344CB8AC3E}">
        <p14:creationId xmlns:p14="http://schemas.microsoft.com/office/powerpoint/2010/main" val="7147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0D08-028C-4FBF-84BB-DFAB399A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C000"/>
                </a:solidFill>
              </a:rPr>
              <a:t>Haem</a:t>
            </a:r>
            <a:r>
              <a:rPr lang="en-US">
                <a:solidFill>
                  <a:srgbClr val="FFC000"/>
                </a:solidFill>
              </a:rPr>
              <a:t> Iron vs. Non-</a:t>
            </a:r>
            <a:r>
              <a:rPr lang="en-US" err="1">
                <a:solidFill>
                  <a:srgbClr val="FFC000"/>
                </a:solidFill>
              </a:rPr>
              <a:t>Haem</a:t>
            </a:r>
            <a:r>
              <a:rPr lang="en-US">
                <a:solidFill>
                  <a:srgbClr val="FFC000"/>
                </a:solidFill>
              </a:rPr>
              <a:t> Iron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67CB-D5C6-44C9-BE12-D1B3B9E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1921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C000"/>
                </a:solidFill>
              </a:rPr>
              <a:t>Haem is important for its ability to allow hemoglobin to bind to oxygen because of the iron atom. </a:t>
            </a:r>
          </a:p>
          <a:p>
            <a:r>
              <a:rPr lang="en-US" sz="2000">
                <a:solidFill>
                  <a:srgbClr val="FFC000"/>
                </a:solidFill>
              </a:rPr>
              <a:t>Haem iron is found in foods that contain animal proteins like meat, seafood and poultry. Haem B is one of the most abundant forms of haem. </a:t>
            </a:r>
            <a:endParaRPr lang="en-US"/>
          </a:p>
          <a:p>
            <a:r>
              <a:rPr lang="en-US" sz="2000">
                <a:solidFill>
                  <a:srgbClr val="FFC000"/>
                </a:solidFill>
              </a:rPr>
              <a:t>Non-</a:t>
            </a:r>
            <a:r>
              <a:rPr lang="en-US" sz="2000" err="1">
                <a:solidFill>
                  <a:srgbClr val="FFC000"/>
                </a:solidFill>
              </a:rPr>
              <a:t>Haem</a:t>
            </a:r>
            <a:r>
              <a:rPr lang="en-US" sz="2000">
                <a:solidFill>
                  <a:srgbClr val="FFC000"/>
                </a:solidFill>
              </a:rPr>
              <a:t> iron is found plant-based foods like fruits, vegetables, nuts and beans. Human body can only incorporate up to 10% of non-haem iron. 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72AB4A-9A10-4DD3-91B6-3D3DACF9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494" y="1544509"/>
            <a:ext cx="2862262" cy="3209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28DC2-9FE1-498C-8928-B8114B31DEA2}"/>
              </a:ext>
            </a:extLst>
          </p:cNvPr>
          <p:cNvSpPr txBox="1"/>
          <p:nvPr/>
        </p:nvSpPr>
        <p:spPr>
          <a:xfrm>
            <a:off x="7044519" y="5133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Haem B Molecule </a:t>
            </a:r>
          </a:p>
        </p:txBody>
      </p:sp>
    </p:spTree>
    <p:extLst>
      <p:ext uri="{BB962C8B-B14F-4D97-AF65-F5344CB8AC3E}">
        <p14:creationId xmlns:p14="http://schemas.microsoft.com/office/powerpoint/2010/main" val="32506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536-0291-C343-ACE9-6445DFA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accent5"/>
                </a:solidFill>
              </a:rPr>
              <a:t>Meta</a:t>
            </a:r>
            <a:r>
              <a:rPr lang="en-GB" err="1">
                <a:solidFill>
                  <a:schemeClr val="accent3"/>
                </a:solidFill>
              </a:rPr>
              <a:t>Haem</a:t>
            </a:r>
            <a:endParaRPr lang="sv-SE" err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39" y="1495045"/>
            <a:ext cx="739533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Genetically engineered strain of </a:t>
            </a:r>
            <a:r>
              <a:rPr lang="sv-SE" sz="2000" b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Nissle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</a:t>
            </a:r>
            <a:r>
              <a:rPr lang="sv-SE" sz="2000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Escherichia coli 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we call </a:t>
            </a:r>
            <a:r>
              <a:rPr lang="sv-SE" sz="2000" b="1" i="1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MEta coli</a:t>
            </a:r>
            <a:endParaRPr lang="sv-SE" sz="2000" b="1" i="1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sv-SE" sz="2000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MetaHaem 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delivers a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haem-metabolising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agent to the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microbiome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the duodenum and mid-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upper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intestinal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tract</a:t>
            </a:r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 switch: synthesised in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response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elevated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extracellular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glucose</a:t>
            </a:r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Reliable conversion of free iron (non-haem) into haem-iron</a:t>
            </a:r>
          </a:p>
          <a:p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Efficiency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of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iron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uptake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increased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by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up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sv-SE" sz="2000" b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60%</a:t>
            </a:r>
          </a:p>
          <a:p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endParaRPr lang="sv-SE" sz="2000"/>
          </a:p>
        </p:txBody>
      </p:sp>
      <p:pic>
        <p:nvPicPr>
          <p:cNvPr id="6" name="Picture 6" descr="A picture containing animal&#10;&#10;Description generated with very high confidence">
            <a:extLst>
              <a:ext uri="{FF2B5EF4-FFF2-40B4-BE49-F238E27FC236}">
                <a16:creationId xmlns:a16="http://schemas.microsoft.com/office/drawing/2014/main" id="{46C4F725-763F-47CD-8916-F0DBA377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147" y="943589"/>
            <a:ext cx="4035706" cy="5530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2E0570-623F-4578-A570-583CBD44F684}"/>
              </a:ext>
            </a:extLst>
          </p:cNvPr>
          <p:cNvSpPr txBox="1"/>
          <p:nvPr/>
        </p:nvSpPr>
        <p:spPr>
          <a:xfrm>
            <a:off x="8791353" y="52737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Villi </a:t>
            </a:r>
          </a:p>
        </p:txBody>
      </p:sp>
    </p:spTree>
    <p:extLst>
      <p:ext uri="{BB962C8B-B14F-4D97-AF65-F5344CB8AC3E}">
        <p14:creationId xmlns:p14="http://schemas.microsoft.com/office/powerpoint/2010/main" val="114786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6" y="2923399"/>
            <a:ext cx="5318296" cy="10221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2000">
                <a:solidFill>
                  <a:srgbClr val="E6B91E"/>
                </a:solidFill>
              </a:rPr>
              <a:t>Our proposed methodology is founded on research conducted in the past 5 years </a:t>
            </a:r>
          </a:p>
          <a:p>
            <a:r>
              <a:rPr lang="sv-SE" sz="2000">
                <a:solidFill>
                  <a:srgbClr val="E6B91E"/>
                </a:solidFill>
              </a:rPr>
              <a:t>HAEM6: Overexpression of intermediate genes HemA, L, B, C, D and knockout of yfeX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76B154-A8C1-42FF-9DD3-08CFFB9E931C}"/>
              </a:ext>
            </a:extLst>
          </p:cNvPr>
          <p:cNvSpPr txBox="1">
            <a:spLocks/>
          </p:cNvSpPr>
          <p:nvPr/>
        </p:nvSpPr>
        <p:spPr>
          <a:xfrm>
            <a:off x="650752" y="3969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accent3"/>
                </a:solidFill>
              </a:rPr>
              <a:t>Nature Catalytic</a:t>
            </a:r>
            <a:br>
              <a:rPr lang="en-GB">
                <a:solidFill>
                  <a:schemeClr val="accent3"/>
                </a:solidFill>
              </a:rPr>
            </a:br>
            <a:r>
              <a:rPr lang="en-GB" sz="1500">
                <a:ea typeface="+mj-lt"/>
                <a:cs typeface="+mj-lt"/>
              </a:rPr>
              <a:t>Xin Rui Zhao1 , Kyeong Rok Choi  1 and Sang Yup Lee (2018) </a:t>
            </a:r>
            <a:endParaRPr lang="en-GB" sz="1500">
              <a:solidFill>
                <a:schemeClr val="accent3"/>
              </a:solidFill>
            </a:endParaRPr>
          </a:p>
        </p:txBody>
      </p:sp>
      <p:pic>
        <p:nvPicPr>
          <p:cNvPr id="9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B1E2671-A888-4439-8E36-30A3B7F3E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" t="75455" r="2446" b="182"/>
          <a:stretch/>
        </p:blipFill>
        <p:spPr>
          <a:xfrm>
            <a:off x="224963" y="1354200"/>
            <a:ext cx="6312204" cy="1294520"/>
          </a:xfrm>
          <a:prstGeom prst="rect">
            <a:avLst/>
          </a:prstGeom>
        </p:spPr>
      </p:pic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AC16D2C-0E95-4A25-9584-BB425AD3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99" y="2971907"/>
            <a:ext cx="5617579" cy="2129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EBA0-EA9D-490E-8032-A4DBB832D3AD}"/>
              </a:ext>
            </a:extLst>
          </p:cNvPr>
          <p:cNvSpPr txBox="1"/>
          <p:nvPr/>
        </p:nvSpPr>
        <p:spPr>
          <a:xfrm>
            <a:off x="6204098" y="5105399"/>
            <a:ext cx="2743199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chemeClr val="accent1"/>
                </a:solidFill>
                <a:latin typeface="+mj-lt"/>
                <a:ea typeface="+mj-lt"/>
                <a:cs typeface="+mj-lt"/>
              </a:rPr>
              <a:t>(Junli Zhang et al, 2015)</a:t>
            </a:r>
          </a:p>
          <a:p>
            <a:endParaRPr lang="en-US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157EB-2AF6-4C3F-933E-494C3A89176D}"/>
              </a:ext>
            </a:extLst>
          </p:cNvPr>
          <p:cNvSpPr txBox="1"/>
          <p:nvPr/>
        </p:nvSpPr>
        <p:spPr>
          <a:xfrm>
            <a:off x="6930656" y="2376377"/>
            <a:ext cx="3921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Scientific Report</a:t>
            </a:r>
          </a:p>
        </p:txBody>
      </p:sp>
    </p:spTree>
    <p:extLst>
      <p:ext uri="{BB962C8B-B14F-4D97-AF65-F5344CB8AC3E}">
        <p14:creationId xmlns:p14="http://schemas.microsoft.com/office/powerpoint/2010/main" val="2211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536-0291-C343-ACE9-6445DFA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How does </a:t>
            </a:r>
            <a:r>
              <a:rPr lang="en-GB" err="1">
                <a:solidFill>
                  <a:schemeClr val="accent5"/>
                </a:solidFill>
              </a:rPr>
              <a:t>Meta</a:t>
            </a:r>
            <a:r>
              <a:rPr lang="en-GB" err="1">
                <a:solidFill>
                  <a:schemeClr val="accent3"/>
                </a:solidFill>
              </a:rPr>
              <a:t>Haem</a:t>
            </a:r>
            <a:r>
              <a:rPr lang="en-GB">
                <a:solidFill>
                  <a:schemeClr val="accent3"/>
                </a:solidFill>
              </a:rPr>
              <a:t> work?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D3D9-9F95-A242-97F9-9B75684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01" y="1488613"/>
            <a:ext cx="3223592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Xin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assay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not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responsive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extracellular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glucose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stimulus</a:t>
            </a:r>
          </a:p>
          <a:p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MetaHaem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would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modify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 the HAEM6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strain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analogue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Nissle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strain</a:t>
            </a:r>
            <a:endParaRPr lang="sv-SE" sz="200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Introduce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haem</a:t>
            </a:r>
            <a:r>
              <a:rPr lang="sv-SE" sz="200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exporter protein, FLVCR1</a:t>
            </a:r>
          </a:p>
          <a:p>
            <a:r>
              <a:rPr lang="sv-SE" sz="2000" b="1" i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Fully</a:t>
            </a:r>
            <a:r>
              <a:rPr lang="sv-SE" sz="2000" b="1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2000" b="1" i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safe</a:t>
            </a:r>
            <a:r>
              <a:rPr lang="sv-SE" sz="2000" b="1" i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non-</a:t>
            </a:r>
            <a:r>
              <a:rPr lang="sv-SE" sz="2000" b="1" i="1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pathogenic</a:t>
            </a:r>
            <a:endParaRPr lang="sv-SE" sz="2000" b="1" i="1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endParaRPr lang="sv-SE" sz="2000" b="1"/>
          </a:p>
          <a:p>
            <a:endParaRPr lang="sv-SE" sz="2000" i="1"/>
          </a:p>
          <a:p>
            <a:endParaRPr lang="sv-SE" sz="2000" i="1"/>
          </a:p>
          <a:p>
            <a:endParaRPr lang="sv-SE" sz="2000" i="1"/>
          </a:p>
          <a:p>
            <a:endParaRPr lang="sv-SE" sz="2000"/>
          </a:p>
        </p:txBody>
      </p:sp>
      <p:pic>
        <p:nvPicPr>
          <p:cNvPr id="8" name="Picture 8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D5D6545-A341-48B3-ACB1-01264DC1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93" y="1275013"/>
            <a:ext cx="7061200" cy="48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A3F5-86D1-E644-A831-D368075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3"/>
                </a:solidFill>
              </a:rPr>
              <a:t>The Business Model</a:t>
            </a:r>
            <a:endParaRPr lang="sv-SE">
              <a:solidFill>
                <a:schemeClr val="accent3"/>
              </a:solidFill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DB8E052-81C8-214F-9BF5-160421181C7D}"/>
              </a:ext>
            </a:extLst>
          </p:cNvPr>
          <p:cNvSpPr/>
          <p:nvPr/>
        </p:nvSpPr>
        <p:spPr>
          <a:xfrm rot="19569968">
            <a:off x="1114169" y="2361327"/>
            <a:ext cx="2226988" cy="1919817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2FC5A2F-405E-3343-859D-3B00E2D011DE}"/>
              </a:ext>
            </a:extLst>
          </p:cNvPr>
          <p:cNvSpPr/>
          <p:nvPr/>
        </p:nvSpPr>
        <p:spPr>
          <a:xfrm rot="21424300" flipH="1">
            <a:off x="2455332" y="1418269"/>
            <a:ext cx="5842000" cy="1463040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7D38F9DD-9C25-354F-9CE3-035B322DF30C}"/>
              </a:ext>
            </a:extLst>
          </p:cNvPr>
          <p:cNvSpPr/>
          <p:nvPr/>
        </p:nvSpPr>
        <p:spPr>
          <a:xfrm rot="10587855" flipH="1">
            <a:off x="2713564" y="4081937"/>
            <a:ext cx="5842000" cy="1463040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4D08D5-53E2-1942-997A-5FDA8BFF5CBF}"/>
              </a:ext>
            </a:extLst>
          </p:cNvPr>
          <p:cNvSpPr/>
          <p:nvPr/>
        </p:nvSpPr>
        <p:spPr>
          <a:xfrm>
            <a:off x="7102474" y="2835590"/>
            <a:ext cx="2168526" cy="96382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677BB7-1C94-D249-B2E0-33B5F36F3D52}"/>
              </a:ext>
            </a:extLst>
          </p:cNvPr>
          <p:cNvSpPr txBox="1"/>
          <p:nvPr/>
        </p:nvSpPr>
        <p:spPr>
          <a:xfrm>
            <a:off x="845210" y="21092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Elderly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CF186-39B6-CB4E-96DA-35F92A04260F}"/>
              </a:ext>
            </a:extLst>
          </p:cNvPr>
          <p:cNvSpPr txBox="1"/>
          <p:nvPr/>
        </p:nvSpPr>
        <p:spPr>
          <a:xfrm>
            <a:off x="1169458" y="475950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Children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59183-34BB-E147-AA11-831E595F5CFF}"/>
              </a:ext>
            </a:extLst>
          </p:cNvPr>
          <p:cNvSpPr txBox="1"/>
          <p:nvPr/>
        </p:nvSpPr>
        <p:spPr>
          <a:xfrm>
            <a:off x="1949192" y="3229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Full Cost</a:t>
            </a:r>
          </a:p>
          <a:p>
            <a:pPr algn="l"/>
            <a:r>
              <a:rPr lang="en-GB" sz="2000">
                <a:solidFill>
                  <a:schemeClr val="accent3"/>
                </a:solidFill>
              </a:rPr>
              <a:t>(Vegan)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7FAFB-4B61-9E40-BB7C-071F72E89DB0}"/>
              </a:ext>
            </a:extLst>
          </p:cNvPr>
          <p:cNvSpPr txBox="1"/>
          <p:nvPr/>
        </p:nvSpPr>
        <p:spPr>
          <a:xfrm>
            <a:off x="3805764" y="330940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Women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AA1924-130B-724F-BDBA-65A3655F8C28}"/>
              </a:ext>
            </a:extLst>
          </p:cNvPr>
          <p:cNvSpPr txBox="1"/>
          <p:nvPr/>
        </p:nvSpPr>
        <p:spPr>
          <a:xfrm>
            <a:off x="7246891" y="2855838"/>
            <a:ext cx="2024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Non-Governmental </a:t>
            </a:r>
          </a:p>
          <a:p>
            <a:pPr algn="l"/>
            <a:r>
              <a:rPr lang="en-GB" sz="2000" err="1">
                <a:solidFill>
                  <a:schemeClr val="accent3"/>
                </a:solidFill>
              </a:rPr>
              <a:t>Organizations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49ED8D-F64B-C541-9928-0AEE62A059AC}"/>
              </a:ext>
            </a:extLst>
          </p:cNvPr>
          <p:cNvSpPr txBox="1"/>
          <p:nvPr/>
        </p:nvSpPr>
        <p:spPr>
          <a:xfrm>
            <a:off x="4904000" y="4957860"/>
            <a:ext cx="202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Support</a:t>
            </a:r>
            <a:endParaRPr lang="sv-SE" sz="200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1F7AE5-8B46-D144-9A0E-CBACCC5BDCAB}"/>
              </a:ext>
            </a:extLst>
          </p:cNvPr>
          <p:cNvSpPr txBox="1"/>
          <p:nvPr/>
        </p:nvSpPr>
        <p:spPr>
          <a:xfrm>
            <a:off x="4774311" y="1580959"/>
            <a:ext cx="202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>
                <a:solidFill>
                  <a:schemeClr val="accent3"/>
                </a:solidFill>
              </a:rPr>
              <a:t>Promotion</a:t>
            </a:r>
            <a:endParaRPr lang="sv-SE" sz="2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25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Global Health Problem</vt:lpstr>
      <vt:lpstr>Current palliative solutions to iron deficiency</vt:lpstr>
      <vt:lpstr>Drawbacks of traditional iron pills Caveat emptor</vt:lpstr>
      <vt:lpstr>Haem Iron vs. Non-Haem Iron</vt:lpstr>
      <vt:lpstr>MetaHaem</vt:lpstr>
      <vt:lpstr>PowerPoint Presentation</vt:lpstr>
      <vt:lpstr>How does MetaHaem work?</vt:lpstr>
      <vt:lpstr>The Business Model</vt:lpstr>
      <vt:lpstr>Targeting Full Cost Consumers</vt:lpstr>
      <vt:lpstr>Why Non-Governmental Organisations?</vt:lpstr>
      <vt:lpstr>IRON UP!</vt:lpstr>
      <vt:lpstr>MetaHaem probiotic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Lefrancq Frojd</dc:creator>
  <cp:revision>1</cp:revision>
  <dcterms:created xsi:type="dcterms:W3CDTF">2019-11-10T10:31:45Z</dcterms:created>
  <dcterms:modified xsi:type="dcterms:W3CDTF">2019-11-10T15:11:30Z</dcterms:modified>
</cp:coreProperties>
</file>