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5" r:id="rId3"/>
    <p:sldId id="267" r:id="rId4"/>
    <p:sldId id="268" r:id="rId5"/>
    <p:sldId id="291" r:id="rId6"/>
    <p:sldId id="272" r:id="rId7"/>
    <p:sldId id="274" r:id="rId8"/>
    <p:sldId id="297" r:id="rId9"/>
    <p:sldId id="299" r:id="rId10"/>
    <p:sldId id="300" r:id="rId11"/>
    <p:sldId id="292" r:id="rId12"/>
    <p:sldId id="277" r:id="rId13"/>
    <p:sldId id="293" r:id="rId14"/>
    <p:sldId id="301" r:id="rId15"/>
    <p:sldId id="303" r:id="rId16"/>
    <p:sldId id="302" r:id="rId17"/>
    <p:sldId id="289" r:id="rId18"/>
  </p:sldIdLst>
  <p:sldSz cx="12192000" cy="685800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4815" userDrawn="1">
          <p15:clr>
            <a:srgbClr val="A4A3A4"/>
          </p15:clr>
        </p15:guide>
        <p15:guide id="3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797"/>
    <a:srgbClr val="FF6161"/>
    <a:srgbClr val="FF4747"/>
    <a:srgbClr val="B0C6CA"/>
    <a:srgbClr val="6699A1"/>
    <a:srgbClr val="FFABAB"/>
    <a:srgbClr val="FF4B4B"/>
    <a:srgbClr val="86ADB3"/>
    <a:srgbClr val="A5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5317" autoAdjust="0"/>
  </p:normalViewPr>
  <p:slideViewPr>
    <p:cSldViewPr snapToGrid="0" showGuides="1">
      <p:cViewPr varScale="1">
        <p:scale>
          <a:sx n="87" d="100"/>
          <a:sy n="87" d="100"/>
        </p:scale>
        <p:origin x="115" y="77"/>
      </p:cViewPr>
      <p:guideLst>
        <p:guide orient="horz" pos="2092"/>
        <p:guide pos="4815"/>
        <p:guide pos="3454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976ED8-A2F8-44B2-9E9B-484DCC3D921D}" type="datetimeFigureOut">
              <a:rPr lang="zh-CN" altLang="en-US" smtClean="0"/>
              <a:pPr>
                <a:defRPr/>
              </a:pPr>
              <a:t>2018/11/22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微软雅黑" panose="020B0503020204020204" pitchFamily="34" charset="-122"/>
              </a:defRPr>
            </a:lvl1pPr>
          </a:lstStyle>
          <a:p>
            <a:fld id="{167FA93C-29B1-4199-89B1-C9D8A0C788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570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1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10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0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11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0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2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396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15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24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1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z="4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17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48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2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3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3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4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92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575AF166-D0FE-40B3-9ED7-1C524B3E0E47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6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6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8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7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227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8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5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fld id="{02023064-F4B2-405D-99FA-4180D7EDDC05}" type="slidenum">
              <a:rPr lang="zh-CN" altLang="en-US">
                <a:latin typeface="Calibri" pitchFamily="34" charset="0"/>
              </a:rPr>
              <a:pPr/>
              <a:t>9</a:t>
            </a:fld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4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01654-C328-4D7F-8379-14C1805D0D0D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21DB7-F3D9-48CB-8617-87E748E9288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76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2489-02C9-4B03-8508-CE0419D7D36C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826D8-9AD3-419B-A4E6-CC8E8BEDD6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4E0AC-1760-453B-913D-8414A7E3B035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3F0D1-4657-4B7B-8EC0-DFDEE341E1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8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3B258-F792-467C-8952-6564F7F7A64C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2BDC5-71A1-4D20-8EF0-8F919F29C0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E8ED0-4CC8-41FB-A813-AF3EE990F4EA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E3268-E185-4A0B-A5A9-CD634315B0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5B230-0B8A-4324-8096-B0A755B49C08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879A5-D176-4ABC-9E08-BE7D148649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4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3C78F-01F3-4EBB-8C19-5282C12060D8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41306-BA03-4BCE-9FF0-80456018BC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28795-3798-49B7-99EE-351E9F40A0C4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07729-9787-46F8-B085-CA1F955117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9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77328-FDBE-4128-A06A-0E4EBD2AD1E0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54854-6997-4642-95D0-70E8C6EE6C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D367-96EF-42E6-B24E-CA1E7E032EF0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825A-7E81-44C3-B3B9-3CE7C7317B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923F-5CC1-47A1-8CDC-A5AB7535644B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47B71-0CCF-4F19-BDED-D37F0E2613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EE8DB8C-8B3F-437E-8616-505C52744BCD}" type="datetimeFigureOut">
              <a:rPr lang="zh-CN" altLang="en-US"/>
              <a:pPr>
                <a:defRPr/>
              </a:pPr>
              <a:t>2018/11/22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0C1C8B-0847-42AA-878D-865D1C9E509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29585" y="2612283"/>
            <a:ext cx="6955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先秦人物知识图谱的构建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42830" y="3445506"/>
            <a:ext cx="490634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汇报</a:t>
            </a:r>
            <a:r>
              <a:rPr lang="zh-CN" altLang="en-US" sz="20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人：季劼旻 陈嘉诚 宗睿 宋子安</a:t>
            </a:r>
            <a:endParaRPr lang="en-US" altLang="zh-CN" sz="2050" dirty="0" smtClean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5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指导老师：何琳 教授</a:t>
            </a:r>
            <a:endParaRPr lang="zh-CN" altLang="en-US" sz="2050" dirty="0">
              <a:solidFill>
                <a:schemeClr val="bg1">
                  <a:lumMod val="50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6" name="组合 54"/>
          <p:cNvGrpSpPr/>
          <p:nvPr/>
        </p:nvGrpSpPr>
        <p:grpSpPr>
          <a:xfrm>
            <a:off x="6022164" y="5903160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64690" y="4196492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15" grpId="0" animBg="1"/>
      <p:bldP spid="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179735" y="177385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研究进展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椭圆 7"/>
          <p:cNvSpPr/>
          <p:nvPr/>
        </p:nvSpPr>
        <p:spPr>
          <a:xfrm>
            <a:off x="3859140" y="1826612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谓语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778613" y="1816019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补语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426663" y="3173995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8" idx="3"/>
            <a:endCxn id="40" idx="0"/>
          </p:cNvCxnSpPr>
          <p:nvPr/>
        </p:nvCxnSpPr>
        <p:spPr>
          <a:xfrm flipH="1">
            <a:off x="2987753" y="2370074"/>
            <a:ext cx="1035726" cy="80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6"/>
            <a:endCxn id="39" idx="2"/>
          </p:cNvCxnSpPr>
          <p:nvPr/>
        </p:nvCxnSpPr>
        <p:spPr>
          <a:xfrm flipV="1">
            <a:off x="4981319" y="2134372"/>
            <a:ext cx="797294" cy="1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66348" y="2445726"/>
            <a:ext cx="66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SBV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992178" y="1704097"/>
            <a:ext cx="937057" cy="375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CMP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02323" y="975946"/>
            <a:ext cx="6304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.(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主语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谓语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补语，宾语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176468" y="4356257"/>
            <a:ext cx="169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148476" y="3174545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宾语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9" idx="5"/>
            <a:endCxn id="26" idx="0"/>
          </p:cNvCxnSpPr>
          <p:nvPr/>
        </p:nvCxnSpPr>
        <p:spPr>
          <a:xfrm>
            <a:off x="6736453" y="2359481"/>
            <a:ext cx="973113" cy="8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075459" y="2452724"/>
            <a:ext cx="9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POB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512" y="4439119"/>
            <a:ext cx="5134143" cy="16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7" grpId="0"/>
      <p:bldP spid="78" grpId="0"/>
      <p:bldP spid="79" grpId="0"/>
      <p:bldP spid="8" grpId="0" animBg="1"/>
      <p:bldP spid="39" grpId="0" animBg="1"/>
      <p:bldP spid="40" grpId="0" animBg="1"/>
      <p:bldP spid="44" grpId="0"/>
      <p:bldP spid="45" grpId="0"/>
      <p:bldP spid="47" grpId="0"/>
      <p:bldP spid="48" grpId="0"/>
      <p:bldP spid="2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问题分析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7308" y="3770449"/>
            <a:ext cx="233064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句法分析存在错误</a:t>
            </a:r>
          </a:p>
          <a:p>
            <a:pPr marL="285750" indent="-28575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抽取规则不全面</a:t>
            </a:r>
          </a:p>
          <a:p>
            <a:pPr marL="285750" indent="-28575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可用三元组较少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56074" y="3125819"/>
            <a:ext cx="5094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8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iterate type="lt">
                                    <p:tmPct val="375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  <p:bldP spid="1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问题分析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2" name="Straight Connector 28"/>
          <p:cNvCxnSpPr/>
          <p:nvPr/>
        </p:nvCxnSpPr>
        <p:spPr>
          <a:xfrm flipV="1">
            <a:off x="6096000" y="1616621"/>
            <a:ext cx="0" cy="3869780"/>
          </a:xfrm>
          <a:prstGeom prst="lin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Flowchart: Off-page Connector 29"/>
          <p:cNvSpPr/>
          <p:nvPr/>
        </p:nvSpPr>
        <p:spPr>
          <a:xfrm>
            <a:off x="841193" y="1785933"/>
            <a:ext cx="852303" cy="827902"/>
          </a:xfrm>
          <a:prstGeom prst="flowChartOffpage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14" name="TextBox 31"/>
          <p:cNvSpPr txBox="1"/>
          <p:nvPr/>
        </p:nvSpPr>
        <p:spPr>
          <a:xfrm>
            <a:off x="1874765" y="1775118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 smtClean="0">
                <a:ea typeface="微软雅黑" panose="020B0503020204020204" pitchFamily="34" charset="-122"/>
              </a:rPr>
              <a:t>句法分析存在错误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sp>
        <p:nvSpPr>
          <p:cNvPr id="15" name="TextBox 32"/>
          <p:cNvSpPr txBox="1"/>
          <p:nvPr/>
        </p:nvSpPr>
        <p:spPr>
          <a:xfrm>
            <a:off x="1874764" y="2018163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 smtClean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直接调用哈工大</a:t>
            </a:r>
            <a:r>
              <a:rPr lang="en-US" altLang="zh-CN" sz="1400" dirty="0" smtClean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LTP</a:t>
            </a:r>
            <a:r>
              <a:rPr lang="zh-CN" altLang="en-US" sz="1400" dirty="0" smtClean="0">
                <a:solidFill>
                  <a:schemeClr val="dk1">
                    <a:lumMod val="100000"/>
                  </a:schemeClr>
                </a:solidFill>
                <a:ea typeface="微软雅黑" panose="020B0503020204020204" pitchFamily="34" charset="-122"/>
              </a:rPr>
              <a:t>提供的自然语言处理接口，在分词、词性标注中存在一定错误，特别是在古人名、地名方面表现不佳，影响后续分析抽取。</a:t>
            </a:r>
            <a:endParaRPr lang="zh-CN" altLang="en-US" sz="1400" dirty="0">
              <a:solidFill>
                <a:schemeClr val="dk1">
                  <a:lumMod val="10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Isosceles Triangle 37"/>
          <p:cNvSpPr/>
          <p:nvPr/>
        </p:nvSpPr>
        <p:spPr bwMode="auto">
          <a:xfrm rot="16200000">
            <a:off x="5694943" y="2038816"/>
            <a:ext cx="297437" cy="322134"/>
          </a:xfrm>
          <a:prstGeom prst="triangl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0" name="Isosceles Triangle 38"/>
          <p:cNvSpPr/>
          <p:nvPr/>
        </p:nvSpPr>
        <p:spPr bwMode="auto">
          <a:xfrm rot="5400000" flipH="1">
            <a:off x="6199620" y="2038816"/>
            <a:ext cx="297437" cy="322134"/>
          </a:xfrm>
          <a:prstGeom prst="triangle">
            <a:avLst/>
          </a:prstGeom>
          <a:solidFill>
            <a:schemeClr val="accent2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21" name="Flowchart: Off-page Connector 39"/>
          <p:cNvSpPr/>
          <p:nvPr/>
        </p:nvSpPr>
        <p:spPr>
          <a:xfrm>
            <a:off x="841193" y="3137561"/>
            <a:ext cx="852303" cy="827902"/>
          </a:xfrm>
          <a:prstGeom prst="flowChartOffpage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02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TextBox 41"/>
          <p:cNvSpPr txBox="1"/>
          <p:nvPr/>
        </p:nvSpPr>
        <p:spPr>
          <a:xfrm>
            <a:off x="1874765" y="3126745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 smtClean="0">
                <a:ea typeface="微软雅黑" panose="020B0503020204020204" pitchFamily="34" charset="-122"/>
              </a:rPr>
              <a:t>抽取规则不够全面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sp>
        <p:nvSpPr>
          <p:cNvPr id="26" name="TextBox 42"/>
          <p:cNvSpPr txBox="1"/>
          <p:nvPr/>
        </p:nvSpPr>
        <p:spPr>
          <a:xfrm>
            <a:off x="1874764" y="3369790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 smtClean="0">
                <a:ea typeface="微软雅黑" panose="020B0503020204020204" pitchFamily="34" charset="-122"/>
              </a:rPr>
              <a:t>自然语言灵活多变，已定义的规则无法适用所有情况在抽取长句、不规则句子时，出现较多遗漏与错误</a:t>
            </a:r>
            <a:endParaRPr lang="zh-CN" altLang="en-US" sz="1400" dirty="0">
              <a:ea typeface="微软雅黑" panose="020B0503020204020204" pitchFamily="34" charset="-122"/>
            </a:endParaRPr>
          </a:p>
        </p:txBody>
      </p:sp>
      <p:sp>
        <p:nvSpPr>
          <p:cNvPr id="32" name="Isosceles Triangle 47"/>
          <p:cNvSpPr/>
          <p:nvPr/>
        </p:nvSpPr>
        <p:spPr bwMode="auto">
          <a:xfrm rot="16200000">
            <a:off x="5694943" y="3390443"/>
            <a:ext cx="297437" cy="322134"/>
          </a:xfrm>
          <a:prstGeom prst="triangle">
            <a:avLst/>
          </a:prstGeom>
          <a:solidFill>
            <a:schemeClr val="accent3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Isosceles Triangle 48"/>
          <p:cNvSpPr/>
          <p:nvPr/>
        </p:nvSpPr>
        <p:spPr bwMode="auto">
          <a:xfrm rot="5400000" flipH="1">
            <a:off x="6199620" y="3390443"/>
            <a:ext cx="297437" cy="322134"/>
          </a:xfrm>
          <a:prstGeom prst="triangle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Flowchart: Off-page Connector 49"/>
          <p:cNvSpPr/>
          <p:nvPr/>
        </p:nvSpPr>
        <p:spPr>
          <a:xfrm>
            <a:off x="841193" y="4489186"/>
            <a:ext cx="852303" cy="827902"/>
          </a:xfrm>
          <a:prstGeom prst="flowChartOffpageConnector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91440"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03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6" name="TextBox 51"/>
          <p:cNvSpPr txBox="1"/>
          <p:nvPr/>
        </p:nvSpPr>
        <p:spPr>
          <a:xfrm>
            <a:off x="1874765" y="4478371"/>
            <a:ext cx="1077218" cy="215444"/>
          </a:xfrm>
          <a:prstGeom prst="rect">
            <a:avLst/>
          </a:prstGeom>
          <a:noFill/>
        </p:spPr>
        <p:txBody>
          <a:bodyPr wrap="none" lIns="0" tIns="0" rIns="0" bIns="0" anchor="ctr">
            <a:normAutofit/>
          </a:bodyPr>
          <a:lstStyle/>
          <a:p>
            <a:r>
              <a:rPr lang="zh-CN" altLang="en-US" sz="1400" b="1" dirty="0" smtClean="0">
                <a:ea typeface="微软雅黑" panose="020B0503020204020204" pitchFamily="34" charset="-122"/>
              </a:rPr>
              <a:t>可用三元组较少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sp>
        <p:nvSpPr>
          <p:cNvPr id="37" name="TextBox 52"/>
          <p:cNvSpPr txBox="1"/>
          <p:nvPr/>
        </p:nvSpPr>
        <p:spPr>
          <a:xfrm>
            <a:off x="1874764" y="4721416"/>
            <a:ext cx="3734171" cy="455959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lvl="0" defTabSz="9144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 smtClean="0">
                <a:ea typeface="微软雅黑" panose="020B0503020204020204" pitchFamily="34" charset="-122"/>
              </a:rPr>
              <a:t>未对谓词进行筛选，相当一部分抽取结果不宜录入知识图谱</a:t>
            </a:r>
            <a:endParaRPr lang="zh-CN" altLang="en-US" sz="1400" dirty="0">
              <a:ea typeface="微软雅黑" panose="020B0503020204020204" pitchFamily="34" charset="-122"/>
            </a:endParaRPr>
          </a:p>
        </p:txBody>
      </p:sp>
      <p:sp>
        <p:nvSpPr>
          <p:cNvPr id="41" name="Isosceles Triangle 57"/>
          <p:cNvSpPr/>
          <p:nvPr/>
        </p:nvSpPr>
        <p:spPr bwMode="auto">
          <a:xfrm rot="16200000">
            <a:off x="5694943" y="4742069"/>
            <a:ext cx="297437" cy="322134"/>
          </a:xfrm>
          <a:prstGeom prst="triangle">
            <a:avLst/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2" name="Isosceles Triangle 58"/>
          <p:cNvSpPr/>
          <p:nvPr/>
        </p:nvSpPr>
        <p:spPr bwMode="auto">
          <a:xfrm rot="5400000" flipH="1">
            <a:off x="6199620" y="4742069"/>
            <a:ext cx="297437" cy="322134"/>
          </a:xfrm>
          <a:prstGeom prst="triangle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341" y="1368426"/>
            <a:ext cx="3943159" cy="1566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17323" y="3234467"/>
            <a:ext cx="439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例：姬</a:t>
            </a:r>
            <a:r>
              <a:rPr lang="zh-CN" altLang="en-US" dirty="0"/>
              <a:t>昌（前</a:t>
            </a:r>
            <a:r>
              <a:rPr lang="en-US" altLang="zh-CN" dirty="0"/>
              <a:t>1152</a:t>
            </a:r>
            <a:r>
              <a:rPr lang="zh-CN" altLang="en-US" dirty="0"/>
              <a:t>年</a:t>
            </a:r>
            <a:r>
              <a:rPr lang="en-US" altLang="zh-CN" dirty="0"/>
              <a:t>―</a:t>
            </a:r>
            <a:r>
              <a:rPr lang="zh-CN" altLang="en-US" dirty="0"/>
              <a:t>前</a:t>
            </a:r>
            <a:r>
              <a:rPr lang="en-US" altLang="zh-CN" dirty="0"/>
              <a:t>1056</a:t>
            </a:r>
            <a:r>
              <a:rPr lang="zh-CN" altLang="en-US" dirty="0"/>
              <a:t>年），姬姓，名昌，周太王之孙，季历之子，周朝奠基者，岐周（今陕西岐山）人。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081" y="4678443"/>
            <a:ext cx="2881590" cy="4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2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3" grpId="0" animBg="1"/>
      <p:bldP spid="14" grpId="0"/>
      <p:bldP spid="15" grpId="0"/>
      <p:bldP spid="19" grpId="0" animBg="1"/>
      <p:bldP spid="20" grpId="0" animBg="1"/>
      <p:bldP spid="21" grpId="0" animBg="1"/>
      <p:bldP spid="22" grpId="0"/>
      <p:bldP spid="26" grpId="0"/>
      <p:bldP spid="32" grpId="0" animBg="1"/>
      <p:bldP spid="33" grpId="0" animBg="1"/>
      <p:bldP spid="35" grpId="0" animBg="1"/>
      <p:bldP spid="36" grpId="0"/>
      <p:bldP spid="37" grpId="0"/>
      <p:bldP spid="41" grpId="0" animBg="1"/>
      <p:bldP spid="42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3877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后续</a:t>
            </a: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研究计划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4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-6113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54032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未来研究计划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Freeform: Shape 13"/>
          <p:cNvSpPr/>
          <p:nvPr/>
        </p:nvSpPr>
        <p:spPr>
          <a:xfrm rot="2561600">
            <a:off x="3095378" y="4495407"/>
            <a:ext cx="600655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30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Freeform: Shape 14"/>
          <p:cNvSpPr/>
          <p:nvPr/>
        </p:nvSpPr>
        <p:spPr>
          <a:xfrm>
            <a:off x="3174967" y="3678085"/>
            <a:ext cx="667540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441908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Freeform: Shape 15"/>
          <p:cNvSpPr/>
          <p:nvPr/>
        </p:nvSpPr>
        <p:spPr>
          <a:xfrm rot="19038400">
            <a:off x="3095378" y="2860770"/>
            <a:ext cx="600625" cy="8709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8828"/>
                </a:moveTo>
                <a:lnTo>
                  <a:pt x="397611" y="28828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Freeform: Shape 17"/>
          <p:cNvSpPr/>
          <p:nvPr/>
        </p:nvSpPr>
        <p:spPr>
          <a:xfrm>
            <a:off x="3465341" y="1743822"/>
            <a:ext cx="1140331" cy="1140455"/>
          </a:xfrm>
          <a:custGeom>
            <a:avLst/>
            <a:gdLst>
              <a:gd name="connsiteX0" fmla="*/ 0 w 754893"/>
              <a:gd name="connsiteY0" fmla="*/ 377488 h 754976"/>
              <a:gd name="connsiteX1" fmla="*/ 377447 w 754893"/>
              <a:gd name="connsiteY1" fmla="*/ 0 h 754976"/>
              <a:gd name="connsiteX2" fmla="*/ 754894 w 754893"/>
              <a:gd name="connsiteY2" fmla="*/ 377488 h 754976"/>
              <a:gd name="connsiteX3" fmla="*/ 377447 w 754893"/>
              <a:gd name="connsiteY3" fmla="*/ 754976 h 754976"/>
              <a:gd name="connsiteX4" fmla="*/ 0 w 754893"/>
              <a:gd name="connsiteY4" fmla="*/ 377488 h 754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976">
                <a:moveTo>
                  <a:pt x="0" y="377488"/>
                </a:moveTo>
                <a:cubicBezTo>
                  <a:pt x="0" y="169007"/>
                  <a:pt x="168989" y="0"/>
                  <a:pt x="377447" y="0"/>
                </a:cubicBezTo>
                <a:cubicBezTo>
                  <a:pt x="585905" y="0"/>
                  <a:pt x="754894" y="169007"/>
                  <a:pt x="754894" y="377488"/>
                </a:cubicBezTo>
                <a:cubicBezTo>
                  <a:pt x="754894" y="585969"/>
                  <a:pt x="585905" y="754976"/>
                  <a:pt x="377447" y="754976"/>
                </a:cubicBezTo>
                <a:cubicBezTo>
                  <a:pt x="168989" y="754976"/>
                  <a:pt x="0" y="585969"/>
                  <a:pt x="0" y="377488"/>
                </a:cubicBezTo>
                <a:close/>
              </a:path>
            </a:pathLst>
          </a:custGeom>
          <a:solidFill>
            <a:schemeClr val="accent1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55" rIns="119443" bIns="119455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7" name="Freeform: Shape 18"/>
          <p:cNvSpPr/>
          <p:nvPr/>
        </p:nvSpPr>
        <p:spPr>
          <a:xfrm>
            <a:off x="3842503" y="3151467"/>
            <a:ext cx="1140331" cy="1140331"/>
          </a:xfrm>
          <a:custGeom>
            <a:avLst/>
            <a:gdLst>
              <a:gd name="connsiteX0" fmla="*/ 0 w 754893"/>
              <a:gd name="connsiteY0" fmla="*/ 377447 h 754893"/>
              <a:gd name="connsiteX1" fmla="*/ 377447 w 754893"/>
              <a:gd name="connsiteY1" fmla="*/ 0 h 754893"/>
              <a:gd name="connsiteX2" fmla="*/ 754894 w 754893"/>
              <a:gd name="connsiteY2" fmla="*/ 377447 h 754893"/>
              <a:gd name="connsiteX3" fmla="*/ 377447 w 754893"/>
              <a:gd name="connsiteY3" fmla="*/ 754894 h 754893"/>
              <a:gd name="connsiteX4" fmla="*/ 0 w 754893"/>
              <a:gd name="connsiteY4" fmla="*/ 377447 h 7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893">
                <a:moveTo>
                  <a:pt x="0" y="377447"/>
                </a:moveTo>
                <a:cubicBezTo>
                  <a:pt x="0" y="168989"/>
                  <a:pt x="168989" y="0"/>
                  <a:pt x="377447" y="0"/>
                </a:cubicBezTo>
                <a:cubicBezTo>
                  <a:pt x="585905" y="0"/>
                  <a:pt x="754894" y="168989"/>
                  <a:pt x="754894" y="377447"/>
                </a:cubicBezTo>
                <a:cubicBezTo>
                  <a:pt x="754894" y="585905"/>
                  <a:pt x="585905" y="754894"/>
                  <a:pt x="377447" y="754894"/>
                </a:cubicBezTo>
                <a:cubicBezTo>
                  <a:pt x="168989" y="754894"/>
                  <a:pt x="0" y="585905"/>
                  <a:pt x="0" y="377447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43" rIns="119443" bIns="119443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8" name="Freeform: Shape 26"/>
          <p:cNvSpPr/>
          <p:nvPr/>
        </p:nvSpPr>
        <p:spPr>
          <a:xfrm>
            <a:off x="3465341" y="4559048"/>
            <a:ext cx="1140331" cy="1140331"/>
          </a:xfrm>
          <a:custGeom>
            <a:avLst/>
            <a:gdLst>
              <a:gd name="connsiteX0" fmla="*/ 0 w 754893"/>
              <a:gd name="connsiteY0" fmla="*/ 377447 h 754893"/>
              <a:gd name="connsiteX1" fmla="*/ 377447 w 754893"/>
              <a:gd name="connsiteY1" fmla="*/ 0 h 754893"/>
              <a:gd name="connsiteX2" fmla="*/ 754894 w 754893"/>
              <a:gd name="connsiteY2" fmla="*/ 377447 h 754893"/>
              <a:gd name="connsiteX3" fmla="*/ 377447 w 754893"/>
              <a:gd name="connsiteY3" fmla="*/ 754894 h 754893"/>
              <a:gd name="connsiteX4" fmla="*/ 0 w 754893"/>
              <a:gd name="connsiteY4" fmla="*/ 377447 h 75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93" h="754893">
                <a:moveTo>
                  <a:pt x="0" y="377447"/>
                </a:moveTo>
                <a:cubicBezTo>
                  <a:pt x="0" y="168989"/>
                  <a:pt x="168989" y="0"/>
                  <a:pt x="377447" y="0"/>
                </a:cubicBezTo>
                <a:cubicBezTo>
                  <a:pt x="585905" y="0"/>
                  <a:pt x="754894" y="168989"/>
                  <a:pt x="754894" y="377447"/>
                </a:cubicBezTo>
                <a:cubicBezTo>
                  <a:pt x="754894" y="585905"/>
                  <a:pt x="585905" y="754894"/>
                  <a:pt x="377447" y="754894"/>
                </a:cubicBezTo>
                <a:cubicBezTo>
                  <a:pt x="168989" y="754894"/>
                  <a:pt x="0" y="585905"/>
                  <a:pt x="0" y="377447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none" lIns="119443" tIns="119443" rIns="119443" bIns="119443" anchor="ctr" anchorCtr="0">
            <a:normAutofit/>
          </a:bodyPr>
          <a:lstStyle/>
          <a:p>
            <a:pPr algn="ctr" defTabSz="622268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/>
              <a:t>3</a:t>
            </a:r>
            <a:endParaRPr lang="en-US" sz="2400" b="1" dirty="0"/>
          </a:p>
        </p:txBody>
      </p:sp>
      <p:cxnSp>
        <p:nvCxnSpPr>
          <p:cNvPr id="19" name="Straight Connector 6"/>
          <p:cNvCxnSpPr/>
          <p:nvPr/>
        </p:nvCxnSpPr>
        <p:spPr>
          <a:xfrm>
            <a:off x="4582351" y="2246215"/>
            <a:ext cx="2486303" cy="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7"/>
          <p:cNvCxnSpPr/>
          <p:nvPr/>
        </p:nvCxnSpPr>
        <p:spPr>
          <a:xfrm>
            <a:off x="4947552" y="3741713"/>
            <a:ext cx="290068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"/>
          <p:cNvCxnSpPr/>
          <p:nvPr/>
        </p:nvCxnSpPr>
        <p:spPr>
          <a:xfrm>
            <a:off x="4582351" y="5233104"/>
            <a:ext cx="2486303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9"/>
          <p:cNvSpPr/>
          <p:nvPr/>
        </p:nvSpPr>
        <p:spPr>
          <a:xfrm>
            <a:off x="7103718" y="4651697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Oval 10"/>
          <p:cNvSpPr/>
          <p:nvPr/>
        </p:nvSpPr>
        <p:spPr>
          <a:xfrm>
            <a:off x="7103718" y="1664806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7" name="Oval 11"/>
          <p:cNvSpPr/>
          <p:nvPr/>
        </p:nvSpPr>
        <p:spPr>
          <a:xfrm>
            <a:off x="7921222" y="3160307"/>
            <a:ext cx="1162823" cy="1162823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FB85197-AD9E-4FAA-AE3B-E6D91737757D}"/>
              </a:ext>
            </a:extLst>
          </p:cNvPr>
          <p:cNvGrpSpPr/>
          <p:nvPr/>
        </p:nvGrpSpPr>
        <p:grpSpPr>
          <a:xfrm>
            <a:off x="1427160" y="2755237"/>
            <a:ext cx="1900551" cy="1900551"/>
            <a:chOff x="1559498" y="2771361"/>
            <a:chExt cx="1900551" cy="1900551"/>
          </a:xfrm>
        </p:grpSpPr>
        <p:sp>
          <p:nvSpPr>
            <p:cNvPr id="15" name="Oval 16"/>
            <p:cNvSpPr/>
            <p:nvPr/>
          </p:nvSpPr>
          <p:spPr>
            <a:xfrm>
              <a:off x="1559498" y="2771361"/>
              <a:ext cx="1900551" cy="1900551"/>
            </a:xfrm>
            <a:prstGeom prst="ellipse">
              <a:avLst/>
            </a:prstGeom>
            <a:solidFill>
              <a:schemeClr val="tx2"/>
            </a:solidFill>
            <a:effectLst>
              <a:outerShdw blurRad="40000" dist="20000" dir="5400000" rotWithShape="0">
                <a:srgbClr val="000000">
                  <a:alpha val="0"/>
                </a:srgbClr>
              </a:outerShdw>
            </a:effectLst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8" name="Group 30"/>
            <p:cNvGrpSpPr/>
            <p:nvPr/>
          </p:nvGrpSpPr>
          <p:grpSpPr>
            <a:xfrm>
              <a:off x="2158402" y="3237704"/>
              <a:ext cx="692743" cy="1008025"/>
              <a:chOff x="4075113" y="1909763"/>
              <a:chExt cx="247650" cy="360363"/>
            </a:xfrm>
            <a:solidFill>
              <a:schemeClr val="bg1"/>
            </a:solidFill>
          </p:grpSpPr>
          <p:sp>
            <p:nvSpPr>
              <p:cNvPr id="41" name="Freeform: Shape 31"/>
              <p:cNvSpPr>
                <a:spLocks/>
              </p:cNvSpPr>
              <p:nvPr/>
            </p:nvSpPr>
            <p:spPr bwMode="auto">
              <a:xfrm>
                <a:off x="4075113" y="1909763"/>
                <a:ext cx="247650" cy="360363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42"/>
                  </a:cxn>
                  <a:cxn ang="0">
                    <a:pos x="19" y="88"/>
                  </a:cxn>
                  <a:cxn ang="0">
                    <a:pos x="42" y="123"/>
                  </a:cxn>
                  <a:cxn ang="0">
                    <a:pos x="65" y="88"/>
                  </a:cxn>
                  <a:cxn ang="0">
                    <a:pos x="85" y="42"/>
                  </a:cxn>
                  <a:cxn ang="0">
                    <a:pos x="42" y="0"/>
                  </a:cxn>
                  <a:cxn ang="0">
                    <a:pos x="52" y="104"/>
                  </a:cxn>
                  <a:cxn ang="0">
                    <a:pos x="33" y="106"/>
                  </a:cxn>
                  <a:cxn ang="0">
                    <a:pos x="31" y="99"/>
                  </a:cxn>
                  <a:cxn ang="0">
                    <a:pos x="31" y="99"/>
                  </a:cxn>
                  <a:cxn ang="0">
                    <a:pos x="55" y="96"/>
                  </a:cxn>
                  <a:cxn ang="0">
                    <a:pos x="54" y="99"/>
                  </a:cxn>
                  <a:cxn ang="0">
                    <a:pos x="52" y="104"/>
                  </a:cxn>
                  <a:cxn ang="0">
                    <a:pos x="30" y="95"/>
                  </a:cxn>
                  <a:cxn ang="0">
                    <a:pos x="27" y="88"/>
                  </a:cxn>
                  <a:cxn ang="0">
                    <a:pos x="57" y="88"/>
                  </a:cxn>
                  <a:cxn ang="0">
                    <a:pos x="56" y="92"/>
                  </a:cxn>
                  <a:cxn ang="0">
                    <a:pos x="30" y="95"/>
                  </a:cxn>
                  <a:cxn ang="0">
                    <a:pos x="42" y="115"/>
                  </a:cxn>
                  <a:cxn ang="0">
                    <a:pos x="35" y="110"/>
                  </a:cxn>
                  <a:cxn ang="0">
                    <a:pos x="51" y="108"/>
                  </a:cxn>
                  <a:cxn ang="0">
                    <a:pos x="42" y="115"/>
                  </a:cxn>
                  <a:cxn ang="0">
                    <a:pos x="60" y="80"/>
                  </a:cxn>
                  <a:cxn ang="0">
                    <a:pos x="24" y="80"/>
                  </a:cxn>
                  <a:cxn ang="0">
                    <a:pos x="18" y="68"/>
                  </a:cxn>
                  <a:cxn ang="0">
                    <a:pos x="8" y="42"/>
                  </a:cxn>
                  <a:cxn ang="0">
                    <a:pos x="42" y="8"/>
                  </a:cxn>
                  <a:cxn ang="0">
                    <a:pos x="77" y="42"/>
                  </a:cxn>
                  <a:cxn ang="0">
                    <a:pos x="67" y="68"/>
                  </a:cxn>
                  <a:cxn ang="0">
                    <a:pos x="60" y="80"/>
                  </a:cxn>
                  <a:cxn ang="0">
                    <a:pos x="60" y="80"/>
                  </a:cxn>
                  <a:cxn ang="0">
                    <a:pos x="60" y="80"/>
                  </a:cxn>
                </a:cxnLst>
                <a:rect l="0" t="0" r="r" b="b"/>
                <a:pathLst>
                  <a:path w="85" h="123">
                    <a:moveTo>
                      <a:pt x="42" y="0"/>
                    </a:moveTo>
                    <a:cubicBezTo>
                      <a:pt x="19" y="0"/>
                      <a:pt x="0" y="19"/>
                      <a:pt x="0" y="42"/>
                    </a:cubicBezTo>
                    <a:cubicBezTo>
                      <a:pt x="0" y="57"/>
                      <a:pt x="14" y="74"/>
                      <a:pt x="19" y="88"/>
                    </a:cubicBezTo>
                    <a:cubicBezTo>
                      <a:pt x="27" y="110"/>
                      <a:pt x="26" y="123"/>
                      <a:pt x="42" y="123"/>
                    </a:cubicBezTo>
                    <a:cubicBezTo>
                      <a:pt x="59" y="123"/>
                      <a:pt x="58" y="110"/>
                      <a:pt x="65" y="88"/>
                    </a:cubicBezTo>
                    <a:cubicBezTo>
                      <a:pt x="70" y="74"/>
                      <a:pt x="85" y="57"/>
                      <a:pt x="85" y="42"/>
                    </a:cubicBezTo>
                    <a:cubicBezTo>
                      <a:pt x="85" y="19"/>
                      <a:pt x="66" y="0"/>
                      <a:pt x="42" y="0"/>
                    </a:cubicBezTo>
                    <a:close/>
                    <a:moveTo>
                      <a:pt x="52" y="104"/>
                    </a:move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4"/>
                      <a:pt x="32" y="102"/>
                      <a:pt x="31" y="99"/>
                    </a:cubicBezTo>
                    <a:cubicBezTo>
                      <a:pt x="31" y="99"/>
                      <a:pt x="31" y="99"/>
                      <a:pt x="31" y="99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4" y="97"/>
                      <a:pt x="54" y="98"/>
                      <a:pt x="54" y="99"/>
                    </a:cubicBezTo>
                    <a:cubicBezTo>
                      <a:pt x="53" y="101"/>
                      <a:pt x="53" y="103"/>
                      <a:pt x="52" y="104"/>
                    </a:cubicBezTo>
                    <a:close/>
                    <a:moveTo>
                      <a:pt x="30" y="95"/>
                    </a:moveTo>
                    <a:cubicBezTo>
                      <a:pt x="29" y="93"/>
                      <a:pt x="28" y="91"/>
                      <a:pt x="27" y="88"/>
                    </a:cubicBezTo>
                    <a:cubicBezTo>
                      <a:pt x="57" y="88"/>
                      <a:pt x="57" y="88"/>
                      <a:pt x="57" y="88"/>
                    </a:cubicBezTo>
                    <a:cubicBezTo>
                      <a:pt x="57" y="89"/>
                      <a:pt x="56" y="91"/>
                      <a:pt x="56" y="92"/>
                    </a:cubicBezTo>
                    <a:lnTo>
                      <a:pt x="30" y="95"/>
                    </a:lnTo>
                    <a:close/>
                    <a:moveTo>
                      <a:pt x="42" y="115"/>
                    </a:moveTo>
                    <a:cubicBezTo>
                      <a:pt x="38" y="115"/>
                      <a:pt x="37" y="114"/>
                      <a:pt x="35" y="110"/>
                    </a:cubicBezTo>
                    <a:cubicBezTo>
                      <a:pt x="51" y="108"/>
                      <a:pt x="51" y="108"/>
                      <a:pt x="51" y="108"/>
                    </a:cubicBezTo>
                    <a:cubicBezTo>
                      <a:pt x="49" y="114"/>
                      <a:pt x="47" y="115"/>
                      <a:pt x="42" y="115"/>
                    </a:cubicBezTo>
                    <a:close/>
                    <a:moveTo>
                      <a:pt x="60" y="80"/>
                    </a:moveTo>
                    <a:cubicBezTo>
                      <a:pt x="24" y="80"/>
                      <a:pt x="24" y="80"/>
                      <a:pt x="24" y="80"/>
                    </a:cubicBezTo>
                    <a:cubicBezTo>
                      <a:pt x="23" y="76"/>
                      <a:pt x="20" y="72"/>
                      <a:pt x="18" y="68"/>
                    </a:cubicBezTo>
                    <a:cubicBezTo>
                      <a:pt x="13" y="59"/>
                      <a:pt x="8" y="50"/>
                      <a:pt x="8" y="42"/>
                    </a:cubicBezTo>
                    <a:cubicBezTo>
                      <a:pt x="8" y="23"/>
                      <a:pt x="23" y="8"/>
                      <a:pt x="42" y="8"/>
                    </a:cubicBezTo>
                    <a:cubicBezTo>
                      <a:pt x="61" y="8"/>
                      <a:pt x="77" y="23"/>
                      <a:pt x="77" y="42"/>
                    </a:cubicBezTo>
                    <a:cubicBezTo>
                      <a:pt x="77" y="50"/>
                      <a:pt x="72" y="59"/>
                      <a:pt x="67" y="68"/>
                    </a:cubicBezTo>
                    <a:cubicBezTo>
                      <a:pt x="64" y="72"/>
                      <a:pt x="62" y="76"/>
                      <a:pt x="60" y="80"/>
                    </a:cubicBezTo>
                    <a:close/>
                    <a:moveTo>
                      <a:pt x="60" y="80"/>
                    </a:moveTo>
                    <a:cubicBezTo>
                      <a:pt x="60" y="80"/>
                      <a:pt x="60" y="80"/>
                      <a:pt x="60" y="8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Freeform: Shape 32"/>
              <p:cNvSpPr>
                <a:spLocks/>
              </p:cNvSpPr>
              <p:nvPr/>
            </p:nvSpPr>
            <p:spPr bwMode="auto">
              <a:xfrm>
                <a:off x="4130675" y="1965326"/>
                <a:ext cx="73025" cy="7302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4" y="23"/>
                  </a:cxn>
                  <a:cxn ang="0">
                    <a:pos x="23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23" y="0"/>
                  </a:cxn>
                </a:cxnLst>
                <a:rect l="0" t="0" r="r" b="b"/>
                <a:pathLst>
                  <a:path w="25" h="25">
                    <a:moveTo>
                      <a:pt x="23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4"/>
                      <a:pt x="1" y="25"/>
                      <a:pt x="2" y="25"/>
                    </a:cubicBezTo>
                    <a:cubicBezTo>
                      <a:pt x="3" y="25"/>
                      <a:pt x="4" y="24"/>
                      <a:pt x="4" y="23"/>
                    </a:cubicBezTo>
                    <a:cubicBezTo>
                      <a:pt x="4" y="12"/>
                      <a:pt x="13" y="4"/>
                      <a:pt x="23" y="4"/>
                    </a:cubicBezTo>
                    <a:cubicBezTo>
                      <a:pt x="24" y="4"/>
                      <a:pt x="25" y="3"/>
                      <a:pt x="25" y="2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1" name="Freeform: Shape 33"/>
          <p:cNvSpPr>
            <a:spLocks/>
          </p:cNvSpPr>
          <p:nvPr/>
        </p:nvSpPr>
        <p:spPr bwMode="auto">
          <a:xfrm>
            <a:off x="8294250" y="3438487"/>
            <a:ext cx="416767" cy="606451"/>
          </a:xfrm>
          <a:custGeom>
            <a:avLst/>
            <a:gdLst/>
            <a:ahLst/>
            <a:cxnLst>
              <a:cxn ang="0">
                <a:pos x="38" y="109"/>
              </a:cxn>
              <a:cxn ang="0">
                <a:pos x="40" y="107"/>
              </a:cxn>
              <a:cxn ang="0">
                <a:pos x="44" y="107"/>
              </a:cxn>
              <a:cxn ang="0">
                <a:pos x="46" y="109"/>
              </a:cxn>
              <a:cxn ang="0">
                <a:pos x="44" y="111"/>
              </a:cxn>
              <a:cxn ang="0">
                <a:pos x="40" y="111"/>
              </a:cxn>
              <a:cxn ang="0">
                <a:pos x="38" y="109"/>
              </a:cxn>
              <a:cxn ang="0">
                <a:pos x="48" y="12"/>
              </a:cxn>
              <a:cxn ang="0">
                <a:pos x="37" y="12"/>
              </a:cxn>
              <a:cxn ang="0">
                <a:pos x="35" y="14"/>
              </a:cxn>
              <a:cxn ang="0">
                <a:pos x="37" y="15"/>
              </a:cxn>
              <a:cxn ang="0">
                <a:pos x="48" y="15"/>
              </a:cxn>
              <a:cxn ang="0">
                <a:pos x="50" y="14"/>
              </a:cxn>
              <a:cxn ang="0">
                <a:pos x="48" y="12"/>
              </a:cxn>
              <a:cxn ang="0">
                <a:pos x="85" y="12"/>
              </a:cxn>
              <a:cxn ang="0">
                <a:pos x="85" y="111"/>
              </a:cxn>
              <a:cxn ang="0">
                <a:pos x="73" y="123"/>
              </a:cxn>
              <a:cxn ang="0">
                <a:pos x="12" y="123"/>
              </a:cxn>
              <a:cxn ang="0">
                <a:pos x="0" y="111"/>
              </a:cxn>
              <a:cxn ang="0">
                <a:pos x="0" y="12"/>
              </a:cxn>
              <a:cxn ang="0">
                <a:pos x="12" y="0"/>
              </a:cxn>
              <a:cxn ang="0">
                <a:pos x="73" y="0"/>
              </a:cxn>
              <a:cxn ang="0">
                <a:pos x="85" y="12"/>
              </a:cxn>
              <a:cxn ang="0">
                <a:pos x="77" y="104"/>
              </a:cxn>
              <a:cxn ang="0">
                <a:pos x="8" y="104"/>
              </a:cxn>
              <a:cxn ang="0">
                <a:pos x="8" y="111"/>
              </a:cxn>
              <a:cxn ang="0">
                <a:pos x="12" y="115"/>
              </a:cxn>
              <a:cxn ang="0">
                <a:pos x="73" y="115"/>
              </a:cxn>
              <a:cxn ang="0">
                <a:pos x="77" y="111"/>
              </a:cxn>
              <a:cxn ang="0">
                <a:pos x="77" y="104"/>
              </a:cxn>
              <a:cxn ang="0">
                <a:pos x="77" y="23"/>
              </a:cxn>
              <a:cxn ang="0">
                <a:pos x="8" y="23"/>
              </a:cxn>
              <a:cxn ang="0">
                <a:pos x="8" y="100"/>
              </a:cxn>
              <a:cxn ang="0">
                <a:pos x="77" y="100"/>
              </a:cxn>
              <a:cxn ang="0">
                <a:pos x="77" y="23"/>
              </a:cxn>
              <a:cxn ang="0">
                <a:pos x="77" y="12"/>
              </a:cxn>
              <a:cxn ang="0">
                <a:pos x="73" y="8"/>
              </a:cxn>
              <a:cxn ang="0">
                <a:pos x="12" y="8"/>
              </a:cxn>
              <a:cxn ang="0">
                <a:pos x="8" y="12"/>
              </a:cxn>
              <a:cxn ang="0">
                <a:pos x="8" y="19"/>
              </a:cxn>
              <a:cxn ang="0">
                <a:pos x="77" y="19"/>
              </a:cxn>
              <a:cxn ang="0">
                <a:pos x="77" y="12"/>
              </a:cxn>
              <a:cxn ang="0">
                <a:pos x="77" y="12"/>
              </a:cxn>
              <a:cxn ang="0">
                <a:pos x="77" y="12"/>
              </a:cxn>
            </a:cxnLst>
            <a:rect l="0" t="0" r="r" b="b"/>
            <a:pathLst>
              <a:path w="85" h="123">
                <a:moveTo>
                  <a:pt x="38" y="109"/>
                </a:moveTo>
                <a:cubicBezTo>
                  <a:pt x="38" y="108"/>
                  <a:pt x="39" y="107"/>
                  <a:pt x="40" y="107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5" y="107"/>
                  <a:pt x="46" y="108"/>
                  <a:pt x="46" y="109"/>
                </a:cubicBezTo>
                <a:cubicBezTo>
                  <a:pt x="46" y="110"/>
                  <a:pt x="45" y="111"/>
                  <a:pt x="44" y="111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9" y="111"/>
                  <a:pt x="38" y="110"/>
                  <a:pt x="38" y="109"/>
                </a:cubicBezTo>
                <a:close/>
                <a:moveTo>
                  <a:pt x="48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5" y="12"/>
                  <a:pt x="35" y="14"/>
                </a:cubicBezTo>
                <a:cubicBezTo>
                  <a:pt x="35" y="15"/>
                  <a:pt x="36" y="15"/>
                  <a:pt x="3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5"/>
                  <a:pt x="50" y="15"/>
                  <a:pt x="50" y="14"/>
                </a:cubicBezTo>
                <a:cubicBezTo>
                  <a:pt x="50" y="12"/>
                  <a:pt x="49" y="12"/>
                  <a:pt x="48" y="12"/>
                </a:cubicBezTo>
                <a:close/>
                <a:moveTo>
                  <a:pt x="85" y="12"/>
                </a:moveTo>
                <a:cubicBezTo>
                  <a:pt x="85" y="111"/>
                  <a:pt x="85" y="111"/>
                  <a:pt x="85" y="111"/>
                </a:cubicBezTo>
                <a:cubicBezTo>
                  <a:pt x="85" y="118"/>
                  <a:pt x="79" y="123"/>
                  <a:pt x="73" y="123"/>
                </a:cubicBezTo>
                <a:cubicBezTo>
                  <a:pt x="12" y="123"/>
                  <a:pt x="12" y="123"/>
                  <a:pt x="12" y="123"/>
                </a:cubicBezTo>
                <a:cubicBezTo>
                  <a:pt x="5" y="123"/>
                  <a:pt x="0" y="118"/>
                  <a:pt x="0" y="1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9" y="0"/>
                  <a:pt x="85" y="5"/>
                  <a:pt x="85" y="12"/>
                </a:cubicBezTo>
                <a:close/>
                <a:moveTo>
                  <a:pt x="77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3"/>
                  <a:pt x="10" y="115"/>
                  <a:pt x="12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5" y="115"/>
                  <a:pt x="77" y="113"/>
                  <a:pt x="77" y="111"/>
                </a:cubicBezTo>
                <a:lnTo>
                  <a:pt x="77" y="104"/>
                </a:lnTo>
                <a:close/>
                <a:moveTo>
                  <a:pt x="77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100"/>
                  <a:pt x="8" y="100"/>
                  <a:pt x="8" y="100"/>
                </a:cubicBezTo>
                <a:cubicBezTo>
                  <a:pt x="77" y="100"/>
                  <a:pt x="77" y="100"/>
                  <a:pt x="77" y="100"/>
                </a:cubicBezTo>
                <a:lnTo>
                  <a:pt x="77" y="23"/>
                </a:lnTo>
                <a:close/>
                <a:moveTo>
                  <a:pt x="77" y="12"/>
                </a:moveTo>
                <a:cubicBezTo>
                  <a:pt x="77" y="9"/>
                  <a:pt x="75" y="8"/>
                  <a:pt x="73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9"/>
                  <a:pt x="8" y="12"/>
                </a:cubicBezTo>
                <a:cubicBezTo>
                  <a:pt x="8" y="19"/>
                  <a:pt x="8" y="19"/>
                  <a:pt x="8" y="19"/>
                </a:cubicBezTo>
                <a:cubicBezTo>
                  <a:pt x="77" y="19"/>
                  <a:pt x="77" y="19"/>
                  <a:pt x="77" y="19"/>
                </a:cubicBezTo>
                <a:lnTo>
                  <a:pt x="77" y="12"/>
                </a:lnTo>
                <a:close/>
                <a:moveTo>
                  <a:pt x="77" y="12"/>
                </a:moveTo>
                <a:cubicBezTo>
                  <a:pt x="77" y="12"/>
                  <a:pt x="77" y="12"/>
                  <a:pt x="77" y="12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2" name="Freeform: Shape 34"/>
          <p:cNvSpPr>
            <a:spLocks/>
          </p:cNvSpPr>
          <p:nvPr/>
        </p:nvSpPr>
        <p:spPr bwMode="auto">
          <a:xfrm>
            <a:off x="7421979" y="1942987"/>
            <a:ext cx="526301" cy="606451"/>
          </a:xfrm>
          <a:custGeom>
            <a:avLst/>
            <a:gdLst/>
            <a:ahLst/>
            <a:cxnLst>
              <a:cxn ang="0">
                <a:pos x="53" y="0"/>
              </a:cxn>
              <a:cxn ang="0">
                <a:pos x="0" y="25"/>
              </a:cxn>
              <a:cxn ang="0">
                <a:pos x="0" y="98"/>
              </a:cxn>
              <a:cxn ang="0">
                <a:pos x="53" y="123"/>
              </a:cxn>
              <a:cxn ang="0">
                <a:pos x="107" y="98"/>
              </a:cxn>
              <a:cxn ang="0">
                <a:pos x="107" y="25"/>
              </a:cxn>
              <a:cxn ang="0">
                <a:pos x="53" y="0"/>
              </a:cxn>
              <a:cxn ang="0">
                <a:pos x="99" y="98"/>
              </a:cxn>
              <a:cxn ang="0">
                <a:pos x="53" y="115"/>
              </a:cxn>
              <a:cxn ang="0">
                <a:pos x="7" y="98"/>
              </a:cxn>
              <a:cxn ang="0">
                <a:pos x="7" y="83"/>
              </a:cxn>
              <a:cxn ang="0">
                <a:pos x="53" y="96"/>
              </a:cxn>
              <a:cxn ang="0">
                <a:pos x="99" y="83"/>
              </a:cxn>
              <a:cxn ang="0">
                <a:pos x="99" y="98"/>
              </a:cxn>
              <a:cxn ang="0">
                <a:pos x="99" y="75"/>
              </a:cxn>
              <a:cxn ang="0">
                <a:pos x="99" y="75"/>
              </a:cxn>
              <a:cxn ang="0">
                <a:pos x="99" y="75"/>
              </a:cxn>
              <a:cxn ang="0">
                <a:pos x="53" y="92"/>
              </a:cxn>
              <a:cxn ang="0">
                <a:pos x="7" y="75"/>
              </a:cxn>
              <a:cxn ang="0">
                <a:pos x="7" y="75"/>
              </a:cxn>
              <a:cxn ang="0">
                <a:pos x="7" y="60"/>
              </a:cxn>
              <a:cxn ang="0">
                <a:pos x="53" y="73"/>
              </a:cxn>
              <a:cxn ang="0">
                <a:pos x="99" y="60"/>
              </a:cxn>
              <a:cxn ang="0">
                <a:pos x="99" y="75"/>
              </a:cxn>
              <a:cxn ang="0">
                <a:pos x="99" y="52"/>
              </a:cxn>
              <a:cxn ang="0">
                <a:pos x="99" y="52"/>
              </a:cxn>
              <a:cxn ang="0">
                <a:pos x="99" y="52"/>
              </a:cxn>
              <a:cxn ang="0">
                <a:pos x="53" y="69"/>
              </a:cxn>
              <a:cxn ang="0">
                <a:pos x="7" y="52"/>
              </a:cxn>
              <a:cxn ang="0">
                <a:pos x="7" y="52"/>
              </a:cxn>
              <a:cxn ang="0">
                <a:pos x="7" y="39"/>
              </a:cxn>
              <a:cxn ang="0">
                <a:pos x="53" y="50"/>
              </a:cxn>
              <a:cxn ang="0">
                <a:pos x="99" y="39"/>
              </a:cxn>
              <a:cxn ang="0">
                <a:pos x="99" y="52"/>
              </a:cxn>
              <a:cxn ang="0">
                <a:pos x="53" y="42"/>
              </a:cxn>
              <a:cxn ang="0">
                <a:pos x="7" y="25"/>
              </a:cxn>
              <a:cxn ang="0">
                <a:pos x="53" y="8"/>
              </a:cxn>
              <a:cxn ang="0">
                <a:pos x="99" y="25"/>
              </a:cxn>
              <a:cxn ang="0">
                <a:pos x="53" y="42"/>
              </a:cxn>
              <a:cxn ang="0">
                <a:pos x="53" y="42"/>
              </a:cxn>
              <a:cxn ang="0">
                <a:pos x="53" y="42"/>
              </a:cxn>
            </a:cxnLst>
            <a:rect l="0" t="0" r="r" b="b"/>
            <a:pathLst>
              <a:path w="107" h="123">
                <a:moveTo>
                  <a:pt x="53" y="0"/>
                </a:moveTo>
                <a:cubicBezTo>
                  <a:pt x="27" y="0"/>
                  <a:pt x="0" y="8"/>
                  <a:pt x="0" y="2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5"/>
                  <a:pt x="27" y="123"/>
                  <a:pt x="53" y="123"/>
                </a:cubicBezTo>
                <a:cubicBezTo>
                  <a:pt x="79" y="123"/>
                  <a:pt x="107" y="115"/>
                  <a:pt x="107" y="98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8"/>
                  <a:pt x="79" y="0"/>
                  <a:pt x="53" y="0"/>
                </a:cubicBezTo>
                <a:close/>
                <a:moveTo>
                  <a:pt x="99" y="98"/>
                </a:moveTo>
                <a:cubicBezTo>
                  <a:pt x="99" y="107"/>
                  <a:pt x="79" y="115"/>
                  <a:pt x="53" y="115"/>
                </a:cubicBezTo>
                <a:cubicBezTo>
                  <a:pt x="28" y="115"/>
                  <a:pt x="7" y="107"/>
                  <a:pt x="7" y="98"/>
                </a:cubicBezTo>
                <a:cubicBezTo>
                  <a:pt x="7" y="83"/>
                  <a:pt x="7" y="83"/>
                  <a:pt x="7" y="83"/>
                </a:cubicBezTo>
                <a:cubicBezTo>
                  <a:pt x="15" y="92"/>
                  <a:pt x="34" y="96"/>
                  <a:pt x="53" y="96"/>
                </a:cubicBezTo>
                <a:cubicBezTo>
                  <a:pt x="72" y="96"/>
                  <a:pt x="91" y="92"/>
                  <a:pt x="99" y="83"/>
                </a:cubicBezTo>
                <a:lnTo>
                  <a:pt x="99" y="98"/>
                </a:lnTo>
                <a:close/>
                <a:moveTo>
                  <a:pt x="99" y="75"/>
                </a:moveTo>
                <a:cubicBezTo>
                  <a:pt x="99" y="75"/>
                  <a:pt x="99" y="75"/>
                  <a:pt x="99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84"/>
                  <a:pt x="79" y="92"/>
                  <a:pt x="53" y="92"/>
                </a:cubicBezTo>
                <a:cubicBezTo>
                  <a:pt x="28" y="92"/>
                  <a:pt x="7" y="84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60"/>
                  <a:pt x="7" y="60"/>
                  <a:pt x="7" y="60"/>
                </a:cubicBezTo>
                <a:cubicBezTo>
                  <a:pt x="15" y="69"/>
                  <a:pt x="34" y="73"/>
                  <a:pt x="53" y="73"/>
                </a:cubicBezTo>
                <a:cubicBezTo>
                  <a:pt x="72" y="73"/>
                  <a:pt x="91" y="69"/>
                  <a:pt x="99" y="60"/>
                </a:cubicBezTo>
                <a:lnTo>
                  <a:pt x="99" y="75"/>
                </a:lnTo>
                <a:close/>
                <a:moveTo>
                  <a:pt x="99" y="52"/>
                </a:moveTo>
                <a:cubicBezTo>
                  <a:pt x="99" y="52"/>
                  <a:pt x="99" y="52"/>
                  <a:pt x="99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61"/>
                  <a:pt x="79" y="69"/>
                  <a:pt x="53" y="69"/>
                </a:cubicBezTo>
                <a:cubicBezTo>
                  <a:pt x="28" y="69"/>
                  <a:pt x="7" y="61"/>
                  <a:pt x="7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39"/>
                  <a:pt x="7" y="39"/>
                  <a:pt x="7" y="39"/>
                </a:cubicBezTo>
                <a:cubicBezTo>
                  <a:pt x="17" y="46"/>
                  <a:pt x="36" y="50"/>
                  <a:pt x="53" y="50"/>
                </a:cubicBezTo>
                <a:cubicBezTo>
                  <a:pt x="71" y="50"/>
                  <a:pt x="89" y="46"/>
                  <a:pt x="99" y="39"/>
                </a:cubicBezTo>
                <a:lnTo>
                  <a:pt x="99" y="52"/>
                </a:lnTo>
                <a:close/>
                <a:moveTo>
                  <a:pt x="53" y="42"/>
                </a:moveTo>
                <a:cubicBezTo>
                  <a:pt x="28" y="42"/>
                  <a:pt x="7" y="34"/>
                  <a:pt x="7" y="25"/>
                </a:cubicBezTo>
                <a:cubicBezTo>
                  <a:pt x="7" y="15"/>
                  <a:pt x="28" y="8"/>
                  <a:pt x="53" y="8"/>
                </a:cubicBezTo>
                <a:cubicBezTo>
                  <a:pt x="79" y="8"/>
                  <a:pt x="99" y="15"/>
                  <a:pt x="99" y="25"/>
                </a:cubicBezTo>
                <a:cubicBezTo>
                  <a:pt x="99" y="34"/>
                  <a:pt x="79" y="42"/>
                  <a:pt x="53" y="42"/>
                </a:cubicBezTo>
                <a:close/>
                <a:moveTo>
                  <a:pt x="53" y="42"/>
                </a:moveTo>
                <a:cubicBezTo>
                  <a:pt x="53" y="42"/>
                  <a:pt x="53" y="42"/>
                  <a:pt x="53" y="42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Freeform: Shape 35"/>
          <p:cNvSpPr>
            <a:spLocks/>
          </p:cNvSpPr>
          <p:nvPr/>
        </p:nvSpPr>
        <p:spPr bwMode="auto">
          <a:xfrm>
            <a:off x="7381900" y="4948580"/>
            <a:ext cx="606451" cy="569048"/>
          </a:xfrm>
          <a:custGeom>
            <a:avLst/>
            <a:gdLst/>
            <a:ahLst/>
            <a:cxnLst>
              <a:cxn ang="0">
                <a:pos x="111" y="0"/>
              </a:cxn>
              <a:cxn ang="0">
                <a:pos x="12" y="0"/>
              </a:cxn>
              <a:cxn ang="0">
                <a:pos x="0" y="12"/>
              </a:cxn>
              <a:cxn ang="0">
                <a:pos x="0" y="88"/>
              </a:cxn>
              <a:cxn ang="0">
                <a:pos x="12" y="100"/>
              </a:cxn>
              <a:cxn ang="0">
                <a:pos x="50" y="100"/>
              </a:cxn>
              <a:cxn ang="0">
                <a:pos x="50" y="104"/>
              </a:cxn>
              <a:cxn ang="0">
                <a:pos x="26" y="108"/>
              </a:cxn>
              <a:cxn ang="0">
                <a:pos x="23" y="111"/>
              </a:cxn>
              <a:cxn ang="0">
                <a:pos x="27" y="115"/>
              </a:cxn>
              <a:cxn ang="0">
                <a:pos x="96" y="115"/>
              </a:cxn>
              <a:cxn ang="0">
                <a:pos x="100" y="111"/>
              </a:cxn>
              <a:cxn ang="0">
                <a:pos x="97" y="108"/>
              </a:cxn>
              <a:cxn ang="0">
                <a:pos x="73" y="104"/>
              </a:cxn>
              <a:cxn ang="0">
                <a:pos x="73" y="100"/>
              </a:cxn>
              <a:cxn ang="0">
                <a:pos x="111" y="100"/>
              </a:cxn>
              <a:cxn ang="0">
                <a:pos x="123" y="88"/>
              </a:cxn>
              <a:cxn ang="0">
                <a:pos x="123" y="12"/>
              </a:cxn>
              <a:cxn ang="0">
                <a:pos x="111" y="0"/>
              </a:cxn>
              <a:cxn ang="0">
                <a:pos x="115" y="88"/>
              </a:cxn>
              <a:cxn ang="0">
                <a:pos x="111" y="92"/>
              </a:cxn>
              <a:cxn ang="0">
                <a:pos x="12" y="92"/>
              </a:cxn>
              <a:cxn ang="0">
                <a:pos x="8" y="88"/>
              </a:cxn>
              <a:cxn ang="0">
                <a:pos x="8" y="12"/>
              </a:cxn>
              <a:cxn ang="0">
                <a:pos x="12" y="8"/>
              </a:cxn>
              <a:cxn ang="0">
                <a:pos x="111" y="8"/>
              </a:cxn>
              <a:cxn ang="0">
                <a:pos x="115" y="12"/>
              </a:cxn>
              <a:cxn ang="0">
                <a:pos x="115" y="88"/>
              </a:cxn>
              <a:cxn ang="0">
                <a:pos x="104" y="15"/>
              </a:cxn>
              <a:cxn ang="0">
                <a:pos x="19" y="15"/>
              </a:cxn>
              <a:cxn ang="0">
                <a:pos x="16" y="19"/>
              </a:cxn>
              <a:cxn ang="0">
                <a:pos x="16" y="73"/>
              </a:cxn>
              <a:cxn ang="0">
                <a:pos x="19" y="77"/>
              </a:cxn>
              <a:cxn ang="0">
                <a:pos x="104" y="77"/>
              </a:cxn>
              <a:cxn ang="0">
                <a:pos x="108" y="73"/>
              </a:cxn>
              <a:cxn ang="0">
                <a:pos x="108" y="19"/>
              </a:cxn>
              <a:cxn ang="0">
                <a:pos x="104" y="15"/>
              </a:cxn>
              <a:cxn ang="0">
                <a:pos x="104" y="73"/>
              </a:cxn>
              <a:cxn ang="0">
                <a:pos x="19" y="73"/>
              </a:cxn>
              <a:cxn ang="0">
                <a:pos x="19" y="19"/>
              </a:cxn>
              <a:cxn ang="0">
                <a:pos x="104" y="19"/>
              </a:cxn>
              <a:cxn ang="0">
                <a:pos x="104" y="73"/>
              </a:cxn>
              <a:cxn ang="0">
                <a:pos x="104" y="73"/>
              </a:cxn>
              <a:cxn ang="0">
                <a:pos x="104" y="73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Rectangle 1"/>
          <p:cNvSpPr/>
          <p:nvPr/>
        </p:nvSpPr>
        <p:spPr>
          <a:xfrm>
            <a:off x="4605672" y="1882563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 smtClean="0">
                <a:solidFill>
                  <a:schemeClr val="accent1"/>
                </a:solidFill>
                <a:ea typeface="微软雅黑" panose="020B0503020204020204" pitchFamily="34" charset="-122"/>
              </a:rPr>
              <a:t>定义知识图谱模式</a:t>
            </a:r>
            <a:endParaRPr lang="zh-CN" altLang="en-US" sz="16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Rectangle 27"/>
          <p:cNvSpPr/>
          <p:nvPr/>
        </p:nvSpPr>
        <p:spPr>
          <a:xfrm>
            <a:off x="4982833" y="3362350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 smtClean="0">
                <a:solidFill>
                  <a:schemeClr val="accent2"/>
                </a:solidFill>
                <a:ea typeface="微软雅黑" panose="020B0503020204020204" pitchFamily="34" charset="-122"/>
              </a:rPr>
              <a:t>进行数据标注</a:t>
            </a:r>
            <a:endParaRPr lang="zh-CN" altLang="en-US" sz="1600" b="1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Rectangle 29"/>
          <p:cNvSpPr/>
          <p:nvPr/>
        </p:nvSpPr>
        <p:spPr>
          <a:xfrm>
            <a:off x="4605672" y="4851515"/>
            <a:ext cx="1599257" cy="338554"/>
          </a:xfrm>
          <a:prstGeom prst="rect">
            <a:avLst/>
          </a:prstGeom>
        </p:spPr>
        <p:txBody>
          <a:bodyPr wrap="none" lIns="216000" anchor="ctr" anchorCtr="0">
            <a:normAutofit/>
          </a:bodyPr>
          <a:lstStyle/>
          <a:p>
            <a:r>
              <a:rPr lang="zh-CN" altLang="en-US" sz="1600" b="1" dirty="0" smtClean="0">
                <a:solidFill>
                  <a:schemeClr val="accent3"/>
                </a:solidFill>
                <a:ea typeface="微软雅黑" panose="020B0503020204020204" pitchFamily="34" charset="-122"/>
              </a:rPr>
              <a:t>训练标注数据</a:t>
            </a:r>
            <a:endParaRPr lang="zh-CN" altLang="en-US" sz="1600" b="1" dirty="0">
              <a:solidFill>
                <a:schemeClr val="accent3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TextBox 39"/>
          <p:cNvSpPr txBox="1">
            <a:spLocks/>
          </p:cNvSpPr>
          <p:nvPr/>
        </p:nvSpPr>
        <p:spPr bwMode="auto">
          <a:xfrm>
            <a:off x="8266539" y="1826843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400" b="0" dirty="0" smtClean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人工识别当前抽取结果中出现次数较多的人物属性，构建知识图谱模式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。</a:t>
            </a:r>
            <a:endParaRPr lang="zh-CN" altLang="en-US" sz="1400" b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  <p:sp>
        <p:nvSpPr>
          <p:cNvPr id="39" name="TextBox 40"/>
          <p:cNvSpPr txBox="1">
            <a:spLocks/>
          </p:cNvSpPr>
          <p:nvPr/>
        </p:nvSpPr>
        <p:spPr bwMode="auto">
          <a:xfrm>
            <a:off x="9065276" y="3270927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400" b="0" dirty="0" smtClean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根据定义的模式，在初始语料中对模式中充当关系的谓词进行标注。</a:t>
            </a:r>
            <a:endParaRPr lang="zh-CN" altLang="en-US" sz="1400" b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  <p:sp>
        <p:nvSpPr>
          <p:cNvPr id="40" name="TextBox 42"/>
          <p:cNvSpPr txBox="1">
            <a:spLocks/>
          </p:cNvSpPr>
          <p:nvPr/>
        </p:nvSpPr>
        <p:spPr bwMode="auto">
          <a:xfrm>
            <a:off x="8266539" y="4670490"/>
            <a:ext cx="2498045" cy="556179"/>
          </a:xfrm>
          <a:prstGeom prst="rect">
            <a:avLst/>
          </a:prstGeom>
          <a:noFill/>
          <a:extLst/>
        </p:spPr>
        <p:txBody>
          <a:bodyPr wrap="square" lIns="216000" tIns="46800" rIns="90000" bIns="46800"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1400" b="0" dirty="0" smtClean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使用</a:t>
            </a:r>
            <a:r>
              <a:rPr lang="en-US" altLang="zh-CN" sz="1400" b="0" dirty="0" smtClean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CRF++</a:t>
            </a:r>
            <a:r>
              <a:rPr lang="zh-CN" altLang="en-US" sz="1400" b="0" dirty="0" smtClean="0">
                <a:solidFill>
                  <a:schemeClr val="tx1"/>
                </a:solidFill>
                <a:effectLst/>
                <a:ea typeface="微软雅黑" panose="020B0503020204020204" pitchFamily="34" charset="-122"/>
              </a:rPr>
              <a:t>训练标注数据得到分类器，再进行依存句法分析与关系抽取，以提高可用抽取结果的比例。</a:t>
            </a:r>
            <a:endParaRPr lang="zh-CN" altLang="en-US" sz="1400" b="0" dirty="0">
              <a:solidFill>
                <a:schemeClr val="tx1"/>
              </a:solidFill>
              <a:effectLst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1115" y="923192"/>
            <a:ext cx="10348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针对上述问题，我们计划自行标注数据进行训练，以提高关系抽取的准确率与召回率。具体步骤如下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50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2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3877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经费使用情况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46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经费使用情况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3">
            <a:extLst>
              <a:ext uri="{FF2B5EF4-FFF2-40B4-BE49-F238E27FC236}">
                <a16:creationId xmlns:a16="http://schemas.microsoft.com/office/drawing/2014/main" id="{8284A439-6D4B-4F7F-99C6-4F7563D2FE25}"/>
              </a:ext>
            </a:extLst>
          </p:cNvPr>
          <p:cNvGrpSpPr/>
          <p:nvPr/>
        </p:nvGrpSpPr>
        <p:grpSpPr>
          <a:xfrm>
            <a:off x="7902839" y="1998910"/>
            <a:ext cx="574454" cy="574454"/>
            <a:chOff x="7902839" y="1998910"/>
            <a:chExt cx="574454" cy="574454"/>
          </a:xfrm>
        </p:grpSpPr>
        <p:sp>
          <p:nvSpPr>
            <p:cNvPr id="12" name="Oval 42"/>
            <p:cNvSpPr/>
            <p:nvPr/>
          </p:nvSpPr>
          <p:spPr>
            <a:xfrm>
              <a:off x="7902839" y="1998910"/>
              <a:ext cx="574454" cy="574454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Freeform: Shape 43"/>
            <p:cNvSpPr/>
            <p:nvPr/>
          </p:nvSpPr>
          <p:spPr>
            <a:xfrm>
              <a:off x="8025937" y="2122005"/>
              <a:ext cx="328260" cy="32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60" y="14462"/>
                  </a:moveTo>
                  <a:cubicBezTo>
                    <a:pt x="10237" y="15268"/>
                    <a:pt x="7944" y="14282"/>
                    <a:pt x="7138" y="12260"/>
                  </a:cubicBezTo>
                  <a:cubicBezTo>
                    <a:pt x="6332" y="10238"/>
                    <a:pt x="7318" y="7944"/>
                    <a:pt x="9340" y="7138"/>
                  </a:cubicBezTo>
                  <a:cubicBezTo>
                    <a:pt x="11363" y="6332"/>
                    <a:pt x="13656" y="7318"/>
                    <a:pt x="14462" y="9340"/>
                  </a:cubicBezTo>
                  <a:cubicBezTo>
                    <a:pt x="15268" y="11362"/>
                    <a:pt x="14282" y="13656"/>
                    <a:pt x="12260" y="14462"/>
                  </a:cubicBezTo>
                  <a:close/>
                  <a:moveTo>
                    <a:pt x="19602" y="9782"/>
                  </a:moveTo>
                  <a:cubicBezTo>
                    <a:pt x="20834" y="9090"/>
                    <a:pt x="21600" y="8617"/>
                    <a:pt x="21600" y="8617"/>
                  </a:cubicBezTo>
                  <a:lnTo>
                    <a:pt x="20140" y="4954"/>
                  </a:lnTo>
                  <a:cubicBezTo>
                    <a:pt x="20140" y="4954"/>
                    <a:pt x="19254" y="5138"/>
                    <a:pt x="17878" y="5484"/>
                  </a:cubicBezTo>
                  <a:cubicBezTo>
                    <a:pt x="17340" y="4770"/>
                    <a:pt x="16700" y="4141"/>
                    <a:pt x="15975" y="3619"/>
                  </a:cubicBezTo>
                  <a:cubicBezTo>
                    <a:pt x="16319" y="2115"/>
                    <a:pt x="16483" y="1130"/>
                    <a:pt x="16483" y="1130"/>
                  </a:cubicBezTo>
                  <a:lnTo>
                    <a:pt x="13896" y="17"/>
                  </a:lnTo>
                  <a:cubicBezTo>
                    <a:pt x="13896" y="17"/>
                    <a:pt x="13292" y="816"/>
                    <a:pt x="12435" y="2100"/>
                  </a:cubicBezTo>
                  <a:cubicBezTo>
                    <a:pt x="11667" y="1958"/>
                    <a:pt x="9929" y="1990"/>
                    <a:pt x="9794" y="2006"/>
                  </a:cubicBezTo>
                  <a:cubicBezTo>
                    <a:pt x="9096" y="770"/>
                    <a:pt x="8616" y="0"/>
                    <a:pt x="8616" y="0"/>
                  </a:cubicBezTo>
                  <a:lnTo>
                    <a:pt x="4955" y="1460"/>
                  </a:lnTo>
                  <a:cubicBezTo>
                    <a:pt x="4955" y="1460"/>
                    <a:pt x="5136" y="2351"/>
                    <a:pt x="5481" y="3734"/>
                  </a:cubicBezTo>
                  <a:cubicBezTo>
                    <a:pt x="4778" y="4264"/>
                    <a:pt x="4157" y="4895"/>
                    <a:pt x="3639" y="5608"/>
                  </a:cubicBezTo>
                  <a:cubicBezTo>
                    <a:pt x="2127" y="5266"/>
                    <a:pt x="1135" y="5104"/>
                    <a:pt x="1135" y="5104"/>
                  </a:cubicBezTo>
                  <a:lnTo>
                    <a:pt x="22" y="7692"/>
                  </a:lnTo>
                  <a:cubicBezTo>
                    <a:pt x="22" y="7692"/>
                    <a:pt x="819" y="8298"/>
                    <a:pt x="2103" y="9154"/>
                  </a:cubicBezTo>
                  <a:cubicBezTo>
                    <a:pt x="1955" y="9941"/>
                    <a:pt x="1990" y="11679"/>
                    <a:pt x="2004" y="11801"/>
                  </a:cubicBezTo>
                  <a:cubicBezTo>
                    <a:pt x="768" y="12502"/>
                    <a:pt x="0" y="12983"/>
                    <a:pt x="0" y="12983"/>
                  </a:cubicBezTo>
                  <a:lnTo>
                    <a:pt x="1460" y="16645"/>
                  </a:lnTo>
                  <a:cubicBezTo>
                    <a:pt x="1460" y="16645"/>
                    <a:pt x="2351" y="16467"/>
                    <a:pt x="3732" y="16126"/>
                  </a:cubicBezTo>
                  <a:cubicBezTo>
                    <a:pt x="4263" y="16831"/>
                    <a:pt x="4896" y="17454"/>
                    <a:pt x="5611" y="17973"/>
                  </a:cubicBezTo>
                  <a:cubicBezTo>
                    <a:pt x="5273" y="19468"/>
                    <a:pt x="5112" y="20448"/>
                    <a:pt x="5112" y="20448"/>
                  </a:cubicBezTo>
                  <a:lnTo>
                    <a:pt x="7642" y="21536"/>
                  </a:lnTo>
                  <a:cubicBezTo>
                    <a:pt x="7642" y="21536"/>
                    <a:pt x="8236" y="20755"/>
                    <a:pt x="9083" y="19495"/>
                  </a:cubicBezTo>
                  <a:cubicBezTo>
                    <a:pt x="9914" y="19659"/>
                    <a:pt x="11699" y="19617"/>
                    <a:pt x="11812" y="19605"/>
                  </a:cubicBezTo>
                  <a:cubicBezTo>
                    <a:pt x="12507" y="20836"/>
                    <a:pt x="12984" y="21600"/>
                    <a:pt x="12984" y="21600"/>
                  </a:cubicBezTo>
                  <a:lnTo>
                    <a:pt x="16645" y="20140"/>
                  </a:lnTo>
                  <a:cubicBezTo>
                    <a:pt x="16645" y="20140"/>
                    <a:pt x="16465" y="19256"/>
                    <a:pt x="16122" y="17881"/>
                  </a:cubicBezTo>
                  <a:cubicBezTo>
                    <a:pt x="16854" y="17330"/>
                    <a:pt x="17498" y="16672"/>
                    <a:pt x="18029" y="15924"/>
                  </a:cubicBezTo>
                  <a:cubicBezTo>
                    <a:pt x="19510" y="16258"/>
                    <a:pt x="20478" y="16419"/>
                    <a:pt x="20478" y="16419"/>
                  </a:cubicBezTo>
                  <a:lnTo>
                    <a:pt x="21566" y="13889"/>
                  </a:lnTo>
                  <a:cubicBezTo>
                    <a:pt x="21566" y="13889"/>
                    <a:pt x="20777" y="13294"/>
                    <a:pt x="19508" y="12446"/>
                  </a:cubicBezTo>
                  <a:cubicBezTo>
                    <a:pt x="19652" y="11675"/>
                    <a:pt x="19618" y="9922"/>
                    <a:pt x="19602" y="97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Rectangle 41"/>
          <p:cNvSpPr/>
          <p:nvPr/>
        </p:nvSpPr>
        <p:spPr>
          <a:xfrm>
            <a:off x="7208218" y="2680827"/>
            <a:ext cx="1909406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复印及打印：</a:t>
            </a:r>
            <a:endParaRPr lang="en-US" altLang="zh-CN" sz="2000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dirty="0" smtClean="0">
                <a:ea typeface="微软雅黑" panose="020B0503020204020204" pitchFamily="34" charset="-122"/>
              </a:rPr>
              <a:t>32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元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7E139A99-FCAF-4D34-BD6C-030A5D204592}"/>
              </a:ext>
            </a:extLst>
          </p:cNvPr>
          <p:cNvGrpSpPr/>
          <p:nvPr/>
        </p:nvGrpSpPr>
        <p:grpSpPr>
          <a:xfrm>
            <a:off x="8175306" y="3967910"/>
            <a:ext cx="574454" cy="574454"/>
            <a:chOff x="8175306" y="3967910"/>
            <a:chExt cx="574454" cy="574454"/>
          </a:xfrm>
        </p:grpSpPr>
        <p:sp>
          <p:nvSpPr>
            <p:cNvPr id="15" name="Oval 38"/>
            <p:cNvSpPr/>
            <p:nvPr/>
          </p:nvSpPr>
          <p:spPr>
            <a:xfrm>
              <a:off x="8175306" y="3967910"/>
              <a:ext cx="574454" cy="57445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Freeform: Shape 39"/>
            <p:cNvSpPr/>
            <p:nvPr/>
          </p:nvSpPr>
          <p:spPr>
            <a:xfrm>
              <a:off x="8298403" y="4133283"/>
              <a:ext cx="328261" cy="24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85" y="8532"/>
                  </a:moveTo>
                  <a:lnTo>
                    <a:pt x="17798" y="8532"/>
                  </a:lnTo>
                  <a:lnTo>
                    <a:pt x="17798" y="12676"/>
                  </a:lnTo>
                  <a:cubicBezTo>
                    <a:pt x="17798" y="14711"/>
                    <a:pt x="16603" y="16373"/>
                    <a:pt x="15079" y="16373"/>
                  </a:cubicBezTo>
                  <a:lnTo>
                    <a:pt x="9158" y="16373"/>
                  </a:lnTo>
                  <a:lnTo>
                    <a:pt x="9158" y="17810"/>
                  </a:lnTo>
                  <a:cubicBezTo>
                    <a:pt x="9158" y="18927"/>
                    <a:pt x="9837" y="19832"/>
                    <a:pt x="10673" y="19832"/>
                  </a:cubicBezTo>
                  <a:lnTo>
                    <a:pt x="16728" y="19832"/>
                  </a:lnTo>
                  <a:lnTo>
                    <a:pt x="19181" y="21600"/>
                  </a:lnTo>
                  <a:lnTo>
                    <a:pt x="19181" y="19832"/>
                  </a:lnTo>
                  <a:lnTo>
                    <a:pt x="20085" y="19832"/>
                  </a:lnTo>
                  <a:cubicBezTo>
                    <a:pt x="20922" y="19832"/>
                    <a:pt x="21600" y="18927"/>
                    <a:pt x="21600" y="17810"/>
                  </a:cubicBezTo>
                  <a:lnTo>
                    <a:pt x="21600" y="10554"/>
                  </a:lnTo>
                  <a:cubicBezTo>
                    <a:pt x="21600" y="9438"/>
                    <a:pt x="20922" y="8532"/>
                    <a:pt x="20085" y="8532"/>
                  </a:cubicBezTo>
                  <a:close/>
                  <a:moveTo>
                    <a:pt x="6912" y="15450"/>
                  </a:moveTo>
                  <a:lnTo>
                    <a:pt x="6689" y="15450"/>
                  </a:lnTo>
                  <a:lnTo>
                    <a:pt x="2592" y="18372"/>
                  </a:lnTo>
                  <a:lnTo>
                    <a:pt x="2592" y="15450"/>
                  </a:lnTo>
                  <a:lnTo>
                    <a:pt x="2074" y="15450"/>
                  </a:lnTo>
                  <a:cubicBezTo>
                    <a:pt x="928" y="15450"/>
                    <a:pt x="0" y="14211"/>
                    <a:pt x="0" y="12683"/>
                  </a:cubicBezTo>
                  <a:lnTo>
                    <a:pt x="0" y="2767"/>
                  </a:lnTo>
                  <a:cubicBezTo>
                    <a:pt x="0" y="1239"/>
                    <a:pt x="928" y="0"/>
                    <a:pt x="2074" y="0"/>
                  </a:cubicBezTo>
                  <a:lnTo>
                    <a:pt x="15034" y="0"/>
                  </a:lnTo>
                  <a:cubicBezTo>
                    <a:pt x="16179" y="0"/>
                    <a:pt x="17107" y="1239"/>
                    <a:pt x="17107" y="2767"/>
                  </a:cubicBezTo>
                  <a:lnTo>
                    <a:pt x="17107" y="4381"/>
                  </a:lnTo>
                  <a:lnTo>
                    <a:pt x="17107" y="8532"/>
                  </a:lnTo>
                  <a:lnTo>
                    <a:pt x="17107" y="12676"/>
                  </a:lnTo>
                  <a:cubicBezTo>
                    <a:pt x="17107" y="14205"/>
                    <a:pt x="16224" y="15450"/>
                    <a:pt x="15079" y="15450"/>
                  </a:cubicBezTo>
                  <a:lnTo>
                    <a:pt x="9158" y="15450"/>
                  </a:lnTo>
                  <a:cubicBezTo>
                    <a:pt x="9158" y="15450"/>
                    <a:pt x="6912" y="15450"/>
                    <a:pt x="6912" y="154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Rectangle 37"/>
          <p:cNvSpPr/>
          <p:nvPr/>
        </p:nvSpPr>
        <p:spPr>
          <a:xfrm>
            <a:off x="7429631" y="4502446"/>
            <a:ext cx="2051621" cy="570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600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ea typeface="微软雅黑" panose="020B0503020204020204" pitchFamily="34" charset="-122"/>
              </a:rPr>
              <a:t>后续计划</a:t>
            </a: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ea typeface="微软雅黑" panose="020B0503020204020204" pitchFamily="34" charset="-122"/>
              </a:rPr>
              <a:t>软件购买：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500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元左右</a:t>
            </a: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ea typeface="微软雅黑" panose="020B0503020204020204" pitchFamily="34" charset="-122"/>
              </a:rPr>
              <a:t>文献费用：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元左右</a:t>
            </a:r>
          </a:p>
          <a:p>
            <a:pPr algn="ctr">
              <a:lnSpc>
                <a:spcPct val="120000"/>
              </a:lnSpc>
            </a:pPr>
            <a:r>
              <a:rPr lang="zh-CN" altLang="en-US" sz="1600" dirty="0" smtClean="0">
                <a:ea typeface="微软雅黑" panose="020B0503020204020204" pitchFamily="34" charset="-122"/>
              </a:rPr>
              <a:t>文印费用：</a:t>
            </a:r>
            <a:r>
              <a:rPr lang="en-US" altLang="zh-CN" sz="1600" dirty="0" smtClean="0">
                <a:ea typeface="微软雅黑" panose="020B0503020204020204" pitchFamily="34" charset="-122"/>
              </a:rPr>
              <a:t>100</a:t>
            </a:r>
            <a:r>
              <a:rPr lang="zh-CN" altLang="en-US" sz="1600" dirty="0" smtClean="0">
                <a:ea typeface="微软雅黑" panose="020B0503020204020204" pitchFamily="34" charset="-122"/>
              </a:rPr>
              <a:t>元左右</a:t>
            </a:r>
          </a:p>
        </p:txBody>
      </p:sp>
      <p:grpSp>
        <p:nvGrpSpPr>
          <p:cNvPr id="4" name="组合 5">
            <a:extLst>
              <a:ext uri="{FF2B5EF4-FFF2-40B4-BE49-F238E27FC236}">
                <a16:creationId xmlns:a16="http://schemas.microsoft.com/office/drawing/2014/main" id="{DC99BD02-781D-4872-AD1D-A353DAFFEB46}"/>
              </a:ext>
            </a:extLst>
          </p:cNvPr>
          <p:cNvGrpSpPr/>
          <p:nvPr/>
        </p:nvGrpSpPr>
        <p:grpSpPr>
          <a:xfrm>
            <a:off x="5818052" y="1215190"/>
            <a:ext cx="574454" cy="574454"/>
            <a:chOff x="5818052" y="1215190"/>
            <a:chExt cx="574454" cy="574454"/>
          </a:xfrm>
        </p:grpSpPr>
        <p:sp>
          <p:nvSpPr>
            <p:cNvPr id="18" name="Oval 34"/>
            <p:cNvSpPr/>
            <p:nvPr/>
          </p:nvSpPr>
          <p:spPr>
            <a:xfrm>
              <a:off x="5818052" y="1215190"/>
              <a:ext cx="574454" cy="574454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: Shape 35"/>
            <p:cNvSpPr/>
            <p:nvPr/>
          </p:nvSpPr>
          <p:spPr>
            <a:xfrm>
              <a:off x="5941148" y="1355725"/>
              <a:ext cx="328261" cy="293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extrusionOk="0">
                  <a:moveTo>
                    <a:pt x="19415" y="16649"/>
                  </a:moveTo>
                  <a:cubicBezTo>
                    <a:pt x="20161" y="16995"/>
                    <a:pt x="20794" y="17015"/>
                    <a:pt x="20797" y="18016"/>
                  </a:cubicBezTo>
                  <a:lnTo>
                    <a:pt x="21600" y="21484"/>
                  </a:lnTo>
                  <a:lnTo>
                    <a:pt x="0" y="21484"/>
                  </a:lnTo>
                  <a:cubicBezTo>
                    <a:pt x="91" y="20771"/>
                    <a:pt x="349" y="19060"/>
                    <a:pt x="573" y="18136"/>
                  </a:cubicBezTo>
                  <a:cubicBezTo>
                    <a:pt x="679" y="17700"/>
                    <a:pt x="1212" y="16975"/>
                    <a:pt x="2036" y="16624"/>
                  </a:cubicBezTo>
                  <a:cubicBezTo>
                    <a:pt x="4050" y="15766"/>
                    <a:pt x="6877" y="14370"/>
                    <a:pt x="7251" y="13724"/>
                  </a:cubicBezTo>
                  <a:cubicBezTo>
                    <a:pt x="7484" y="13323"/>
                    <a:pt x="7579" y="13743"/>
                    <a:pt x="7681" y="13421"/>
                  </a:cubicBezTo>
                  <a:cubicBezTo>
                    <a:pt x="7916" y="12679"/>
                    <a:pt x="7968" y="11587"/>
                    <a:pt x="7968" y="11587"/>
                  </a:cubicBezTo>
                  <a:cubicBezTo>
                    <a:pt x="7848" y="11494"/>
                    <a:pt x="7572" y="10786"/>
                    <a:pt x="7434" y="10117"/>
                  </a:cubicBezTo>
                  <a:cubicBezTo>
                    <a:pt x="7387" y="9891"/>
                    <a:pt x="7082" y="9884"/>
                    <a:pt x="6846" y="8995"/>
                  </a:cubicBezTo>
                  <a:cubicBezTo>
                    <a:pt x="6653" y="8263"/>
                    <a:pt x="6425" y="7272"/>
                    <a:pt x="6518" y="6932"/>
                  </a:cubicBezTo>
                  <a:cubicBezTo>
                    <a:pt x="6566" y="6758"/>
                    <a:pt x="6695" y="6822"/>
                    <a:pt x="6716" y="6831"/>
                  </a:cubicBezTo>
                  <a:cubicBezTo>
                    <a:pt x="6697" y="6706"/>
                    <a:pt x="6673" y="6705"/>
                    <a:pt x="6649" y="6531"/>
                  </a:cubicBezTo>
                  <a:cubicBezTo>
                    <a:pt x="6603" y="6199"/>
                    <a:pt x="6428" y="5653"/>
                    <a:pt x="6414" y="5330"/>
                  </a:cubicBezTo>
                  <a:cubicBezTo>
                    <a:pt x="6302" y="2941"/>
                    <a:pt x="6814" y="1517"/>
                    <a:pt x="7802" y="834"/>
                  </a:cubicBezTo>
                  <a:cubicBezTo>
                    <a:pt x="8064" y="653"/>
                    <a:pt x="9136" y="145"/>
                    <a:pt x="9462" y="64"/>
                  </a:cubicBezTo>
                  <a:cubicBezTo>
                    <a:pt x="10187" y="-116"/>
                    <a:pt x="11659" y="109"/>
                    <a:pt x="12338" y="443"/>
                  </a:cubicBezTo>
                  <a:cubicBezTo>
                    <a:pt x="14203" y="1346"/>
                    <a:pt x="14766" y="2285"/>
                    <a:pt x="14624" y="5330"/>
                  </a:cubicBezTo>
                  <a:cubicBezTo>
                    <a:pt x="14599" y="5877"/>
                    <a:pt x="14486" y="6618"/>
                    <a:pt x="14433" y="6945"/>
                  </a:cubicBezTo>
                  <a:cubicBezTo>
                    <a:pt x="14521" y="6860"/>
                    <a:pt x="14606" y="6807"/>
                    <a:pt x="14679" y="6813"/>
                  </a:cubicBezTo>
                  <a:cubicBezTo>
                    <a:pt x="14982" y="6833"/>
                    <a:pt x="14696" y="8105"/>
                    <a:pt x="14460" y="8995"/>
                  </a:cubicBezTo>
                  <a:cubicBezTo>
                    <a:pt x="14225" y="9884"/>
                    <a:pt x="13904" y="9888"/>
                    <a:pt x="13872" y="10117"/>
                  </a:cubicBezTo>
                  <a:cubicBezTo>
                    <a:pt x="13761" y="10901"/>
                    <a:pt x="13490" y="11361"/>
                    <a:pt x="13347" y="11576"/>
                  </a:cubicBezTo>
                  <a:cubicBezTo>
                    <a:pt x="13347" y="11576"/>
                    <a:pt x="13436" y="12775"/>
                    <a:pt x="13704" y="13449"/>
                  </a:cubicBezTo>
                  <a:cubicBezTo>
                    <a:pt x="13812" y="13730"/>
                    <a:pt x="13931" y="13430"/>
                    <a:pt x="14102" y="13742"/>
                  </a:cubicBezTo>
                  <a:cubicBezTo>
                    <a:pt x="14018" y="13588"/>
                    <a:pt x="14272" y="14339"/>
                    <a:pt x="15405" y="14858"/>
                  </a:cubicBezTo>
                  <a:cubicBezTo>
                    <a:pt x="17512" y="15825"/>
                    <a:pt x="18500" y="16226"/>
                    <a:pt x="19415" y="1664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Rectangle 33"/>
          <p:cNvSpPr/>
          <p:nvPr/>
        </p:nvSpPr>
        <p:spPr>
          <a:xfrm>
            <a:off x="5075149" y="1857950"/>
            <a:ext cx="2051621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购买编程书籍：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246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元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grpSp>
        <p:nvGrpSpPr>
          <p:cNvPr id="5" name="组合 2">
            <a:extLst>
              <a:ext uri="{FF2B5EF4-FFF2-40B4-BE49-F238E27FC236}">
                <a16:creationId xmlns:a16="http://schemas.microsoft.com/office/drawing/2014/main" id="{2AEB67EF-5805-4561-A656-8541AAE5B8B2}"/>
              </a:ext>
            </a:extLst>
          </p:cNvPr>
          <p:cNvGrpSpPr/>
          <p:nvPr/>
        </p:nvGrpSpPr>
        <p:grpSpPr>
          <a:xfrm>
            <a:off x="3731877" y="1998910"/>
            <a:ext cx="574454" cy="574454"/>
            <a:chOff x="3731877" y="1998910"/>
            <a:chExt cx="574454" cy="574454"/>
          </a:xfrm>
        </p:grpSpPr>
        <p:sp>
          <p:nvSpPr>
            <p:cNvPr id="21" name="Oval 30"/>
            <p:cNvSpPr/>
            <p:nvPr/>
          </p:nvSpPr>
          <p:spPr>
            <a:xfrm>
              <a:off x="3731877" y="1998910"/>
              <a:ext cx="574454" cy="574454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: Shape 31"/>
            <p:cNvSpPr/>
            <p:nvPr/>
          </p:nvSpPr>
          <p:spPr>
            <a:xfrm>
              <a:off x="3894805" y="2122007"/>
              <a:ext cx="248598" cy="32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extrusionOk="0">
                  <a:moveTo>
                    <a:pt x="16784" y="1264"/>
                  </a:moveTo>
                  <a:cubicBezTo>
                    <a:pt x="16363" y="1078"/>
                    <a:pt x="15824" y="1189"/>
                    <a:pt x="15581" y="1511"/>
                  </a:cubicBezTo>
                  <a:lnTo>
                    <a:pt x="14280" y="3236"/>
                  </a:lnTo>
                  <a:cubicBezTo>
                    <a:pt x="14867" y="3417"/>
                    <a:pt x="15381" y="3636"/>
                    <a:pt x="15831" y="3874"/>
                  </a:cubicBezTo>
                  <a:lnTo>
                    <a:pt x="17106" y="2185"/>
                  </a:lnTo>
                  <a:cubicBezTo>
                    <a:pt x="17349" y="1863"/>
                    <a:pt x="17205" y="1451"/>
                    <a:pt x="16784" y="1264"/>
                  </a:cubicBezTo>
                  <a:close/>
                  <a:moveTo>
                    <a:pt x="21233" y="4689"/>
                  </a:moveTo>
                  <a:cubicBezTo>
                    <a:pt x="20988" y="4366"/>
                    <a:pt x="20450" y="4256"/>
                    <a:pt x="20028" y="4442"/>
                  </a:cubicBezTo>
                  <a:lnTo>
                    <a:pt x="17841" y="5408"/>
                  </a:lnTo>
                  <a:cubicBezTo>
                    <a:pt x="18203" y="5799"/>
                    <a:pt x="18487" y="6197"/>
                    <a:pt x="18711" y="6581"/>
                  </a:cubicBezTo>
                  <a:lnTo>
                    <a:pt x="20909" y="5610"/>
                  </a:lnTo>
                  <a:cubicBezTo>
                    <a:pt x="21331" y="5423"/>
                    <a:pt x="21475" y="5012"/>
                    <a:pt x="21233" y="4689"/>
                  </a:cubicBezTo>
                  <a:close/>
                  <a:moveTo>
                    <a:pt x="1322" y="4393"/>
                  </a:moveTo>
                  <a:cubicBezTo>
                    <a:pt x="900" y="4207"/>
                    <a:pt x="362" y="4317"/>
                    <a:pt x="118" y="4640"/>
                  </a:cubicBezTo>
                  <a:cubicBezTo>
                    <a:pt x="-125" y="4963"/>
                    <a:pt x="19" y="5375"/>
                    <a:pt x="441" y="5561"/>
                  </a:cubicBezTo>
                  <a:lnTo>
                    <a:pt x="2633" y="6530"/>
                  </a:lnTo>
                  <a:cubicBezTo>
                    <a:pt x="2861" y="6146"/>
                    <a:pt x="3149" y="5751"/>
                    <a:pt x="3514" y="5362"/>
                  </a:cubicBezTo>
                  <a:cubicBezTo>
                    <a:pt x="3514" y="5362"/>
                    <a:pt x="1322" y="4393"/>
                    <a:pt x="1322" y="4393"/>
                  </a:cubicBezTo>
                  <a:close/>
                  <a:moveTo>
                    <a:pt x="5797" y="1483"/>
                  </a:moveTo>
                  <a:cubicBezTo>
                    <a:pt x="5553" y="1160"/>
                    <a:pt x="5015" y="1050"/>
                    <a:pt x="4593" y="1236"/>
                  </a:cubicBezTo>
                  <a:cubicBezTo>
                    <a:pt x="4173" y="1422"/>
                    <a:pt x="4029" y="1834"/>
                    <a:pt x="4272" y="2157"/>
                  </a:cubicBezTo>
                  <a:lnTo>
                    <a:pt x="5544" y="3843"/>
                  </a:lnTo>
                  <a:cubicBezTo>
                    <a:pt x="5997" y="3607"/>
                    <a:pt x="6514" y="3392"/>
                    <a:pt x="7103" y="3215"/>
                  </a:cubicBezTo>
                  <a:cubicBezTo>
                    <a:pt x="7103" y="3215"/>
                    <a:pt x="5797" y="1483"/>
                    <a:pt x="5797" y="1483"/>
                  </a:cubicBezTo>
                  <a:close/>
                  <a:moveTo>
                    <a:pt x="10693" y="0"/>
                  </a:moveTo>
                  <a:cubicBezTo>
                    <a:pt x="10208" y="0"/>
                    <a:pt x="9813" y="302"/>
                    <a:pt x="9813" y="674"/>
                  </a:cubicBezTo>
                  <a:lnTo>
                    <a:pt x="9813" y="2753"/>
                  </a:lnTo>
                  <a:cubicBezTo>
                    <a:pt x="10026" y="2740"/>
                    <a:pt x="11348" y="2744"/>
                    <a:pt x="11574" y="2758"/>
                  </a:cubicBezTo>
                  <a:lnTo>
                    <a:pt x="11574" y="674"/>
                  </a:lnTo>
                  <a:cubicBezTo>
                    <a:pt x="11574" y="302"/>
                    <a:pt x="11180" y="0"/>
                    <a:pt x="10693" y="0"/>
                  </a:cubicBezTo>
                  <a:close/>
                  <a:moveTo>
                    <a:pt x="18428" y="9068"/>
                  </a:moveTo>
                  <a:cubicBezTo>
                    <a:pt x="18228" y="7091"/>
                    <a:pt x="16423" y="3572"/>
                    <a:pt x="10662" y="3572"/>
                  </a:cubicBezTo>
                  <a:cubicBezTo>
                    <a:pt x="10661" y="3572"/>
                    <a:pt x="10660" y="3572"/>
                    <a:pt x="10659" y="3572"/>
                  </a:cubicBezTo>
                  <a:cubicBezTo>
                    <a:pt x="10658" y="3572"/>
                    <a:pt x="10658" y="3572"/>
                    <a:pt x="10657" y="3572"/>
                  </a:cubicBezTo>
                  <a:cubicBezTo>
                    <a:pt x="10656" y="3572"/>
                    <a:pt x="10655" y="3572"/>
                    <a:pt x="10655" y="3572"/>
                  </a:cubicBezTo>
                  <a:cubicBezTo>
                    <a:pt x="10654" y="3572"/>
                    <a:pt x="10653" y="3572"/>
                    <a:pt x="10652" y="3572"/>
                  </a:cubicBezTo>
                  <a:cubicBezTo>
                    <a:pt x="4890" y="3572"/>
                    <a:pt x="3086" y="7091"/>
                    <a:pt x="2886" y="9068"/>
                  </a:cubicBezTo>
                  <a:cubicBezTo>
                    <a:pt x="2715" y="10852"/>
                    <a:pt x="4327" y="12514"/>
                    <a:pt x="4510" y="12775"/>
                  </a:cubicBezTo>
                  <a:cubicBezTo>
                    <a:pt x="4810" y="13201"/>
                    <a:pt x="6695" y="14825"/>
                    <a:pt x="6762" y="15807"/>
                  </a:cubicBezTo>
                  <a:cubicBezTo>
                    <a:pt x="6855" y="17159"/>
                    <a:pt x="7070" y="17195"/>
                    <a:pt x="7930" y="17355"/>
                  </a:cubicBezTo>
                  <a:cubicBezTo>
                    <a:pt x="8807" y="17519"/>
                    <a:pt x="12507" y="17519"/>
                    <a:pt x="13383" y="17355"/>
                  </a:cubicBezTo>
                  <a:cubicBezTo>
                    <a:pt x="14243" y="17195"/>
                    <a:pt x="14459" y="17159"/>
                    <a:pt x="14552" y="15807"/>
                  </a:cubicBezTo>
                  <a:cubicBezTo>
                    <a:pt x="14619" y="14825"/>
                    <a:pt x="16504" y="13201"/>
                    <a:pt x="16803" y="12775"/>
                  </a:cubicBezTo>
                  <a:cubicBezTo>
                    <a:pt x="16987" y="12514"/>
                    <a:pt x="18599" y="10852"/>
                    <a:pt x="18428" y="9068"/>
                  </a:cubicBezTo>
                  <a:close/>
                  <a:moveTo>
                    <a:pt x="13756" y="19204"/>
                  </a:moveTo>
                  <a:cubicBezTo>
                    <a:pt x="13756" y="18991"/>
                    <a:pt x="13530" y="18817"/>
                    <a:pt x="13251" y="18817"/>
                  </a:cubicBezTo>
                  <a:lnTo>
                    <a:pt x="8063" y="18817"/>
                  </a:lnTo>
                  <a:cubicBezTo>
                    <a:pt x="7783" y="18817"/>
                    <a:pt x="7557" y="18991"/>
                    <a:pt x="7557" y="19204"/>
                  </a:cubicBezTo>
                  <a:lnTo>
                    <a:pt x="7557" y="19204"/>
                  </a:lnTo>
                  <a:cubicBezTo>
                    <a:pt x="7557" y="19418"/>
                    <a:pt x="7783" y="19591"/>
                    <a:pt x="8063" y="19591"/>
                  </a:cubicBezTo>
                  <a:lnTo>
                    <a:pt x="13251" y="19591"/>
                  </a:lnTo>
                  <a:cubicBezTo>
                    <a:pt x="13530" y="19591"/>
                    <a:pt x="13756" y="19418"/>
                    <a:pt x="13756" y="19204"/>
                  </a:cubicBezTo>
                  <a:cubicBezTo>
                    <a:pt x="13756" y="19204"/>
                    <a:pt x="13756" y="19204"/>
                    <a:pt x="13756" y="19204"/>
                  </a:cubicBezTo>
                  <a:close/>
                  <a:moveTo>
                    <a:pt x="13756" y="18147"/>
                  </a:moveTo>
                  <a:cubicBezTo>
                    <a:pt x="13756" y="17934"/>
                    <a:pt x="13530" y="17761"/>
                    <a:pt x="13251" y="17761"/>
                  </a:cubicBezTo>
                  <a:lnTo>
                    <a:pt x="8063" y="17761"/>
                  </a:lnTo>
                  <a:cubicBezTo>
                    <a:pt x="7783" y="17761"/>
                    <a:pt x="7557" y="17934"/>
                    <a:pt x="7557" y="18147"/>
                  </a:cubicBezTo>
                  <a:lnTo>
                    <a:pt x="7557" y="18147"/>
                  </a:lnTo>
                  <a:cubicBezTo>
                    <a:pt x="7557" y="18361"/>
                    <a:pt x="7783" y="18535"/>
                    <a:pt x="8063" y="18535"/>
                  </a:cubicBezTo>
                  <a:lnTo>
                    <a:pt x="13251" y="18535"/>
                  </a:lnTo>
                  <a:cubicBezTo>
                    <a:pt x="13530" y="18535"/>
                    <a:pt x="13756" y="18361"/>
                    <a:pt x="13756" y="18147"/>
                  </a:cubicBezTo>
                  <a:cubicBezTo>
                    <a:pt x="13756" y="18147"/>
                    <a:pt x="13756" y="18147"/>
                    <a:pt x="13756" y="18147"/>
                  </a:cubicBezTo>
                  <a:close/>
                  <a:moveTo>
                    <a:pt x="8400" y="19874"/>
                  </a:moveTo>
                  <a:lnTo>
                    <a:pt x="12913" y="19874"/>
                  </a:lnTo>
                  <a:cubicBezTo>
                    <a:pt x="12913" y="20827"/>
                    <a:pt x="11903" y="21600"/>
                    <a:pt x="10657" y="21600"/>
                  </a:cubicBezTo>
                  <a:cubicBezTo>
                    <a:pt x="9411" y="21600"/>
                    <a:pt x="8400" y="20827"/>
                    <a:pt x="8400" y="198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Rectangle 29"/>
          <p:cNvSpPr/>
          <p:nvPr/>
        </p:nvSpPr>
        <p:spPr>
          <a:xfrm>
            <a:off x="2993293" y="2672034"/>
            <a:ext cx="2051621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英语文献翻译：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26.2</a:t>
            </a:r>
            <a:r>
              <a:rPr lang="zh-CN" altLang="en-US" sz="2000" dirty="0" smtClean="0">
                <a:ea typeface="微软雅黑" panose="020B0503020204020204" pitchFamily="34" charset="-122"/>
              </a:rPr>
              <a:t>元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grpSp>
        <p:nvGrpSpPr>
          <p:cNvPr id="6" name="组合 1">
            <a:extLst>
              <a:ext uri="{FF2B5EF4-FFF2-40B4-BE49-F238E27FC236}">
                <a16:creationId xmlns:a16="http://schemas.microsoft.com/office/drawing/2014/main" id="{6EAD0335-5AD8-4412-9C4A-0449E71478F6}"/>
              </a:ext>
            </a:extLst>
          </p:cNvPr>
          <p:cNvGrpSpPr/>
          <p:nvPr/>
        </p:nvGrpSpPr>
        <p:grpSpPr>
          <a:xfrm>
            <a:off x="3504892" y="3967910"/>
            <a:ext cx="574454" cy="574454"/>
            <a:chOff x="3504892" y="3967910"/>
            <a:chExt cx="574454" cy="574454"/>
          </a:xfrm>
        </p:grpSpPr>
        <p:sp>
          <p:nvSpPr>
            <p:cNvPr id="27" name="Oval 26"/>
            <p:cNvSpPr/>
            <p:nvPr/>
          </p:nvSpPr>
          <p:spPr>
            <a:xfrm>
              <a:off x="3504892" y="3967910"/>
              <a:ext cx="574454" cy="57445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3627990" y="4091071"/>
              <a:ext cx="328261" cy="328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89" y="3102"/>
                  </a:moveTo>
                  <a:cubicBezTo>
                    <a:pt x="10181" y="3102"/>
                    <a:pt x="11584" y="3680"/>
                    <a:pt x="12638" y="4729"/>
                  </a:cubicBezTo>
                  <a:cubicBezTo>
                    <a:pt x="13691" y="5775"/>
                    <a:pt x="14270" y="7167"/>
                    <a:pt x="14270" y="8646"/>
                  </a:cubicBezTo>
                  <a:cubicBezTo>
                    <a:pt x="14270" y="10126"/>
                    <a:pt x="13691" y="11517"/>
                    <a:pt x="12638" y="12563"/>
                  </a:cubicBezTo>
                  <a:cubicBezTo>
                    <a:pt x="11584" y="13612"/>
                    <a:pt x="10181" y="14190"/>
                    <a:pt x="8689" y="14190"/>
                  </a:cubicBezTo>
                  <a:cubicBezTo>
                    <a:pt x="7197" y="14190"/>
                    <a:pt x="5795" y="13612"/>
                    <a:pt x="4741" y="12563"/>
                  </a:cubicBezTo>
                  <a:cubicBezTo>
                    <a:pt x="3688" y="11517"/>
                    <a:pt x="3108" y="10125"/>
                    <a:pt x="3108" y="8646"/>
                  </a:cubicBezTo>
                  <a:cubicBezTo>
                    <a:pt x="3108" y="7166"/>
                    <a:pt x="3688" y="5775"/>
                    <a:pt x="4741" y="4729"/>
                  </a:cubicBezTo>
                  <a:cubicBezTo>
                    <a:pt x="5795" y="3680"/>
                    <a:pt x="7197" y="3102"/>
                    <a:pt x="8689" y="3102"/>
                  </a:cubicBezTo>
                  <a:close/>
                  <a:moveTo>
                    <a:pt x="16149" y="13086"/>
                  </a:moveTo>
                  <a:cubicBezTo>
                    <a:pt x="16951" y="11758"/>
                    <a:pt x="17378" y="10235"/>
                    <a:pt x="17378" y="8646"/>
                  </a:cubicBezTo>
                  <a:cubicBezTo>
                    <a:pt x="17378" y="6336"/>
                    <a:pt x="16474" y="4164"/>
                    <a:pt x="14832" y="2531"/>
                  </a:cubicBezTo>
                  <a:cubicBezTo>
                    <a:pt x="13191" y="899"/>
                    <a:pt x="11009" y="0"/>
                    <a:pt x="8689" y="0"/>
                  </a:cubicBezTo>
                  <a:cubicBezTo>
                    <a:pt x="6370" y="0"/>
                    <a:pt x="4188" y="899"/>
                    <a:pt x="2547" y="2531"/>
                  </a:cubicBezTo>
                  <a:cubicBezTo>
                    <a:pt x="905" y="4164"/>
                    <a:pt x="0" y="6336"/>
                    <a:pt x="0" y="8646"/>
                  </a:cubicBezTo>
                  <a:cubicBezTo>
                    <a:pt x="0" y="10957"/>
                    <a:pt x="905" y="13128"/>
                    <a:pt x="2547" y="14762"/>
                  </a:cubicBezTo>
                  <a:cubicBezTo>
                    <a:pt x="4188" y="16393"/>
                    <a:pt x="6369" y="17292"/>
                    <a:pt x="8689" y="17292"/>
                  </a:cubicBezTo>
                  <a:cubicBezTo>
                    <a:pt x="8689" y="17292"/>
                    <a:pt x="8689" y="17292"/>
                    <a:pt x="8690" y="17292"/>
                  </a:cubicBezTo>
                  <a:cubicBezTo>
                    <a:pt x="10229" y="17292"/>
                    <a:pt x="11708" y="16896"/>
                    <a:pt x="13008" y="16152"/>
                  </a:cubicBezTo>
                  <a:lnTo>
                    <a:pt x="18487" y="21600"/>
                  </a:lnTo>
                  <a:lnTo>
                    <a:pt x="21600" y="18505"/>
                  </a:lnTo>
                  <a:cubicBezTo>
                    <a:pt x="21600" y="18505"/>
                    <a:pt x="16149" y="13086"/>
                    <a:pt x="16149" y="1308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Rectangle 25"/>
          <p:cNvSpPr/>
          <p:nvPr/>
        </p:nvSpPr>
        <p:spPr>
          <a:xfrm>
            <a:off x="2766310" y="4621784"/>
            <a:ext cx="2051621" cy="574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square" lIns="0" tIns="0" rIns="0" bIns="0" anchor="t">
            <a:normAutofit fontScale="2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1100" dirty="0" smtClean="0"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8000" dirty="0" smtClean="0">
                <a:latin typeface="+mn-lt"/>
                <a:ea typeface="微软雅黑" panose="020B0503020204020204" pitchFamily="34" charset="-122"/>
              </a:rPr>
              <a:t>文献查阅及购买：</a:t>
            </a:r>
            <a:r>
              <a:rPr lang="en-US" altLang="zh-CN" sz="8000" dirty="0" smtClean="0">
                <a:latin typeface="+mn-lt"/>
                <a:ea typeface="微软雅黑" panose="020B0503020204020204" pitchFamily="34" charset="-122"/>
              </a:rPr>
              <a:t>23</a:t>
            </a:r>
            <a:r>
              <a:rPr lang="zh-CN" altLang="en-US" sz="8000" dirty="0" smtClean="0">
                <a:latin typeface="+mn-lt"/>
                <a:ea typeface="微软雅黑" panose="020B0503020204020204" pitchFamily="34" charset="-122"/>
              </a:rPr>
              <a:t>元</a:t>
            </a:r>
            <a:endParaRPr lang="zh-CN" altLang="en-US" sz="800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2" name="Freeform: Shape 17"/>
          <p:cNvSpPr/>
          <p:nvPr/>
        </p:nvSpPr>
        <p:spPr>
          <a:xfrm rot="16200000" flipH="1">
            <a:off x="7731290" y="5128376"/>
            <a:ext cx="627399" cy="251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0" y="840"/>
                </a:lnTo>
                <a:lnTo>
                  <a:pt x="21600" y="21600"/>
                </a:lnTo>
                <a:lnTo>
                  <a:pt x="21591" y="15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3" name="Arrow: Right 18"/>
          <p:cNvSpPr/>
          <p:nvPr/>
        </p:nvSpPr>
        <p:spPr>
          <a:xfrm rot="16200000">
            <a:off x="6014578" y="5137590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5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5" name="Freeform: Shape 15"/>
          <p:cNvSpPr/>
          <p:nvPr/>
        </p:nvSpPr>
        <p:spPr>
          <a:xfrm rot="16200000" flipH="1">
            <a:off x="6835734" y="5648951"/>
            <a:ext cx="626356" cy="1478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0"/>
                </a:moveTo>
                <a:lnTo>
                  <a:pt x="0" y="1391"/>
                </a:lnTo>
                <a:lnTo>
                  <a:pt x="21600" y="21600"/>
                </a:lnTo>
                <a:lnTo>
                  <a:pt x="21600" y="12014"/>
                </a:lnTo>
                <a:lnTo>
                  <a:pt x="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6" name="Arrow: Right 16"/>
          <p:cNvSpPr/>
          <p:nvPr/>
        </p:nvSpPr>
        <p:spPr>
          <a:xfrm rot="16200000">
            <a:off x="5227900" y="4729056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7" name="Freeform: Shape 13"/>
          <p:cNvSpPr/>
          <p:nvPr/>
        </p:nvSpPr>
        <p:spPr>
          <a:xfrm rot="16200000" flipH="1">
            <a:off x="5814387" y="6056881"/>
            <a:ext cx="628069" cy="660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" y="8656"/>
                </a:moveTo>
                <a:lnTo>
                  <a:pt x="21589" y="0"/>
                </a:lnTo>
                <a:lnTo>
                  <a:pt x="21600" y="21600"/>
                </a:lnTo>
                <a:lnTo>
                  <a:pt x="0" y="11830"/>
                </a:lnTo>
                <a:lnTo>
                  <a:pt x="61" y="865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8" name="Arrow: Right 14"/>
          <p:cNvSpPr/>
          <p:nvPr/>
        </p:nvSpPr>
        <p:spPr>
          <a:xfrm rot="16200000">
            <a:off x="4384480" y="4232185"/>
            <a:ext cx="345286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39" name="Freeform: Shape 11"/>
          <p:cNvSpPr/>
          <p:nvPr/>
        </p:nvSpPr>
        <p:spPr>
          <a:xfrm rot="16200000" flipH="1">
            <a:off x="4761430" y="5664164"/>
            <a:ext cx="627439" cy="1446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7" y="20157"/>
                </a:moveTo>
                <a:lnTo>
                  <a:pt x="21588" y="0"/>
                </a:lnTo>
                <a:lnTo>
                  <a:pt x="21600" y="9767"/>
                </a:lnTo>
                <a:lnTo>
                  <a:pt x="0" y="21600"/>
                </a:lnTo>
                <a:lnTo>
                  <a:pt x="27" y="201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0" name="Arrow: Right 12"/>
          <p:cNvSpPr/>
          <p:nvPr/>
        </p:nvSpPr>
        <p:spPr>
          <a:xfrm rot="16200000">
            <a:off x="4518388" y="4729055"/>
            <a:ext cx="2459126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1" name="Freeform: Shape 9"/>
          <p:cNvSpPr/>
          <p:nvPr/>
        </p:nvSpPr>
        <p:spPr>
          <a:xfrm rot="16200000" flipH="1">
            <a:off x="3870824" y="5132960"/>
            <a:ext cx="628478" cy="2508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728"/>
                </a:moveTo>
                <a:lnTo>
                  <a:pt x="21600" y="0"/>
                </a:lnTo>
                <a:lnTo>
                  <a:pt x="21591" y="5658"/>
                </a:lnTo>
                <a:lnTo>
                  <a:pt x="48" y="21600"/>
                </a:lnTo>
                <a:lnTo>
                  <a:pt x="0" y="2072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2" name="Arrow: Right 10"/>
          <p:cNvSpPr/>
          <p:nvPr/>
        </p:nvSpPr>
        <p:spPr>
          <a:xfrm rot="16200000">
            <a:off x="4565771" y="5137591"/>
            <a:ext cx="1642057" cy="232186"/>
          </a:xfrm>
          <a:prstGeom prst="rightArrow">
            <a:avLst>
              <a:gd name="adj1" fmla="val 42611"/>
              <a:gd name="adj2" fmla="val 85179"/>
            </a:avLst>
          </a:pr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 dirty="0"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6477" y="1081454"/>
            <a:ext cx="2549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本研究经费共</a:t>
            </a:r>
            <a:r>
              <a:rPr lang="en-US" altLang="zh-CN" sz="2400" dirty="0" smtClean="0"/>
              <a:t>1500</a:t>
            </a:r>
            <a:r>
              <a:rPr lang="zh-CN" altLang="en-US" sz="2400" dirty="0" smtClean="0"/>
              <a:t>元，已使用</a:t>
            </a:r>
            <a:r>
              <a:rPr lang="en-US" altLang="zh-CN" sz="2400" dirty="0" smtClean="0"/>
              <a:t>327.2</a:t>
            </a:r>
            <a:r>
              <a:rPr lang="zh-CN" altLang="en-US" sz="2400" dirty="0" smtClean="0"/>
              <a:t>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9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00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14" grpId="0"/>
      <p:bldP spid="17" grpId="0"/>
      <p:bldP spid="20" grpId="0"/>
      <p:bldP spid="26" grpId="0"/>
      <p:bldP spid="31" grpId="0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46639" y="2467143"/>
            <a:ext cx="4698723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grpSp>
        <p:nvGrpSpPr>
          <p:cNvPr id="6" name="组合 54"/>
          <p:cNvGrpSpPr/>
          <p:nvPr/>
        </p:nvGrpSpPr>
        <p:grpSpPr>
          <a:xfrm>
            <a:off x="5972713" y="5560493"/>
            <a:ext cx="2268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7" name="L 形 6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L 形 8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L 形 9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3259845">
            <a:off x="9952811" y="1690174"/>
            <a:ext cx="939800" cy="768350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rot="10800000">
            <a:off x="1885036" y="2344705"/>
            <a:ext cx="6799262" cy="39687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19459845">
            <a:off x="643277" y="2899889"/>
            <a:ext cx="1209600" cy="12093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3259845">
            <a:off x="909251" y="5843198"/>
            <a:ext cx="471487" cy="47160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3259845">
            <a:off x="10859221" y="2978980"/>
            <a:ext cx="504000" cy="503265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4447340" y="3996201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944139" y="739417"/>
            <a:ext cx="5650569" cy="4122403"/>
            <a:chOff x="3072990" y="984084"/>
            <a:chExt cx="5651364" cy="4121380"/>
          </a:xfrm>
        </p:grpSpPr>
        <p:sp>
          <p:nvSpPr>
            <p:cNvPr id="180" name="矩形 179"/>
            <p:cNvSpPr/>
            <p:nvPr/>
          </p:nvSpPr>
          <p:spPr>
            <a:xfrm rot="1197552">
              <a:off x="3636008" y="1275143"/>
              <a:ext cx="824516" cy="823708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8972468">
              <a:off x="3072990" y="984084"/>
              <a:ext cx="403282" cy="4031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8972468">
              <a:off x="8238286" y="4619810"/>
              <a:ext cx="486068" cy="48565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269822" y="1268687"/>
            <a:ext cx="8747303" cy="4247261"/>
            <a:chOff x="1597639" y="1406397"/>
            <a:chExt cx="8746801" cy="4246077"/>
          </a:xfrm>
        </p:grpSpPr>
        <p:sp>
          <p:nvSpPr>
            <p:cNvPr id="183" name="任意多边形 182"/>
            <p:cNvSpPr/>
            <p:nvPr/>
          </p:nvSpPr>
          <p:spPr>
            <a:xfrm rot="20711973">
              <a:off x="1597639" y="1406397"/>
              <a:ext cx="381519" cy="3915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4" name="等腰三角形 183"/>
            <p:cNvSpPr/>
            <p:nvPr/>
          </p:nvSpPr>
          <p:spPr>
            <a:xfrm rot="20678025">
              <a:off x="9577722" y="4987496"/>
              <a:ext cx="766718" cy="664978"/>
            </a:xfrm>
            <a:prstGeom prst="triangle">
              <a:avLst/>
            </a:prstGeom>
            <a:solidFill>
              <a:schemeClr val="accent5">
                <a:lumMod val="75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任意多边形 184"/>
            <p:cNvSpPr/>
            <p:nvPr/>
          </p:nvSpPr>
          <p:spPr>
            <a:xfrm rot="3259845">
              <a:off x="3104775" y="4464012"/>
              <a:ext cx="395177" cy="395977"/>
            </a:xfrm>
            <a:custGeom>
              <a:avLst/>
              <a:gdLst>
                <a:gd name="connsiteX0" fmla="*/ 0 w 470364"/>
                <a:gd name="connsiteY0" fmla="*/ 769750 h 769750"/>
                <a:gd name="connsiteX1" fmla="*/ 0 w 470364"/>
                <a:gd name="connsiteY1" fmla="*/ 3 h 769750"/>
                <a:gd name="connsiteX2" fmla="*/ 1 w 470364"/>
                <a:gd name="connsiteY2" fmla="*/ 0 h 769750"/>
                <a:gd name="connsiteX3" fmla="*/ 470364 w 470364"/>
                <a:gd name="connsiteY3" fmla="*/ 769750 h 76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64" h="769750">
                  <a:moveTo>
                    <a:pt x="0" y="769750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0364" y="769750"/>
                  </a:ln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 bwMode="auto">
          <a:xfrm rot="9252532">
            <a:off x="10996251" y="5562179"/>
            <a:ext cx="486000" cy="485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5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8" y="0"/>
            <a:ext cx="410845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8" y="0"/>
            <a:ext cx="4048126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48638" y="0"/>
            <a:ext cx="405797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-47631" y="1"/>
            <a:ext cx="4092582" cy="1529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0"/>
            <a:ext cx="4094162" cy="1548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6"/>
          <a:srcRect t="2054" b="3954"/>
          <a:stretch/>
        </p:blipFill>
        <p:spPr>
          <a:xfrm>
            <a:off x="-20640" y="154802"/>
            <a:ext cx="12200257" cy="6547622"/>
          </a:xfrm>
          <a:prstGeom prst="rect">
            <a:avLst/>
          </a:prstGeom>
        </p:spPr>
      </p:pic>
      <p:sp>
        <p:nvSpPr>
          <p:cNvPr id="524" name="文本框 523"/>
          <p:cNvSpPr txBox="1">
            <a:spLocks noChangeArrowheads="1"/>
          </p:cNvSpPr>
          <p:nvPr/>
        </p:nvSpPr>
        <p:spPr bwMode="auto">
          <a:xfrm>
            <a:off x="939750" y="2731006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4000" b="1" dirty="0">
                <a:solidFill>
                  <a:schemeClr val="accent6">
                    <a:lumMod val="50000"/>
                  </a:schemeClr>
                </a:solidFill>
              </a:rPr>
              <a:t>目录</a:t>
            </a:r>
          </a:p>
        </p:txBody>
      </p:sp>
      <p:sp>
        <p:nvSpPr>
          <p:cNvPr id="525" name="文本框 524"/>
          <p:cNvSpPr txBox="1"/>
          <p:nvPr/>
        </p:nvSpPr>
        <p:spPr>
          <a:xfrm>
            <a:off x="606326" y="3418567"/>
            <a:ext cx="18774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+mj-ea"/>
                <a:cs typeface="Arial" panose="020B0604020202020204" pitchFamily="34" charset="0"/>
              </a:rPr>
              <a:t>CONTENTS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20640" y="6703208"/>
            <a:ext cx="4060827" cy="15479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39113" y="6702425"/>
            <a:ext cx="4084956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15894" y="1046075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613583" y="104705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781037" y="3893634"/>
            <a:ext cx="3790609" cy="3790609"/>
          </a:xfrm>
          <a:custGeom>
            <a:avLst/>
            <a:gdLst/>
            <a:ahLst/>
            <a:cxnLst/>
            <a:rect l="0" t="0" r="0" b="0"/>
            <a:pathLst>
              <a:path w="3790609" h="3790609">
                <a:moveTo>
                  <a:pt x="0" y="0"/>
                </a:moveTo>
                <a:lnTo>
                  <a:pt x="3790608" y="0"/>
                </a:lnTo>
                <a:lnTo>
                  <a:pt x="3790608" y="3790608"/>
                </a:lnTo>
                <a:lnTo>
                  <a:pt x="0" y="3790608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PA_组合 30"/>
          <p:cNvGrpSpPr/>
          <p:nvPr>
            <p:custDataLst>
              <p:tags r:id="rId2"/>
            </p:custDataLst>
          </p:nvPr>
        </p:nvGrpSpPr>
        <p:grpSpPr>
          <a:xfrm>
            <a:off x="-2491734" y="1990794"/>
            <a:ext cx="5363030" cy="2670630"/>
            <a:chOff x="-2491734" y="1990794"/>
            <a:chExt cx="5363030" cy="2670630"/>
          </a:xfrm>
        </p:grpSpPr>
        <p:sp>
          <p:nvSpPr>
            <p:cNvPr id="26" name="任意多边形: 形状 25"/>
            <p:cNvSpPr/>
            <p:nvPr/>
          </p:nvSpPr>
          <p:spPr>
            <a:xfrm>
              <a:off x="-2491734" y="1990794"/>
              <a:ext cx="5363030" cy="2670630"/>
            </a:xfrm>
            <a:custGeom>
              <a:avLst/>
              <a:gdLst/>
              <a:ahLst/>
              <a:cxnLst/>
              <a:rect l="0" t="0" r="0" b="0"/>
              <a:pathLst>
                <a:path w="5363030" h="2670630">
                  <a:moveTo>
                    <a:pt x="0" y="0"/>
                  </a:moveTo>
                  <a:lnTo>
                    <a:pt x="5363029" y="0"/>
                  </a:lnTo>
                  <a:lnTo>
                    <a:pt x="5363029" y="2670629"/>
                  </a:lnTo>
                  <a:lnTo>
                    <a:pt x="0" y="2670629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PA_菱形 7"/>
            <p:cNvSpPr/>
            <p:nvPr>
              <p:custDataLst>
                <p:tags r:id="rId3"/>
              </p:custDataLst>
            </p:nvPr>
          </p:nvSpPr>
          <p:spPr>
            <a:xfrm>
              <a:off x="200667" y="1990794"/>
              <a:ext cx="2670629" cy="2670629"/>
            </a:xfrm>
            <a:prstGeom prst="diamond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任意多边形: 形状 31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3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-2147483648" y="911801"/>
            <a:ext cx="2147483647" cy="1739390"/>
          </a:xfrm>
          <a:custGeom>
            <a:avLst/>
            <a:gdLst/>
            <a:ahLst/>
            <a:cxnLst/>
            <a:rect l="0" t="0" r="0" b="0"/>
            <a:pathLst>
              <a:path w="2147483647" h="1739390">
                <a:moveTo>
                  <a:pt x="2147483647" y="0"/>
                </a:moveTo>
                <a:lnTo>
                  <a:pt x="0" y="0"/>
                </a:lnTo>
                <a:lnTo>
                  <a:pt x="0" y="1739389"/>
                </a:lnTo>
                <a:lnTo>
                  <a:pt x="2147483647" y="1739389"/>
                </a:lnTo>
                <a:close/>
              </a:path>
            </a:pathLst>
          </a:cu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23983" y="1990794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626880" y="2004706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23983" y="2939442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626880" y="2962361"/>
            <a:ext cx="4739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15895" y="3880232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613583" y="391886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040187" y="6703207"/>
            <a:ext cx="4108451" cy="154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0" name="文本框 68"/>
          <p:cNvSpPr txBox="1"/>
          <p:nvPr/>
        </p:nvSpPr>
        <p:spPr>
          <a:xfrm>
            <a:off x="4641913" y="4828880"/>
            <a:ext cx="76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文本框 69"/>
          <p:cNvSpPr txBox="1"/>
          <p:nvPr/>
        </p:nvSpPr>
        <p:spPr>
          <a:xfrm>
            <a:off x="5626880" y="4859657"/>
            <a:ext cx="530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经费使用情况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524" grpId="0"/>
      <p:bldP spid="525" grpId="0"/>
      <p:bldP spid="64" grpId="0" animBg="1"/>
      <p:bldP spid="66" grpId="0" animBg="1"/>
      <p:bldP spid="12" grpId="0"/>
      <p:bldP spid="45" grpId="0"/>
      <p:bldP spid="62" grpId="0"/>
      <p:bldP spid="63" grpId="0"/>
      <p:bldP spid="67" grpId="0"/>
      <p:bldP spid="68" grpId="0"/>
      <p:bldP spid="69" grpId="0"/>
      <p:bldP spid="70" grpId="0"/>
      <p:bldP spid="65" grpId="0" animBg="1"/>
      <p:bldP spid="30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5"/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项目简介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2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72714" y="5654824"/>
            <a:ext cx="231237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8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18368" y="22469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7" y="228600"/>
            <a:ext cx="4850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项目简介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1587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8A61B936-2161-4BE3-A115-E550A6BCF1FE}"/>
              </a:ext>
            </a:extLst>
          </p:cNvPr>
          <p:cNvGrpSpPr/>
          <p:nvPr/>
        </p:nvGrpSpPr>
        <p:grpSpPr>
          <a:xfrm>
            <a:off x="6077632" y="2352216"/>
            <a:ext cx="648072" cy="648072"/>
            <a:chOff x="3909160" y="2249137"/>
            <a:chExt cx="648072" cy="648072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E19EF590-E079-4CB9-A35C-916DC4152FDB}"/>
                </a:ext>
              </a:extLst>
            </p:cNvPr>
            <p:cNvSpPr/>
            <p:nvPr/>
          </p:nvSpPr>
          <p:spPr>
            <a:xfrm>
              <a:off x="3909160" y="2249137"/>
              <a:ext cx="648072" cy="648072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23605F81-EC28-408B-B127-58D163EA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050" y="2390028"/>
              <a:ext cx="380293" cy="366291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E8BE2981-D198-46F1-BD94-FC1134486849}"/>
              </a:ext>
            </a:extLst>
          </p:cNvPr>
          <p:cNvSpPr/>
          <p:nvPr/>
        </p:nvSpPr>
        <p:spPr>
          <a:xfrm>
            <a:off x="5112653" y="1919967"/>
            <a:ext cx="2578029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构建知识图谱模式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B1AD3228-F406-4078-BE2C-46E364228BDE}"/>
              </a:ext>
            </a:extLst>
          </p:cNvPr>
          <p:cNvGrpSpPr/>
          <p:nvPr/>
        </p:nvGrpSpPr>
        <p:grpSpPr>
          <a:xfrm>
            <a:off x="7609618" y="3533816"/>
            <a:ext cx="648072" cy="648072"/>
            <a:chOff x="5675954" y="2249137"/>
            <a:chExt cx="648072" cy="648072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3462AD1B-3C7D-4784-8E28-140837F0CF79}"/>
                </a:ext>
              </a:extLst>
            </p:cNvPr>
            <p:cNvSpPr/>
            <p:nvPr/>
          </p:nvSpPr>
          <p:spPr>
            <a:xfrm>
              <a:off x="5675954" y="2249137"/>
              <a:ext cx="648072" cy="648072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92054AEF-91EA-475D-96D1-AD128E3E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9844" y="2390028"/>
              <a:ext cx="380293" cy="366291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2" name="矩形 161">
            <a:extLst>
              <a:ext uri="{FF2B5EF4-FFF2-40B4-BE49-F238E27FC236}">
                <a16:creationId xmlns:a16="http://schemas.microsoft.com/office/drawing/2014/main" id="{3C6E7356-E8C6-46F9-A50D-22DA8ABFC6E0}"/>
              </a:ext>
            </a:extLst>
          </p:cNvPr>
          <p:cNvSpPr/>
          <p:nvPr/>
        </p:nvSpPr>
        <p:spPr>
          <a:xfrm>
            <a:off x="8444527" y="3686846"/>
            <a:ext cx="2280437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1600" b="1" dirty="0" smtClean="0">
                <a:solidFill>
                  <a:schemeClr val="accent4"/>
                </a:solidFill>
                <a:ea typeface="微软雅黑" panose="020B0503020204020204" pitchFamily="34" charset="-122"/>
              </a:rPr>
              <a:t>获取人物列表、数据</a:t>
            </a:r>
            <a:r>
              <a:rPr lang="zh-CN" altLang="en-US" sz="1600" b="1" dirty="0" smtClean="0">
                <a:solidFill>
                  <a:schemeClr val="accent4"/>
                </a:solidFill>
                <a:ea typeface="微软雅黑" panose="020B0503020204020204" pitchFamily="34" charset="-122"/>
              </a:rPr>
              <a:t>爬取</a:t>
            </a:r>
            <a:endParaRPr lang="zh-CN" altLang="en-US" sz="1600" b="1" dirty="0">
              <a:solidFill>
                <a:schemeClr val="accent4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4A136D7A-0EB8-42DC-B408-B35DF22330F6}"/>
              </a:ext>
            </a:extLst>
          </p:cNvPr>
          <p:cNvGrpSpPr/>
          <p:nvPr/>
        </p:nvGrpSpPr>
        <p:grpSpPr>
          <a:xfrm>
            <a:off x="4458408" y="3533816"/>
            <a:ext cx="648072" cy="648072"/>
            <a:chOff x="4792557" y="2249137"/>
            <a:chExt cx="648072" cy="648072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42950A46-8A98-4EE4-B0C2-E2DEC352F70E}"/>
                </a:ext>
              </a:extLst>
            </p:cNvPr>
            <p:cNvSpPr/>
            <p:nvPr/>
          </p:nvSpPr>
          <p:spPr>
            <a:xfrm>
              <a:off x="4792557" y="2249137"/>
              <a:ext cx="648072" cy="648072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DE4F7760-54BE-4385-BC41-5CE2F0193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447" y="2390028"/>
              <a:ext cx="380293" cy="366291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2E4FADDF-BAF7-413B-B5C5-0CA0DA5B66EC}"/>
              </a:ext>
            </a:extLst>
          </p:cNvPr>
          <p:cNvSpPr/>
          <p:nvPr/>
        </p:nvSpPr>
        <p:spPr>
          <a:xfrm>
            <a:off x="2065005" y="3606054"/>
            <a:ext cx="2208430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r" defTabSz="914378">
              <a:spcBef>
                <a:spcPct val="0"/>
              </a:spcBef>
              <a:defRPr/>
            </a:pPr>
            <a:r>
              <a:rPr lang="zh-CN" altLang="en-US" sz="1600" b="1" dirty="0" smtClean="0">
                <a:solidFill>
                  <a:schemeClr val="accent1"/>
                </a:solidFill>
                <a:ea typeface="微软雅黑" panose="020B0503020204020204" pitchFamily="34" charset="-122"/>
              </a:rPr>
              <a:t>数据存储及可视化</a:t>
            </a:r>
            <a:endParaRPr lang="zh-CN" altLang="en-US" sz="16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298B5F95-8B9C-4657-8A01-E9D1C7EC692A}"/>
              </a:ext>
            </a:extLst>
          </p:cNvPr>
          <p:cNvGrpSpPr/>
          <p:nvPr/>
        </p:nvGrpSpPr>
        <p:grpSpPr>
          <a:xfrm>
            <a:off x="7130749" y="5319473"/>
            <a:ext cx="648072" cy="648072"/>
            <a:chOff x="7442747" y="2249137"/>
            <a:chExt cx="648072" cy="648072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C3B169DC-9939-4BB2-ADCF-AD41C0CCDD4D}"/>
                </a:ext>
              </a:extLst>
            </p:cNvPr>
            <p:cNvSpPr/>
            <p:nvPr/>
          </p:nvSpPr>
          <p:spPr>
            <a:xfrm>
              <a:off x="7442747" y="2249137"/>
              <a:ext cx="648072" cy="64807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8BBF6740-8711-4EE2-8CBC-DB5A21EC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637" y="2390028"/>
              <a:ext cx="380293" cy="366291"/>
            </a:xfrm>
            <a:custGeom>
              <a:avLst/>
              <a:gdLst>
                <a:gd name="connsiteX0" fmla="*/ 304701 w 609473"/>
                <a:gd name="connsiteY0" fmla="*/ 381618 h 587034"/>
                <a:gd name="connsiteX1" fmla="*/ 325879 w 609473"/>
                <a:gd name="connsiteY1" fmla="*/ 394101 h 587034"/>
                <a:gd name="connsiteX2" fmla="*/ 309542 w 609473"/>
                <a:gd name="connsiteY2" fmla="*/ 410914 h 587034"/>
                <a:gd name="connsiteX3" fmla="*/ 331022 w 609473"/>
                <a:gd name="connsiteY3" fmla="*/ 433867 h 587034"/>
                <a:gd name="connsiteX4" fmla="*/ 312466 w 609473"/>
                <a:gd name="connsiteY4" fmla="*/ 468800 h 587034"/>
                <a:gd name="connsiteX5" fmla="*/ 294112 w 609473"/>
                <a:gd name="connsiteY5" fmla="*/ 468096 h 587034"/>
                <a:gd name="connsiteX6" fmla="*/ 278380 w 609473"/>
                <a:gd name="connsiteY6" fmla="*/ 432055 h 587034"/>
                <a:gd name="connsiteX7" fmla="*/ 299861 w 609473"/>
                <a:gd name="connsiteY7" fmla="*/ 410612 h 587034"/>
                <a:gd name="connsiteX8" fmla="*/ 284028 w 609473"/>
                <a:gd name="connsiteY8" fmla="*/ 393397 h 587034"/>
                <a:gd name="connsiteX9" fmla="*/ 224835 w 609473"/>
                <a:gd name="connsiteY9" fmla="*/ 380559 h 587034"/>
                <a:gd name="connsiteX10" fmla="*/ 283211 w 609473"/>
                <a:gd name="connsiteY10" fmla="*/ 483344 h 587034"/>
                <a:gd name="connsiteX11" fmla="*/ 305190 w 609473"/>
                <a:gd name="connsiteY11" fmla="*/ 499753 h 587034"/>
                <a:gd name="connsiteX12" fmla="*/ 327069 w 609473"/>
                <a:gd name="connsiteY12" fmla="*/ 483646 h 587034"/>
                <a:gd name="connsiteX13" fmla="*/ 387865 w 609473"/>
                <a:gd name="connsiteY13" fmla="*/ 380861 h 587034"/>
                <a:gd name="connsiteX14" fmla="*/ 498972 w 609473"/>
                <a:gd name="connsiteY14" fmla="*/ 386700 h 587034"/>
                <a:gd name="connsiteX15" fmla="*/ 581344 w 609473"/>
                <a:gd name="connsiteY15" fmla="*/ 414485 h 587034"/>
                <a:gd name="connsiteX16" fmla="*/ 609473 w 609473"/>
                <a:gd name="connsiteY16" fmla="*/ 494820 h 587034"/>
                <a:gd name="connsiteX17" fmla="*/ 609473 w 609473"/>
                <a:gd name="connsiteY17" fmla="*/ 529048 h 587034"/>
                <a:gd name="connsiteX18" fmla="*/ 551399 w 609473"/>
                <a:gd name="connsiteY18" fmla="*/ 587034 h 587034"/>
                <a:gd name="connsiteX19" fmla="*/ 58074 w 609473"/>
                <a:gd name="connsiteY19" fmla="*/ 587034 h 587034"/>
                <a:gd name="connsiteX20" fmla="*/ 0 w 609473"/>
                <a:gd name="connsiteY20" fmla="*/ 529048 h 587034"/>
                <a:gd name="connsiteX21" fmla="*/ 0 w 609473"/>
                <a:gd name="connsiteY21" fmla="*/ 494820 h 587034"/>
                <a:gd name="connsiteX22" fmla="*/ 28129 w 609473"/>
                <a:gd name="connsiteY22" fmla="*/ 414485 h 587034"/>
                <a:gd name="connsiteX23" fmla="*/ 110501 w 609473"/>
                <a:gd name="connsiteY23" fmla="*/ 386700 h 587034"/>
                <a:gd name="connsiteX24" fmla="*/ 316407 w 609473"/>
                <a:gd name="connsiteY24" fmla="*/ 206077 h 587034"/>
                <a:gd name="connsiteX25" fmla="*/ 316407 w 609473"/>
                <a:gd name="connsiteY25" fmla="*/ 272924 h 587034"/>
                <a:gd name="connsiteX26" fmla="*/ 335965 w 609473"/>
                <a:gd name="connsiteY26" fmla="*/ 266783 h 587034"/>
                <a:gd name="connsiteX27" fmla="*/ 346551 w 609473"/>
                <a:gd name="connsiteY27" fmla="*/ 239602 h 587034"/>
                <a:gd name="connsiteX28" fmla="*/ 336570 w 609473"/>
                <a:gd name="connsiteY28" fmla="*/ 216346 h 587034"/>
                <a:gd name="connsiteX29" fmla="*/ 316407 w 609473"/>
                <a:gd name="connsiteY29" fmla="*/ 206077 h 587034"/>
                <a:gd name="connsiteX30" fmla="*/ 299872 w 609473"/>
                <a:gd name="connsiteY30" fmla="*/ 94230 h 587034"/>
                <a:gd name="connsiteX31" fmla="*/ 277793 w 609473"/>
                <a:gd name="connsiteY31" fmla="*/ 102183 h 587034"/>
                <a:gd name="connsiteX32" fmla="*/ 270534 w 609473"/>
                <a:gd name="connsiteY32" fmla="*/ 122922 h 587034"/>
                <a:gd name="connsiteX33" fmla="*/ 281322 w 609473"/>
                <a:gd name="connsiteY33" fmla="*/ 145674 h 587034"/>
                <a:gd name="connsiteX34" fmla="*/ 299872 w 609473"/>
                <a:gd name="connsiteY34" fmla="*/ 154231 h 587034"/>
                <a:gd name="connsiteX35" fmla="*/ 316407 w 609473"/>
                <a:gd name="connsiteY35" fmla="*/ 42585 h 587034"/>
                <a:gd name="connsiteX36" fmla="*/ 316407 w 609473"/>
                <a:gd name="connsiteY36" fmla="*/ 56478 h 587034"/>
                <a:gd name="connsiteX37" fmla="*/ 360061 w 609473"/>
                <a:gd name="connsiteY37" fmla="*/ 70169 h 587034"/>
                <a:gd name="connsiteX38" fmla="*/ 389904 w 609473"/>
                <a:gd name="connsiteY38" fmla="*/ 129465 h 587034"/>
                <a:gd name="connsiteX39" fmla="*/ 344837 w 609473"/>
                <a:gd name="connsiteY39" fmla="*/ 129465 h 587034"/>
                <a:gd name="connsiteX40" fmla="*/ 339797 w 609473"/>
                <a:gd name="connsiteY40" fmla="*/ 107217 h 587034"/>
                <a:gd name="connsiteX41" fmla="*/ 316407 w 609473"/>
                <a:gd name="connsiteY41" fmla="*/ 93928 h 587034"/>
                <a:gd name="connsiteX42" fmla="*/ 316407 w 609473"/>
                <a:gd name="connsiteY42" fmla="*/ 159063 h 587034"/>
                <a:gd name="connsiteX43" fmla="*/ 371050 w 609473"/>
                <a:gd name="connsiteY43" fmla="*/ 183829 h 587034"/>
                <a:gd name="connsiteX44" fmla="*/ 394037 w 609473"/>
                <a:gd name="connsiteY44" fmla="*/ 234467 h 587034"/>
                <a:gd name="connsiteX45" fmla="*/ 362380 w 609473"/>
                <a:gd name="connsiteY45" fmla="*/ 297086 h 587034"/>
                <a:gd name="connsiteX46" fmla="*/ 316407 w 609473"/>
                <a:gd name="connsiteY46" fmla="*/ 311079 h 587034"/>
                <a:gd name="connsiteX47" fmla="*/ 316407 w 609473"/>
                <a:gd name="connsiteY47" fmla="*/ 318328 h 587034"/>
                <a:gd name="connsiteX48" fmla="*/ 445959 w 609473"/>
                <a:gd name="connsiteY48" fmla="*/ 180507 h 587034"/>
                <a:gd name="connsiteX49" fmla="*/ 316407 w 609473"/>
                <a:gd name="connsiteY49" fmla="*/ 42585 h 587034"/>
                <a:gd name="connsiteX50" fmla="*/ 299872 w 609473"/>
                <a:gd name="connsiteY50" fmla="*/ 42484 h 587034"/>
                <a:gd name="connsiteX51" fmla="*/ 168808 w 609473"/>
                <a:gd name="connsiteY51" fmla="*/ 180507 h 587034"/>
                <a:gd name="connsiteX52" fmla="*/ 299872 w 609473"/>
                <a:gd name="connsiteY52" fmla="*/ 318428 h 587034"/>
                <a:gd name="connsiteX53" fmla="*/ 299872 w 609473"/>
                <a:gd name="connsiteY53" fmla="*/ 311381 h 587034"/>
                <a:gd name="connsiteX54" fmla="*/ 249564 w 609473"/>
                <a:gd name="connsiteY54" fmla="*/ 296683 h 587034"/>
                <a:gd name="connsiteX55" fmla="*/ 220729 w 609473"/>
                <a:gd name="connsiteY55" fmla="*/ 229635 h 587034"/>
                <a:gd name="connsiteX56" fmla="*/ 266904 w 609473"/>
                <a:gd name="connsiteY56" fmla="*/ 229635 h 587034"/>
                <a:gd name="connsiteX57" fmla="*/ 273659 w 609473"/>
                <a:gd name="connsiteY57" fmla="*/ 258528 h 587034"/>
                <a:gd name="connsiteX58" fmla="*/ 299872 w 609473"/>
                <a:gd name="connsiteY58" fmla="*/ 273428 h 587034"/>
                <a:gd name="connsiteX59" fmla="*/ 299872 w 609473"/>
                <a:gd name="connsiteY59" fmla="*/ 200440 h 587034"/>
                <a:gd name="connsiteX60" fmla="*/ 285959 w 609473"/>
                <a:gd name="connsiteY60" fmla="*/ 196312 h 587034"/>
                <a:gd name="connsiteX61" fmla="*/ 239784 w 609473"/>
                <a:gd name="connsiteY61" fmla="*/ 169634 h 587034"/>
                <a:gd name="connsiteX62" fmla="*/ 226375 w 609473"/>
                <a:gd name="connsiteY62" fmla="*/ 128459 h 587034"/>
                <a:gd name="connsiteX63" fmla="*/ 231618 w 609473"/>
                <a:gd name="connsiteY63" fmla="*/ 99566 h 587034"/>
                <a:gd name="connsiteX64" fmla="*/ 246237 w 609473"/>
                <a:gd name="connsiteY64" fmla="*/ 77115 h 587034"/>
                <a:gd name="connsiteX65" fmla="*/ 273256 w 609473"/>
                <a:gd name="connsiteY65" fmla="*/ 60404 h 587034"/>
                <a:gd name="connsiteX66" fmla="*/ 299872 w 609473"/>
                <a:gd name="connsiteY66" fmla="*/ 56075 h 587034"/>
                <a:gd name="connsiteX67" fmla="*/ 307333 w 609473"/>
                <a:gd name="connsiteY67" fmla="*/ 0 h 587034"/>
                <a:gd name="connsiteX68" fmla="*/ 488101 w 609473"/>
                <a:gd name="connsiteY68" fmla="*/ 180507 h 587034"/>
                <a:gd name="connsiteX69" fmla="*/ 307333 w 609473"/>
                <a:gd name="connsiteY69" fmla="*/ 361013 h 587034"/>
                <a:gd name="connsiteX70" fmla="*/ 126665 w 609473"/>
                <a:gd name="connsiteY70" fmla="*/ 180507 h 587034"/>
                <a:gd name="connsiteX71" fmla="*/ 307333 w 609473"/>
                <a:gd name="connsiteY71" fmla="*/ 0 h 58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9473" h="587034">
                  <a:moveTo>
                    <a:pt x="304701" y="381618"/>
                  </a:moveTo>
                  <a:lnTo>
                    <a:pt x="325879" y="394101"/>
                  </a:lnTo>
                  <a:lnTo>
                    <a:pt x="309542" y="410914"/>
                  </a:lnTo>
                  <a:lnTo>
                    <a:pt x="331022" y="433867"/>
                  </a:lnTo>
                  <a:lnTo>
                    <a:pt x="312466" y="468800"/>
                  </a:lnTo>
                  <a:cubicBezTo>
                    <a:pt x="307021" y="479069"/>
                    <a:pt x="298751" y="478767"/>
                    <a:pt x="294112" y="468096"/>
                  </a:cubicBezTo>
                  <a:lnTo>
                    <a:pt x="278380" y="432055"/>
                  </a:lnTo>
                  <a:lnTo>
                    <a:pt x="299861" y="410612"/>
                  </a:lnTo>
                  <a:lnTo>
                    <a:pt x="284028" y="393397"/>
                  </a:lnTo>
                  <a:close/>
                  <a:moveTo>
                    <a:pt x="224835" y="380559"/>
                  </a:moveTo>
                  <a:lnTo>
                    <a:pt x="283211" y="483344"/>
                  </a:lnTo>
                  <a:cubicBezTo>
                    <a:pt x="289260" y="493914"/>
                    <a:pt x="297024" y="499753"/>
                    <a:pt x="305190" y="499753"/>
                  </a:cubicBezTo>
                  <a:cubicBezTo>
                    <a:pt x="313155" y="499753"/>
                    <a:pt x="320919" y="494015"/>
                    <a:pt x="327069" y="483646"/>
                  </a:cubicBezTo>
                  <a:lnTo>
                    <a:pt x="387865" y="380861"/>
                  </a:lnTo>
                  <a:lnTo>
                    <a:pt x="498972" y="386700"/>
                  </a:lnTo>
                  <a:cubicBezTo>
                    <a:pt x="529521" y="388311"/>
                    <a:pt x="565716" y="400492"/>
                    <a:pt x="581344" y="414485"/>
                  </a:cubicBezTo>
                  <a:cubicBezTo>
                    <a:pt x="597072" y="428679"/>
                    <a:pt x="609473" y="464015"/>
                    <a:pt x="609473" y="494820"/>
                  </a:cubicBezTo>
                  <a:lnTo>
                    <a:pt x="609473" y="529048"/>
                  </a:lnTo>
                  <a:cubicBezTo>
                    <a:pt x="609473" y="561061"/>
                    <a:pt x="583360" y="587034"/>
                    <a:pt x="551399" y="587034"/>
                  </a:cubicBezTo>
                  <a:lnTo>
                    <a:pt x="58074" y="587034"/>
                  </a:lnTo>
                  <a:cubicBezTo>
                    <a:pt x="26012" y="587034"/>
                    <a:pt x="0" y="561061"/>
                    <a:pt x="0" y="529048"/>
                  </a:cubicBezTo>
                  <a:lnTo>
                    <a:pt x="0" y="494820"/>
                  </a:lnTo>
                  <a:cubicBezTo>
                    <a:pt x="0" y="464015"/>
                    <a:pt x="12401" y="428679"/>
                    <a:pt x="28129" y="414485"/>
                  </a:cubicBezTo>
                  <a:cubicBezTo>
                    <a:pt x="43757" y="400492"/>
                    <a:pt x="79851" y="388311"/>
                    <a:pt x="110501" y="386700"/>
                  </a:cubicBezTo>
                  <a:close/>
                  <a:moveTo>
                    <a:pt x="316407" y="206077"/>
                  </a:moveTo>
                  <a:lnTo>
                    <a:pt x="316407" y="272924"/>
                  </a:lnTo>
                  <a:cubicBezTo>
                    <a:pt x="325379" y="271817"/>
                    <a:pt x="331832" y="269703"/>
                    <a:pt x="335965" y="266783"/>
                  </a:cubicBezTo>
                  <a:cubicBezTo>
                    <a:pt x="343023" y="261548"/>
                    <a:pt x="346551" y="252488"/>
                    <a:pt x="346551" y="239602"/>
                  </a:cubicBezTo>
                  <a:cubicBezTo>
                    <a:pt x="346551" y="229736"/>
                    <a:pt x="343224" y="222084"/>
                    <a:pt x="336570" y="216346"/>
                  </a:cubicBezTo>
                  <a:cubicBezTo>
                    <a:pt x="332638" y="213024"/>
                    <a:pt x="325884" y="209601"/>
                    <a:pt x="316407" y="206077"/>
                  </a:cubicBezTo>
                  <a:close/>
                  <a:moveTo>
                    <a:pt x="299872" y="94230"/>
                  </a:moveTo>
                  <a:cubicBezTo>
                    <a:pt x="289891" y="94431"/>
                    <a:pt x="282531" y="97149"/>
                    <a:pt x="277793" y="102183"/>
                  </a:cubicBezTo>
                  <a:cubicBezTo>
                    <a:pt x="272954" y="107317"/>
                    <a:pt x="270534" y="114163"/>
                    <a:pt x="270534" y="122922"/>
                  </a:cubicBezTo>
                  <a:cubicBezTo>
                    <a:pt x="270534" y="132586"/>
                    <a:pt x="274163" y="140137"/>
                    <a:pt x="281322" y="145674"/>
                  </a:cubicBezTo>
                  <a:cubicBezTo>
                    <a:pt x="285354" y="148795"/>
                    <a:pt x="291504" y="151613"/>
                    <a:pt x="299872" y="154231"/>
                  </a:cubicBezTo>
                  <a:close/>
                  <a:moveTo>
                    <a:pt x="316407" y="42585"/>
                  </a:moveTo>
                  <a:lnTo>
                    <a:pt x="316407" y="56478"/>
                  </a:lnTo>
                  <a:cubicBezTo>
                    <a:pt x="334957" y="57887"/>
                    <a:pt x="349576" y="62518"/>
                    <a:pt x="360061" y="70169"/>
                  </a:cubicBezTo>
                  <a:cubicBezTo>
                    <a:pt x="379318" y="82350"/>
                    <a:pt x="389198" y="102082"/>
                    <a:pt x="389904" y="129465"/>
                  </a:cubicBezTo>
                  <a:lnTo>
                    <a:pt x="344837" y="129465"/>
                  </a:lnTo>
                  <a:cubicBezTo>
                    <a:pt x="344031" y="119297"/>
                    <a:pt x="342317" y="111948"/>
                    <a:pt x="339797" y="107217"/>
                  </a:cubicBezTo>
                  <a:cubicBezTo>
                    <a:pt x="335562" y="99163"/>
                    <a:pt x="327698" y="94733"/>
                    <a:pt x="316407" y="93928"/>
                  </a:cubicBezTo>
                  <a:lnTo>
                    <a:pt x="316407" y="159063"/>
                  </a:lnTo>
                  <a:cubicBezTo>
                    <a:pt x="343527" y="168426"/>
                    <a:pt x="361674" y="176681"/>
                    <a:pt x="371050" y="183829"/>
                  </a:cubicBezTo>
                  <a:cubicBezTo>
                    <a:pt x="386375" y="195809"/>
                    <a:pt x="394037" y="212722"/>
                    <a:pt x="394037" y="234467"/>
                  </a:cubicBezTo>
                  <a:cubicBezTo>
                    <a:pt x="394037" y="263159"/>
                    <a:pt x="383451" y="284099"/>
                    <a:pt x="362380" y="297086"/>
                  </a:cubicBezTo>
                  <a:cubicBezTo>
                    <a:pt x="349475" y="305039"/>
                    <a:pt x="334151" y="309670"/>
                    <a:pt x="316407" y="311079"/>
                  </a:cubicBezTo>
                  <a:lnTo>
                    <a:pt x="316407" y="318328"/>
                  </a:lnTo>
                  <a:cubicBezTo>
                    <a:pt x="388593" y="313697"/>
                    <a:pt x="445959" y="253696"/>
                    <a:pt x="445959" y="180507"/>
                  </a:cubicBezTo>
                  <a:cubicBezTo>
                    <a:pt x="445959" y="107217"/>
                    <a:pt x="388593" y="47316"/>
                    <a:pt x="316407" y="42585"/>
                  </a:cubicBezTo>
                  <a:close/>
                  <a:moveTo>
                    <a:pt x="299872" y="42484"/>
                  </a:moveTo>
                  <a:cubicBezTo>
                    <a:pt x="226980" y="46410"/>
                    <a:pt x="168808" y="106713"/>
                    <a:pt x="168808" y="180507"/>
                  </a:cubicBezTo>
                  <a:cubicBezTo>
                    <a:pt x="168808" y="254199"/>
                    <a:pt x="226980" y="314502"/>
                    <a:pt x="299872" y="318428"/>
                  </a:cubicBezTo>
                  <a:lnTo>
                    <a:pt x="299872" y="311381"/>
                  </a:lnTo>
                  <a:cubicBezTo>
                    <a:pt x="277390" y="308864"/>
                    <a:pt x="260553" y="303931"/>
                    <a:pt x="249564" y="296683"/>
                  </a:cubicBezTo>
                  <a:cubicBezTo>
                    <a:pt x="230005" y="283596"/>
                    <a:pt x="220427" y="261246"/>
                    <a:pt x="220729" y="229635"/>
                  </a:cubicBezTo>
                  <a:lnTo>
                    <a:pt x="266904" y="229635"/>
                  </a:lnTo>
                  <a:cubicBezTo>
                    <a:pt x="268518" y="244031"/>
                    <a:pt x="270736" y="253696"/>
                    <a:pt x="273659" y="258528"/>
                  </a:cubicBezTo>
                  <a:cubicBezTo>
                    <a:pt x="278095" y="266179"/>
                    <a:pt x="286867" y="271112"/>
                    <a:pt x="299872" y="273428"/>
                  </a:cubicBezTo>
                  <a:lnTo>
                    <a:pt x="299872" y="200440"/>
                  </a:lnTo>
                  <a:lnTo>
                    <a:pt x="285959" y="196312"/>
                  </a:lnTo>
                  <a:cubicBezTo>
                    <a:pt x="264182" y="189970"/>
                    <a:pt x="248757" y="181010"/>
                    <a:pt x="239784" y="169634"/>
                  </a:cubicBezTo>
                  <a:cubicBezTo>
                    <a:pt x="230811" y="158258"/>
                    <a:pt x="226375" y="144466"/>
                    <a:pt x="226375" y="128459"/>
                  </a:cubicBezTo>
                  <a:cubicBezTo>
                    <a:pt x="226375" y="117787"/>
                    <a:pt x="228089" y="108223"/>
                    <a:pt x="231618" y="99566"/>
                  </a:cubicBezTo>
                  <a:cubicBezTo>
                    <a:pt x="235046" y="90908"/>
                    <a:pt x="239986" y="83357"/>
                    <a:pt x="246237" y="77115"/>
                  </a:cubicBezTo>
                  <a:cubicBezTo>
                    <a:pt x="254302" y="69062"/>
                    <a:pt x="263376" y="63424"/>
                    <a:pt x="273256" y="60404"/>
                  </a:cubicBezTo>
                  <a:cubicBezTo>
                    <a:pt x="279406" y="58390"/>
                    <a:pt x="288177" y="56981"/>
                    <a:pt x="299872" y="56075"/>
                  </a:cubicBezTo>
                  <a:close/>
                  <a:moveTo>
                    <a:pt x="307333" y="0"/>
                  </a:moveTo>
                  <a:cubicBezTo>
                    <a:pt x="407043" y="0"/>
                    <a:pt x="488101" y="80941"/>
                    <a:pt x="488101" y="180507"/>
                  </a:cubicBezTo>
                  <a:cubicBezTo>
                    <a:pt x="488101" y="279971"/>
                    <a:pt x="407043" y="361013"/>
                    <a:pt x="307333" y="361013"/>
                  </a:cubicBezTo>
                  <a:cubicBezTo>
                    <a:pt x="207724" y="361013"/>
                    <a:pt x="126665" y="279971"/>
                    <a:pt x="126665" y="180507"/>
                  </a:cubicBezTo>
                  <a:cubicBezTo>
                    <a:pt x="126665" y="80941"/>
                    <a:pt x="207724" y="0"/>
                    <a:pt x="3073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4" name="矩形 153">
            <a:extLst>
              <a:ext uri="{FF2B5EF4-FFF2-40B4-BE49-F238E27FC236}">
                <a16:creationId xmlns:a16="http://schemas.microsoft.com/office/drawing/2014/main" id="{3803D6C6-7CFA-451B-90C0-F027597CE169}"/>
              </a:ext>
            </a:extLst>
          </p:cNvPr>
          <p:cNvSpPr/>
          <p:nvPr/>
        </p:nvSpPr>
        <p:spPr>
          <a:xfrm>
            <a:off x="7977289" y="5575004"/>
            <a:ext cx="2280438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defTabSz="914378">
              <a:spcBef>
                <a:spcPct val="0"/>
              </a:spcBef>
              <a:defRPr/>
            </a:pPr>
            <a:r>
              <a:rPr lang="zh-CN" altLang="en-US" sz="1600" b="1" dirty="0" smtClean="0">
                <a:solidFill>
                  <a:schemeClr val="accent5"/>
                </a:solidFill>
                <a:ea typeface="微软雅黑" panose="020B0503020204020204" pitchFamily="34" charset="-122"/>
              </a:rPr>
              <a:t>关系抽取</a:t>
            </a:r>
            <a:endParaRPr lang="zh-CN" altLang="en-US" sz="1600" b="1" dirty="0">
              <a:solidFill>
                <a:schemeClr val="accent5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FC785F6-0DE4-4297-A858-608D42F0A048}"/>
              </a:ext>
            </a:extLst>
          </p:cNvPr>
          <p:cNvGrpSpPr/>
          <p:nvPr/>
        </p:nvGrpSpPr>
        <p:grpSpPr>
          <a:xfrm>
            <a:off x="4930011" y="5290566"/>
            <a:ext cx="648072" cy="648072"/>
            <a:chOff x="6559351" y="2249137"/>
            <a:chExt cx="648072" cy="648072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F52C93E0-A2CB-45E6-863B-AFD01CB430C8}"/>
                </a:ext>
              </a:extLst>
            </p:cNvPr>
            <p:cNvSpPr/>
            <p:nvPr/>
          </p:nvSpPr>
          <p:spPr>
            <a:xfrm>
              <a:off x="6559351" y="2249137"/>
              <a:ext cx="648072" cy="648072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C394ED95-ED07-4646-B824-E61DC909B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241" y="2390028"/>
              <a:ext cx="380293" cy="366291"/>
            </a:xfrm>
            <a:custGeom>
              <a:avLst/>
              <a:gdLst>
                <a:gd name="connsiteX0" fmla="*/ 0 w 582235"/>
                <a:gd name="connsiteY0" fmla="*/ 404481 h 606722"/>
                <a:gd name="connsiteX1" fmla="*/ 101261 w 582235"/>
                <a:gd name="connsiteY1" fmla="*/ 404481 h 606722"/>
                <a:gd name="connsiteX2" fmla="*/ 101261 w 582235"/>
                <a:gd name="connsiteY2" fmla="*/ 606722 h 606722"/>
                <a:gd name="connsiteX3" fmla="*/ 0 w 582235"/>
                <a:gd name="connsiteY3" fmla="*/ 606722 h 606722"/>
                <a:gd name="connsiteX4" fmla="*/ 151927 w 582235"/>
                <a:gd name="connsiteY4" fmla="*/ 328623 h 606722"/>
                <a:gd name="connsiteX5" fmla="*/ 253188 w 582235"/>
                <a:gd name="connsiteY5" fmla="*/ 328623 h 606722"/>
                <a:gd name="connsiteX6" fmla="*/ 253188 w 582235"/>
                <a:gd name="connsiteY6" fmla="*/ 606722 h 606722"/>
                <a:gd name="connsiteX7" fmla="*/ 151927 w 582235"/>
                <a:gd name="connsiteY7" fmla="*/ 606722 h 606722"/>
                <a:gd name="connsiteX8" fmla="*/ 303855 w 582235"/>
                <a:gd name="connsiteY8" fmla="*/ 252766 h 606722"/>
                <a:gd name="connsiteX9" fmla="*/ 405046 w 582235"/>
                <a:gd name="connsiteY9" fmla="*/ 252766 h 606722"/>
                <a:gd name="connsiteX10" fmla="*/ 405046 w 582235"/>
                <a:gd name="connsiteY10" fmla="*/ 606722 h 606722"/>
                <a:gd name="connsiteX11" fmla="*/ 303855 w 582235"/>
                <a:gd name="connsiteY11" fmla="*/ 606722 h 606722"/>
                <a:gd name="connsiteX12" fmla="*/ 455711 w 582235"/>
                <a:gd name="connsiteY12" fmla="*/ 202241 h 606722"/>
                <a:gd name="connsiteX13" fmla="*/ 556972 w 582235"/>
                <a:gd name="connsiteY13" fmla="*/ 202241 h 606722"/>
                <a:gd name="connsiteX14" fmla="*/ 556972 w 582235"/>
                <a:gd name="connsiteY14" fmla="*/ 606722 h 606722"/>
                <a:gd name="connsiteX15" fmla="*/ 455711 w 582235"/>
                <a:gd name="connsiteY15" fmla="*/ 606722 h 606722"/>
                <a:gd name="connsiteX16" fmla="*/ 455697 w 582235"/>
                <a:gd name="connsiteY16" fmla="*/ 0 h 606722"/>
                <a:gd name="connsiteX17" fmla="*/ 556785 w 582235"/>
                <a:gd name="connsiteY17" fmla="*/ 0 h 606722"/>
                <a:gd name="connsiteX18" fmla="*/ 556874 w 582235"/>
                <a:gd name="connsiteY18" fmla="*/ 0 h 606722"/>
                <a:gd name="connsiteX19" fmla="*/ 556963 w 582235"/>
                <a:gd name="connsiteY19" fmla="*/ 0 h 606722"/>
                <a:gd name="connsiteX20" fmla="*/ 557675 w 582235"/>
                <a:gd name="connsiteY20" fmla="*/ 0 h 606722"/>
                <a:gd name="connsiteX21" fmla="*/ 559366 w 582235"/>
                <a:gd name="connsiteY21" fmla="*/ 89 h 606722"/>
                <a:gd name="connsiteX22" fmla="*/ 560611 w 582235"/>
                <a:gd name="connsiteY22" fmla="*/ 267 h 606722"/>
                <a:gd name="connsiteX23" fmla="*/ 561857 w 582235"/>
                <a:gd name="connsiteY23" fmla="*/ 444 h 606722"/>
                <a:gd name="connsiteX24" fmla="*/ 563192 w 582235"/>
                <a:gd name="connsiteY24" fmla="*/ 800 h 606722"/>
                <a:gd name="connsiteX25" fmla="*/ 564171 w 582235"/>
                <a:gd name="connsiteY25" fmla="*/ 1067 h 606722"/>
                <a:gd name="connsiteX26" fmla="*/ 565506 w 582235"/>
                <a:gd name="connsiteY26" fmla="*/ 1511 h 606722"/>
                <a:gd name="connsiteX27" fmla="*/ 566574 w 582235"/>
                <a:gd name="connsiteY27" fmla="*/ 1867 h 606722"/>
                <a:gd name="connsiteX28" fmla="*/ 567730 w 582235"/>
                <a:gd name="connsiteY28" fmla="*/ 2400 h 606722"/>
                <a:gd name="connsiteX29" fmla="*/ 568798 w 582235"/>
                <a:gd name="connsiteY29" fmla="*/ 2933 h 606722"/>
                <a:gd name="connsiteX30" fmla="*/ 569777 w 582235"/>
                <a:gd name="connsiteY30" fmla="*/ 3467 h 606722"/>
                <a:gd name="connsiteX31" fmla="*/ 570934 w 582235"/>
                <a:gd name="connsiteY31" fmla="*/ 4178 h 606722"/>
                <a:gd name="connsiteX32" fmla="*/ 571824 w 582235"/>
                <a:gd name="connsiteY32" fmla="*/ 4800 h 606722"/>
                <a:gd name="connsiteX33" fmla="*/ 572891 w 582235"/>
                <a:gd name="connsiteY33" fmla="*/ 5689 h 606722"/>
                <a:gd name="connsiteX34" fmla="*/ 573781 w 582235"/>
                <a:gd name="connsiteY34" fmla="*/ 6489 h 606722"/>
                <a:gd name="connsiteX35" fmla="*/ 574760 w 582235"/>
                <a:gd name="connsiteY35" fmla="*/ 7289 h 606722"/>
                <a:gd name="connsiteX36" fmla="*/ 575917 w 582235"/>
                <a:gd name="connsiteY36" fmla="*/ 8533 h 606722"/>
                <a:gd name="connsiteX37" fmla="*/ 576451 w 582235"/>
                <a:gd name="connsiteY37" fmla="*/ 9066 h 606722"/>
                <a:gd name="connsiteX38" fmla="*/ 576451 w 582235"/>
                <a:gd name="connsiteY38" fmla="*/ 9155 h 606722"/>
                <a:gd name="connsiteX39" fmla="*/ 577964 w 582235"/>
                <a:gd name="connsiteY39" fmla="*/ 11200 h 606722"/>
                <a:gd name="connsiteX40" fmla="*/ 578053 w 582235"/>
                <a:gd name="connsiteY40" fmla="*/ 11289 h 606722"/>
                <a:gd name="connsiteX41" fmla="*/ 579209 w 582235"/>
                <a:gd name="connsiteY41" fmla="*/ 13244 h 606722"/>
                <a:gd name="connsiteX42" fmla="*/ 579743 w 582235"/>
                <a:gd name="connsiteY42" fmla="*/ 14222 h 606722"/>
                <a:gd name="connsiteX43" fmla="*/ 580277 w 582235"/>
                <a:gd name="connsiteY43" fmla="*/ 15555 h 606722"/>
                <a:gd name="connsiteX44" fmla="*/ 580722 w 582235"/>
                <a:gd name="connsiteY44" fmla="*/ 16711 h 606722"/>
                <a:gd name="connsiteX45" fmla="*/ 581167 w 582235"/>
                <a:gd name="connsiteY45" fmla="*/ 17866 h 606722"/>
                <a:gd name="connsiteX46" fmla="*/ 581523 w 582235"/>
                <a:gd name="connsiteY46" fmla="*/ 19199 h 606722"/>
                <a:gd name="connsiteX47" fmla="*/ 581790 w 582235"/>
                <a:gd name="connsiteY47" fmla="*/ 20266 h 606722"/>
                <a:gd name="connsiteX48" fmla="*/ 582146 w 582235"/>
                <a:gd name="connsiteY48" fmla="*/ 22488 h 606722"/>
                <a:gd name="connsiteX49" fmla="*/ 582146 w 582235"/>
                <a:gd name="connsiteY49" fmla="*/ 22666 h 606722"/>
                <a:gd name="connsiteX50" fmla="*/ 582235 w 582235"/>
                <a:gd name="connsiteY50" fmla="*/ 25244 h 606722"/>
                <a:gd name="connsiteX51" fmla="*/ 582235 w 582235"/>
                <a:gd name="connsiteY51" fmla="*/ 126396 h 606722"/>
                <a:gd name="connsiteX52" fmla="*/ 556963 w 582235"/>
                <a:gd name="connsiteY52" fmla="*/ 151728 h 606722"/>
                <a:gd name="connsiteX53" fmla="*/ 531691 w 582235"/>
                <a:gd name="connsiteY53" fmla="*/ 126396 h 606722"/>
                <a:gd name="connsiteX54" fmla="*/ 531691 w 582235"/>
                <a:gd name="connsiteY54" fmla="*/ 79286 h 606722"/>
                <a:gd name="connsiteX55" fmla="*/ 421260 w 582235"/>
                <a:gd name="connsiteY55" fmla="*/ 171106 h 606722"/>
                <a:gd name="connsiteX56" fmla="*/ 385666 w 582235"/>
                <a:gd name="connsiteY56" fmla="*/ 167906 h 606722"/>
                <a:gd name="connsiteX57" fmla="*/ 388869 w 582235"/>
                <a:gd name="connsiteY57" fmla="*/ 132262 h 606722"/>
                <a:gd name="connsiteX58" fmla="*/ 487020 w 582235"/>
                <a:gd name="connsiteY58" fmla="*/ 50576 h 606722"/>
                <a:gd name="connsiteX59" fmla="*/ 455697 w 582235"/>
                <a:gd name="connsiteY59" fmla="*/ 50576 h 606722"/>
                <a:gd name="connsiteX60" fmla="*/ 430425 w 582235"/>
                <a:gd name="connsiteY60" fmla="*/ 25244 h 606722"/>
                <a:gd name="connsiteX61" fmla="*/ 455697 w 582235"/>
                <a:gd name="connsiteY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 algn="ctr"/>
              <a:endParaRPr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87C46A90-5D6E-4FA4-B27B-287FF3B1BB1E}"/>
              </a:ext>
            </a:extLst>
          </p:cNvPr>
          <p:cNvSpPr/>
          <p:nvPr/>
        </p:nvSpPr>
        <p:spPr>
          <a:xfrm>
            <a:off x="2402244" y="5583669"/>
            <a:ext cx="2326261" cy="306375"/>
          </a:xfrm>
          <a:prstGeom prst="rect">
            <a:avLst/>
          </a:prstGeom>
        </p:spPr>
        <p:txBody>
          <a:bodyPr wrap="none" lIns="0" tIns="0" rIns="0" bIns="0" anchor="ctr">
            <a:normAutofit/>
          </a:bodyPr>
          <a:lstStyle/>
          <a:p>
            <a:pPr lvl="0" algn="r" defTabSz="914378">
              <a:spcBef>
                <a:spcPct val="0"/>
              </a:spcBef>
              <a:defRPr/>
            </a:pPr>
            <a:r>
              <a:rPr lang="zh-CN" altLang="en-US" sz="1600" b="1" dirty="0" smtClean="0">
                <a:solidFill>
                  <a:schemeClr val="accent3"/>
                </a:solidFill>
                <a:ea typeface="微软雅黑" panose="020B0503020204020204" pitchFamily="34" charset="-122"/>
              </a:rPr>
              <a:t>实体对齐、属性对齐</a:t>
            </a:r>
            <a:endParaRPr lang="zh-CN" altLang="en-US" sz="1600" b="1" dirty="0">
              <a:solidFill>
                <a:schemeClr val="accent3"/>
              </a:solidFill>
              <a:ea typeface="微软雅黑" panose="020B0503020204020204" pitchFamily="34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7B9AF690-06C7-48E8-9FBA-E71C0F445100}"/>
              </a:ext>
            </a:extLst>
          </p:cNvPr>
          <p:cNvSpPr/>
          <p:nvPr/>
        </p:nvSpPr>
        <p:spPr>
          <a:xfrm>
            <a:off x="850455" y="1443480"/>
            <a:ext cx="3319720" cy="697902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9203089-FF6E-47F5-AA1B-0F7C2F810B6D}"/>
              </a:ext>
            </a:extLst>
          </p:cNvPr>
          <p:cNvSpPr/>
          <p:nvPr/>
        </p:nvSpPr>
        <p:spPr>
          <a:xfrm>
            <a:off x="850455" y="2230759"/>
            <a:ext cx="3319720" cy="390898"/>
          </a:xfrm>
          <a:prstGeom prst="rect">
            <a:avLst/>
          </a:prstGeom>
        </p:spPr>
        <p:txBody>
          <a:bodyPr wrap="square" lIns="0" tIns="0" rIns="0" bIns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032" name="Picture 8" descr="https://timgsa.baidu.com/timg?image&amp;quality=80&amp;size=b9999_10000&amp;sec=1542795488476&amp;di=70badc170076da4b0b4922a1f1fffeb0&amp;imgtype=0&amp;src=http%3A%2F%2Fimg.mp.sohu.com%2Fupload%2F20170801%2F5fa59b85580e4336bbbfc1a2c0d7b81a_t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315" y="3000287"/>
            <a:ext cx="2806230" cy="2431169"/>
          </a:xfrm>
          <a:prstGeom prst="pent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50455" y="1239715"/>
            <a:ext cx="425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知识图谱是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一种结构化的语义知识库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，其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基本组成单位是“实体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关系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实体”三元组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，实体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间通过关系相互联结，构成网状的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知识结构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5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iterate type="lt">
                                    <p:tmPct val="4167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166" grpId="0"/>
      <p:bldP spid="162" grpId="0"/>
      <p:bldP spid="158" grpId="0"/>
      <p:bldP spid="150" grpId="0"/>
      <p:bldP spid="147" grpId="0"/>
      <p:bldP spid="14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 143"/>
          <p:cNvSpPr/>
          <p:nvPr/>
        </p:nvSpPr>
        <p:spPr>
          <a:xfrm>
            <a:off x="4040189" y="-6350"/>
            <a:ext cx="4098924" cy="68706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-7939" y="0"/>
            <a:ext cx="4052889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/>
          <p:cNvSpPr/>
          <p:nvPr/>
        </p:nvSpPr>
        <p:spPr>
          <a:xfrm>
            <a:off x="8139113" y="0"/>
            <a:ext cx="4092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4763" y="1"/>
            <a:ext cx="4040188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4040188" y="-6349"/>
            <a:ext cx="4111625" cy="161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8143875" y="1"/>
            <a:ext cx="4048125" cy="15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12700" y="154801"/>
            <a:ext cx="12244388" cy="654762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-12701" y="6702425"/>
            <a:ext cx="4057333" cy="1547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44950" y="6702425"/>
            <a:ext cx="4098925" cy="1682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144193" y="6702425"/>
            <a:ext cx="4079874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41455" y="2386189"/>
            <a:ext cx="2646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研究进展</a:t>
            </a:r>
            <a:endParaRPr lang="zh-CN" altLang="en-US" sz="4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7308" y="3770449"/>
            <a:ext cx="211738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获取种子人物</a:t>
            </a:r>
          </a:p>
          <a:p>
            <a:pPr marL="285750" indent="-28575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</a:p>
          <a:p>
            <a:pPr marL="285750" indent="-28575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关系抽取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PA_直接连接符 18"/>
          <p:cNvCxnSpPr>
            <a:cxnSpLocks/>
          </p:cNvCxnSpPr>
          <p:nvPr>
            <p:custDataLst>
              <p:tags r:id="rId1"/>
            </p:custDataLst>
          </p:nvPr>
        </p:nvCxnSpPr>
        <p:spPr>
          <a:xfrm flipH="1" flipV="1">
            <a:off x="1881188" y="2084564"/>
            <a:ext cx="5172755" cy="47043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52838" y="3632377"/>
            <a:ext cx="5354637" cy="301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53"/>
          <p:cNvSpPr/>
          <p:nvPr/>
        </p:nvSpPr>
        <p:spPr>
          <a:xfrm rot="3259845">
            <a:off x="10052739" y="3448023"/>
            <a:ext cx="379682" cy="655599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任意多边形 54"/>
          <p:cNvSpPr/>
          <p:nvPr/>
        </p:nvSpPr>
        <p:spPr>
          <a:xfrm rot="5050286">
            <a:off x="10419938" y="1398579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17828" y="2416299"/>
            <a:ext cx="864000" cy="864000"/>
            <a:chOff x="2517828" y="1926040"/>
            <a:chExt cx="864000" cy="864000"/>
          </a:xfrm>
        </p:grpSpPr>
        <p:sp>
          <p:nvSpPr>
            <p:cNvPr id="25" name="矩形 24"/>
            <p:cNvSpPr/>
            <p:nvPr/>
          </p:nvSpPr>
          <p:spPr>
            <a:xfrm rot="5400000">
              <a:off x="2517828" y="1926040"/>
              <a:ext cx="864000" cy="86400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45525" y="2004097"/>
              <a:ext cx="8086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任意多边形 54"/>
          <p:cNvSpPr/>
          <p:nvPr/>
        </p:nvSpPr>
        <p:spPr>
          <a:xfrm rot="20313339">
            <a:off x="1376723" y="2964926"/>
            <a:ext cx="649287" cy="106045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" name="组合 54"/>
          <p:cNvGrpSpPr/>
          <p:nvPr/>
        </p:nvGrpSpPr>
        <p:grpSpPr>
          <a:xfrm>
            <a:off x="5980800" y="5560493"/>
            <a:ext cx="230400" cy="720000"/>
            <a:chOff x="6205521" y="5132079"/>
            <a:chExt cx="259851" cy="856655"/>
          </a:xfrm>
          <a:solidFill>
            <a:schemeClr val="accent6">
              <a:lumMod val="50000"/>
            </a:schemeClr>
          </a:solidFill>
        </p:grpSpPr>
        <p:sp>
          <p:nvSpPr>
            <p:cNvPr id="32" name="L 形 31"/>
            <p:cNvSpPr/>
            <p:nvPr/>
          </p:nvSpPr>
          <p:spPr>
            <a:xfrm rot="18924075">
              <a:off x="6206392" y="5132079"/>
              <a:ext cx="253801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L 形 32"/>
            <p:cNvSpPr/>
            <p:nvPr/>
          </p:nvSpPr>
          <p:spPr>
            <a:xfrm rot="18924075">
              <a:off x="6205617" y="5399928"/>
              <a:ext cx="259186" cy="254814"/>
            </a:xfrm>
            <a:prstGeom prst="corner">
              <a:avLst>
                <a:gd name="adj1" fmla="val 19465"/>
                <a:gd name="adj2" fmla="val 205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L 形 33"/>
            <p:cNvSpPr/>
            <p:nvPr/>
          </p:nvSpPr>
          <p:spPr>
            <a:xfrm rot="18924075">
              <a:off x="6205521" y="5733920"/>
              <a:ext cx="259851" cy="254814"/>
            </a:xfrm>
            <a:prstGeom prst="corner">
              <a:avLst>
                <a:gd name="adj1" fmla="val 19465"/>
                <a:gd name="adj2" fmla="val 213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02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4" grpId="1" animBg="1"/>
      <p:bldP spid="143" grpId="0" animBg="1"/>
      <p:bldP spid="143" grpId="1" animBg="1"/>
      <p:bldP spid="145" grpId="0" animBg="1"/>
      <p:bldP spid="145" grpId="1" animBg="1"/>
      <p:bldP spid="146" grpId="0" animBg="1"/>
      <p:bldP spid="147" grpId="0" animBg="1"/>
      <p:bldP spid="148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/>
          <a:srcRect t="2054" b="3954"/>
          <a:stretch/>
        </p:blipFill>
        <p:spPr>
          <a:xfrm>
            <a:off x="-25401" y="-254977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4103687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研究进展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 rot="5400000">
            <a:off x="5481970" y="1789530"/>
            <a:ext cx="2871620" cy="2477747"/>
          </a:xfrm>
          <a:custGeom>
            <a:avLst/>
            <a:gdLst>
              <a:gd name="T0" fmla="*/ 0 w 2808312"/>
              <a:gd name="T1" fmla="*/ 2393528 h 2412268"/>
              <a:gd name="T2" fmla="*/ 0 w 2808312"/>
              <a:gd name="T3" fmla="*/ 2286354 h 2412268"/>
              <a:gd name="T4" fmla="*/ 2699772 w 2808312"/>
              <a:gd name="T5" fmla="*/ 2286354 h 2412268"/>
              <a:gd name="T6" fmla="*/ 2699772 w 2808312"/>
              <a:gd name="T7" fmla="*/ 0 h 2412268"/>
              <a:gd name="T8" fmla="*/ 2807762 w 2808312"/>
              <a:gd name="T9" fmla="*/ 0 h 2412268"/>
              <a:gd name="T10" fmla="*/ 2807762 w 2808312"/>
              <a:gd name="T11" fmla="*/ 2286354 h 2412268"/>
              <a:gd name="T12" fmla="*/ 2807762 w 2808312"/>
              <a:gd name="T13" fmla="*/ 2357804 h 2412268"/>
              <a:gd name="T14" fmla="*/ 2807762 w 2808312"/>
              <a:gd name="T15" fmla="*/ 2393528 h 2412268"/>
              <a:gd name="T16" fmla="*/ 0 w 2808312"/>
              <a:gd name="T17" fmla="*/ 2393528 h 241226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8312" h="2412268">
                <a:moveTo>
                  <a:pt x="0" y="2412268"/>
                </a:moveTo>
                <a:lnTo>
                  <a:pt x="0" y="2304256"/>
                </a:lnTo>
                <a:lnTo>
                  <a:pt x="2700300" y="2304256"/>
                </a:lnTo>
                <a:lnTo>
                  <a:pt x="2700300" y="0"/>
                </a:lnTo>
                <a:lnTo>
                  <a:pt x="2808312" y="0"/>
                </a:lnTo>
                <a:lnTo>
                  <a:pt x="2808312" y="2304256"/>
                </a:lnTo>
                <a:lnTo>
                  <a:pt x="2808312" y="2376264"/>
                </a:lnTo>
                <a:lnTo>
                  <a:pt x="2808312" y="2412268"/>
                </a:lnTo>
                <a:lnTo>
                  <a:pt x="0" y="2412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45508" y="3522422"/>
            <a:ext cx="1701309" cy="1766152"/>
          </a:xfrm>
          <a:custGeom>
            <a:avLst/>
            <a:gdLst>
              <a:gd name="T0" fmla="*/ 0 w 1656184"/>
              <a:gd name="T1" fmla="*/ 0 h 1728192"/>
              <a:gd name="T2" fmla="*/ 1646925 w 1656184"/>
              <a:gd name="T3" fmla="*/ 0 h 1728192"/>
              <a:gd name="T4" fmla="*/ 1646925 w 1656184"/>
              <a:gd name="T5" fmla="*/ 71106 h 1728192"/>
              <a:gd name="T6" fmla="*/ 1646925 w 1656184"/>
              <a:gd name="T7" fmla="*/ 106655 h 1728192"/>
              <a:gd name="T8" fmla="*/ 1646925 w 1656184"/>
              <a:gd name="T9" fmla="*/ 1706500 h 1728192"/>
              <a:gd name="T10" fmla="*/ 1539518 w 1656184"/>
              <a:gd name="T11" fmla="*/ 1706500 h 1728192"/>
              <a:gd name="T12" fmla="*/ 1539518 w 1656184"/>
              <a:gd name="T13" fmla="*/ 106655 h 1728192"/>
              <a:gd name="T14" fmla="*/ 0 w 1656184"/>
              <a:gd name="T15" fmla="*/ 106655 h 1728192"/>
              <a:gd name="T16" fmla="*/ 0 w 1656184"/>
              <a:gd name="T17" fmla="*/ 0 h 1728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56184" h="1728192">
                <a:moveTo>
                  <a:pt x="0" y="0"/>
                </a:moveTo>
                <a:lnTo>
                  <a:pt x="1656184" y="0"/>
                </a:lnTo>
                <a:lnTo>
                  <a:pt x="1656184" y="72008"/>
                </a:lnTo>
                <a:lnTo>
                  <a:pt x="1656184" y="108012"/>
                </a:lnTo>
                <a:lnTo>
                  <a:pt x="1656184" y="1728192"/>
                </a:lnTo>
                <a:lnTo>
                  <a:pt x="1548172" y="1728192"/>
                </a:lnTo>
                <a:lnTo>
                  <a:pt x="1548172" y="108012"/>
                </a:lnTo>
                <a:lnTo>
                  <a:pt x="0" y="1080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9" name="Rectangle 67">
            <a:extLst>
              <a:ext uri="{FF2B5EF4-FFF2-40B4-BE49-F238E27FC236}">
                <a16:creationId xmlns:a16="http://schemas.microsoft.com/office/drawing/2014/main" id="{C19B8826-013D-471A-9A1C-0A219BF53708}"/>
              </a:ext>
            </a:extLst>
          </p:cNvPr>
          <p:cNvSpPr/>
          <p:nvPr/>
        </p:nvSpPr>
        <p:spPr>
          <a:xfrm>
            <a:off x="1507430" y="1510674"/>
            <a:ext cx="3389135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采取先获得一定量种子人物，后通过抽取的实体关系发现新人物的构建方法。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通过爬取历史人物整理贴，获取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286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个种子人物。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微软雅黑" panose="020B0503020204020204" pitchFamily="34" charset="-122"/>
            </a:endParaRP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51C36A77-3A88-4D21-8BD7-FE74491C8CB5}"/>
              </a:ext>
            </a:extLst>
          </p:cNvPr>
          <p:cNvSpPr txBox="1"/>
          <p:nvPr/>
        </p:nvSpPr>
        <p:spPr>
          <a:xfrm>
            <a:off x="1507430" y="1045103"/>
            <a:ext cx="1261884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获取种子人物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2" name="Rectangle 67">
            <a:extLst>
              <a:ext uri="{FF2B5EF4-FFF2-40B4-BE49-F238E27FC236}">
                <a16:creationId xmlns:a16="http://schemas.microsoft.com/office/drawing/2014/main" id="{E82AE472-39F4-4F47-B7ED-91C4FC2A7A2C}"/>
              </a:ext>
            </a:extLst>
          </p:cNvPr>
          <p:cNvSpPr/>
          <p:nvPr/>
        </p:nvSpPr>
        <p:spPr>
          <a:xfrm>
            <a:off x="5683994" y="4991014"/>
            <a:ext cx="5754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对每一人物爬取其百科词条的信息盒、百科文本与页面中的百科链接，并以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json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格式返回。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53" name="TextBox 3">
            <a:extLst>
              <a:ext uri="{FF2B5EF4-FFF2-40B4-BE49-F238E27FC236}">
                <a16:creationId xmlns:a16="http://schemas.microsoft.com/office/drawing/2014/main" id="{78657108-217E-4A73-8737-4DBAC75450CA}"/>
              </a:ext>
            </a:extLst>
          </p:cNvPr>
          <p:cNvSpPr txBox="1"/>
          <p:nvPr/>
        </p:nvSpPr>
        <p:spPr>
          <a:xfrm>
            <a:off x="5683994" y="4454421"/>
            <a:ext cx="1261884" cy="307777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数据爬取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355" y="3827209"/>
            <a:ext cx="1371719" cy="20270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7595" y="3827209"/>
            <a:ext cx="1371719" cy="1851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0313" y="228600"/>
            <a:ext cx="5363841" cy="40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20" grpId="0" animBg="1"/>
      <p:bldP spid="22" grpId="0" animBg="1"/>
      <p:bldP spid="49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研究进展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457200" y="1143000"/>
            <a:ext cx="1095894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关系抽取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对于获得的百科文本数据，我们通过以谓词为中心的依存句法分析来抽取其中的三元组。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依存句法分析在分词与词性标注的基础上，分析词与词的依存关系。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本次研究主要用到的依存关系主要有以下几种：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宋体" panose="02010600030101010101" pitchFamily="2" charset="-122"/>
              </a:rPr>
              <a:t>   </a:t>
            </a:r>
            <a:r>
              <a:rPr lang="zh-CN" altLang="en-US" sz="2000" dirty="0" smtClean="0">
                <a:latin typeface="宋体" panose="02010600030101010101" pitchFamily="2" charset="-122"/>
              </a:rPr>
              <a:t>主谓关系 </a:t>
            </a:r>
            <a:r>
              <a:rPr lang="en-US" altLang="zh-CN" sz="2000" dirty="0" smtClean="0">
                <a:latin typeface="宋体" panose="02010600030101010101" pitchFamily="2" charset="-122"/>
              </a:rPr>
              <a:t>SBV 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动宾关系 </a:t>
            </a:r>
            <a:r>
              <a:rPr lang="en-US" altLang="zh-CN" sz="2000" dirty="0" smtClean="0">
                <a:latin typeface="宋体" panose="02010600030101010101" pitchFamily="2" charset="-122"/>
              </a:rPr>
              <a:t>VOB 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定中关系 </a:t>
            </a:r>
            <a:r>
              <a:rPr lang="en-US" altLang="zh-CN" sz="2000" dirty="0" smtClean="0">
                <a:latin typeface="宋体" panose="02010600030101010101" pitchFamily="2" charset="-122"/>
              </a:rPr>
              <a:t>ATT 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动补关系 </a:t>
            </a:r>
            <a:r>
              <a:rPr lang="en-US" altLang="zh-CN" sz="2000" dirty="0" smtClean="0">
                <a:latin typeface="宋体" panose="02010600030101010101" pitchFamily="2" charset="-122"/>
              </a:rPr>
              <a:t>CMP 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并列关系 </a:t>
            </a:r>
            <a:r>
              <a:rPr lang="en-US" altLang="zh-CN" sz="2000" dirty="0" smtClean="0">
                <a:latin typeface="宋体" panose="02010600030101010101" pitchFamily="2" charset="-122"/>
              </a:rPr>
              <a:t>COO </a:t>
            </a: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介宾关系 </a:t>
            </a:r>
            <a:r>
              <a:rPr lang="en-US" altLang="zh-CN" sz="2000" dirty="0" smtClean="0">
                <a:latin typeface="宋体" panose="02010600030101010101" pitchFamily="2" charset="-122"/>
              </a:rPr>
              <a:t>POB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</a:rPr>
              <a:t>    基本抽取策略为：</a:t>
            </a:r>
            <a:r>
              <a:rPr lang="zh-CN" altLang="en-US" sz="2000" dirty="0">
                <a:latin typeface="宋体" panose="02010600030101010101" pitchFamily="2" charset="-122"/>
              </a:rPr>
              <a:t>抽取</a:t>
            </a:r>
            <a:r>
              <a:rPr lang="zh-CN" altLang="en-US" sz="2000" dirty="0" smtClean="0">
                <a:latin typeface="宋体" panose="02010600030101010101" pitchFamily="2" charset="-122"/>
              </a:rPr>
              <a:t>句法依存树中子节点存在主语与宾语的谓词，将主语与宾语作为三元组中的实体，谓语作为关系。</a:t>
            </a:r>
            <a:endParaRPr lang="en-US" altLang="zh-CN" sz="2000" dirty="0" smtClean="0">
              <a:latin typeface="宋体" panose="02010600030101010101" pitchFamily="2" charset="-122"/>
            </a:endParaRP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64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7" grpId="0"/>
      <p:bldP spid="78" grpId="0"/>
      <p:bldP spid="79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8791" y="96792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研究进展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椭圆 7"/>
          <p:cNvSpPr/>
          <p:nvPr/>
        </p:nvSpPr>
        <p:spPr>
          <a:xfrm>
            <a:off x="4617709" y="2004357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谓语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799005" y="3453831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宾语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477357" y="3428713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8" idx="3"/>
            <a:endCxn id="40" idx="0"/>
          </p:cNvCxnSpPr>
          <p:nvPr/>
        </p:nvCxnSpPr>
        <p:spPr>
          <a:xfrm flipH="1">
            <a:off x="4038447" y="2547819"/>
            <a:ext cx="743601" cy="88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5"/>
            <a:endCxn id="39" idx="0"/>
          </p:cNvCxnSpPr>
          <p:nvPr/>
        </p:nvCxnSpPr>
        <p:spPr>
          <a:xfrm>
            <a:off x="5575549" y="2547819"/>
            <a:ext cx="784546" cy="90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751995" y="2740222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SBV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891565" y="2735376"/>
            <a:ext cx="937057" cy="375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VOB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02323" y="975946"/>
            <a:ext cx="495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1.(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主语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谓语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宾语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289169" y="4628716"/>
            <a:ext cx="169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1037" y="4551907"/>
            <a:ext cx="3749527" cy="1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6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0" grpId="1"/>
      <p:bldP spid="77" grpId="0"/>
      <p:bldP spid="78" grpId="0"/>
      <p:bldP spid="79" grpId="0"/>
      <p:bldP spid="8" grpId="0" animBg="1"/>
      <p:bldP spid="39" grpId="0" animBg="1"/>
      <p:bldP spid="40" grpId="0" animBg="1"/>
      <p:bldP spid="44" grpId="0"/>
      <p:bldP spid="45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4"/>
          <a:srcRect t="2054" b="3954"/>
          <a:stretch/>
        </p:blipFill>
        <p:spPr>
          <a:xfrm>
            <a:off x="-179735" y="177385"/>
            <a:ext cx="12192000" cy="6858001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6702425"/>
            <a:ext cx="4103688" cy="1555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03688" y="6702425"/>
            <a:ext cx="4040187" cy="1555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88313" y="6702425"/>
            <a:ext cx="3327831" cy="155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57200" y="311725"/>
            <a:ext cx="344488" cy="396875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801688" y="228600"/>
            <a:ext cx="366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</a:rPr>
              <a:t>研究进展</a:t>
            </a:r>
            <a:endParaRPr lang="zh-CN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0800000">
            <a:off x="8085137" y="-2399"/>
            <a:ext cx="4106862" cy="154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 rot="10800000">
            <a:off x="4103688" y="-2399"/>
            <a:ext cx="3984625" cy="15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 rot="10800000">
            <a:off x="-25401" y="-2399"/>
            <a:ext cx="4141788" cy="1539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7" name="ValueText2"/>
          <p:cNvSpPr txBox="1"/>
          <p:nvPr/>
        </p:nvSpPr>
        <p:spPr>
          <a:xfrm>
            <a:off x="2496375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ValueText3"/>
          <p:cNvSpPr txBox="1"/>
          <p:nvPr/>
        </p:nvSpPr>
        <p:spPr>
          <a:xfrm>
            <a:off x="3724452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ValueText4"/>
          <p:cNvSpPr txBox="1"/>
          <p:nvPr/>
        </p:nvSpPr>
        <p:spPr>
          <a:xfrm>
            <a:off x="4952528" y="5708264"/>
            <a:ext cx="484025" cy="265892"/>
          </a:xfrm>
          <a:prstGeom prst="rect">
            <a:avLst/>
          </a:prstGeom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14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1" name="ExtraShape"/>
          <p:cNvCxnSpPr>
            <a:cxnSpLocks/>
          </p:cNvCxnSpPr>
          <p:nvPr/>
        </p:nvCxnSpPr>
        <p:spPr>
          <a:xfrm>
            <a:off x="821126" y="5237304"/>
            <a:ext cx="6100058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" name="椭圆 7"/>
          <p:cNvSpPr/>
          <p:nvPr/>
        </p:nvSpPr>
        <p:spPr>
          <a:xfrm>
            <a:off x="4467578" y="1543182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谓语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589123" y="2969681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宾语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345399" y="2961417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主语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8" idx="3"/>
            <a:endCxn id="40" idx="0"/>
          </p:cNvCxnSpPr>
          <p:nvPr/>
        </p:nvCxnSpPr>
        <p:spPr>
          <a:xfrm flipH="1">
            <a:off x="3906489" y="2086644"/>
            <a:ext cx="725428" cy="87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8" idx="5"/>
          </p:cNvCxnSpPr>
          <p:nvPr/>
        </p:nvCxnSpPr>
        <p:spPr>
          <a:xfrm>
            <a:off x="5425418" y="2086644"/>
            <a:ext cx="724794" cy="87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707304" y="2144295"/>
            <a:ext cx="70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SBV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681683" y="2122756"/>
            <a:ext cx="937057" cy="375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VOB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1002323" y="975946"/>
            <a:ext cx="578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.(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定语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主语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谓语，定语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宾语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172412" y="4221790"/>
            <a:ext cx="169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751276" y="2961417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</a:t>
            </a:r>
            <a:r>
              <a:rPr lang="zh-CN" altLang="en-US" dirty="0" smtClean="0">
                <a:solidFill>
                  <a:schemeClr val="tx1"/>
                </a:solidFill>
              </a:rPr>
              <a:t>置定语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39" idx="6"/>
            <a:endCxn id="26" idx="2"/>
          </p:cNvCxnSpPr>
          <p:nvPr/>
        </p:nvCxnSpPr>
        <p:spPr>
          <a:xfrm flipV="1">
            <a:off x="6711302" y="3279770"/>
            <a:ext cx="1039974" cy="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44103" y="3408185"/>
            <a:ext cx="90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214" y="4246296"/>
            <a:ext cx="5997124" cy="1484033"/>
          </a:xfrm>
          <a:prstGeom prst="rect">
            <a:avLst/>
          </a:prstGeom>
        </p:spPr>
      </p:pic>
      <p:sp>
        <p:nvSpPr>
          <p:cNvPr id="46" name="椭圆 45"/>
          <p:cNvSpPr/>
          <p:nvPr/>
        </p:nvSpPr>
        <p:spPr>
          <a:xfrm>
            <a:off x="1322084" y="2969681"/>
            <a:ext cx="1122179" cy="63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前</a:t>
            </a:r>
            <a:r>
              <a:rPr lang="zh-CN" altLang="en-US" dirty="0" smtClean="0">
                <a:solidFill>
                  <a:schemeClr val="tx1"/>
                </a:solidFill>
              </a:rPr>
              <a:t>置定语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40" idx="2"/>
            <a:endCxn id="46" idx="6"/>
          </p:cNvCxnSpPr>
          <p:nvPr/>
        </p:nvCxnSpPr>
        <p:spPr>
          <a:xfrm flipH="1">
            <a:off x="2444263" y="3279770"/>
            <a:ext cx="901136" cy="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565824" y="3393868"/>
            <a:ext cx="90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86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77" grpId="0"/>
      <p:bldP spid="78" grpId="0"/>
      <p:bldP spid="79" grpId="0"/>
      <p:bldP spid="8" grpId="0" animBg="1"/>
      <p:bldP spid="39" grpId="0" animBg="1"/>
      <p:bldP spid="40" grpId="0" animBg="1"/>
      <p:bldP spid="44" grpId="0"/>
      <p:bldP spid="45" grpId="0"/>
      <p:bldP spid="47" grpId="0"/>
      <p:bldP spid="48" grpId="0"/>
      <p:bldP spid="26" grpId="0" animBg="1"/>
      <p:bldP spid="11" grpId="0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扁平风动画模板"/>
  <p:tag name="ISPRING_PRESENTATION_TITLE" val="极简线条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1608435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3E3E"/>
      </a:accent1>
      <a:accent2>
        <a:srgbClr val="4E4E4E"/>
      </a:accent2>
      <a:accent3>
        <a:srgbClr val="717171"/>
      </a:accent3>
      <a:accent4>
        <a:srgbClr val="919191"/>
      </a:accent4>
      <a:accent5>
        <a:srgbClr val="A6A6A6"/>
      </a:accent5>
      <a:accent6>
        <a:srgbClr val="D7D7D7"/>
      </a:accent6>
      <a:hlink>
        <a:srgbClr val="3E3E3E"/>
      </a:hlink>
      <a:folHlink>
        <a:srgbClr val="BFBFBF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3E3E3E"/>
    </a:accent1>
    <a:accent2>
      <a:srgbClr val="4E4E4E"/>
    </a:accent2>
    <a:accent3>
      <a:srgbClr val="717171"/>
    </a:accent3>
    <a:accent4>
      <a:srgbClr val="919191"/>
    </a:accent4>
    <a:accent5>
      <a:srgbClr val="A6A6A6"/>
    </a:accent5>
    <a:accent6>
      <a:srgbClr val="D7D7D7"/>
    </a:accent6>
    <a:hlink>
      <a:srgbClr val="3E3E3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714</Words>
  <Application>Microsoft Office PowerPoint</Application>
  <PresentationFormat>宽屏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Unicode MS</vt:lpstr>
      <vt:lpstr>华文楷体</vt:lpstr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季 劼旻</cp:lastModifiedBy>
  <cp:revision>666</cp:revision>
  <dcterms:created xsi:type="dcterms:W3CDTF">2014-08-06T02:23:26Z</dcterms:created>
  <dcterms:modified xsi:type="dcterms:W3CDTF">2018-11-22T05:16:27Z</dcterms:modified>
</cp:coreProperties>
</file>