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65" r:id="rId3"/>
    <p:sldId id="267" r:id="rId4"/>
    <p:sldId id="308" r:id="rId5"/>
    <p:sldId id="274" r:id="rId6"/>
    <p:sldId id="309" r:id="rId7"/>
    <p:sldId id="310" r:id="rId8"/>
    <p:sldId id="311" r:id="rId9"/>
    <p:sldId id="319" r:id="rId10"/>
    <p:sldId id="320" r:id="rId11"/>
    <p:sldId id="314" r:id="rId12"/>
    <p:sldId id="315" r:id="rId13"/>
    <p:sldId id="316" r:id="rId14"/>
    <p:sldId id="293" r:id="rId15"/>
    <p:sldId id="301" r:id="rId16"/>
    <p:sldId id="303" r:id="rId17"/>
    <p:sldId id="302" r:id="rId18"/>
    <p:sldId id="289" r:id="rId19"/>
  </p:sldIdLst>
  <p:sldSz cx="12192000" cy="685800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季 劼旻" initials="季" lastIdx="0" clrIdx="0">
    <p:extLst>
      <p:ext uri="{19B8F6BF-5375-455C-9EA6-DF929625EA0E}">
        <p15:presenceInfo xmlns:p15="http://schemas.microsoft.com/office/powerpoint/2012/main" userId="46c744682b0143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797"/>
    <a:srgbClr val="FF6161"/>
    <a:srgbClr val="FF4747"/>
    <a:srgbClr val="B0C6CA"/>
    <a:srgbClr val="6699A1"/>
    <a:srgbClr val="FFABAB"/>
    <a:srgbClr val="FF4B4B"/>
    <a:srgbClr val="86ADB3"/>
    <a:srgbClr val="A5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5317" autoAdjust="0"/>
  </p:normalViewPr>
  <p:slideViewPr>
    <p:cSldViewPr snapToGrid="0" showGuides="1">
      <p:cViewPr varScale="1">
        <p:scale>
          <a:sx n="87" d="100"/>
          <a:sy n="87" d="100"/>
        </p:scale>
        <p:origin x="576" y="48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2019/5/15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10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29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11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65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86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25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14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24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96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16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24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8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2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227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55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3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7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9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9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29585" y="2612283"/>
            <a:ext cx="6955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先秦人物知识图谱的构建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2830" y="3445506"/>
            <a:ext cx="490634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汇报</a:t>
            </a:r>
            <a:r>
              <a:rPr lang="zh-CN" altLang="en-US" sz="20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人：季劼旻 陈嘉诚 宗睿 宋子安</a:t>
            </a:r>
            <a:endParaRPr lang="en-US" altLang="zh-CN" sz="205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指导老师：何琳 教授</a:t>
            </a:r>
            <a:endParaRPr lang="zh-CN" altLang="en-US" sz="205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64690" y="4196492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15" grpId="0" animBg="1"/>
      <p:bldP spid="6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3327831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数据存储与可视化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ValueText2"/>
          <p:cNvSpPr txBox="1"/>
          <p:nvPr/>
        </p:nvSpPr>
        <p:spPr>
          <a:xfrm>
            <a:off x="2496375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ValueText3"/>
          <p:cNvSpPr txBox="1"/>
          <p:nvPr/>
        </p:nvSpPr>
        <p:spPr>
          <a:xfrm>
            <a:off x="3724452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ValueText4"/>
          <p:cNvSpPr txBox="1"/>
          <p:nvPr/>
        </p:nvSpPr>
        <p:spPr>
          <a:xfrm>
            <a:off x="4952528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1" name="ExtraShape"/>
          <p:cNvCxnSpPr>
            <a:cxnSpLocks/>
          </p:cNvCxnSpPr>
          <p:nvPr/>
        </p:nvCxnSpPr>
        <p:spPr>
          <a:xfrm>
            <a:off x="821126" y="5237304"/>
            <a:ext cx="6100058" cy="0"/>
          </a:xfrm>
          <a:prstGeom prst="line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457200" y="1143000"/>
            <a:ext cx="1095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6669" y="1019908"/>
            <a:ext cx="1104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957" y="1284334"/>
            <a:ext cx="8836202" cy="42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77" grpId="0"/>
      <p:bldP spid="78" grpId="0"/>
      <p:bldP spid="79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4763" y="221338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54117" y="2447616"/>
            <a:ext cx="3877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关键技术评价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81189" y="2084566"/>
            <a:ext cx="5450913" cy="1482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652838" y="3592286"/>
            <a:ext cx="5220574" cy="4009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4" y="5654824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287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3327831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数据获取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ValueText2"/>
          <p:cNvSpPr txBox="1"/>
          <p:nvPr/>
        </p:nvSpPr>
        <p:spPr>
          <a:xfrm>
            <a:off x="2496375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ValueText3"/>
          <p:cNvSpPr txBox="1"/>
          <p:nvPr/>
        </p:nvSpPr>
        <p:spPr>
          <a:xfrm>
            <a:off x="3724452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ValueText4"/>
          <p:cNvSpPr txBox="1"/>
          <p:nvPr/>
        </p:nvSpPr>
        <p:spPr>
          <a:xfrm>
            <a:off x="4952528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1" name="ExtraShape"/>
          <p:cNvCxnSpPr>
            <a:cxnSpLocks/>
          </p:cNvCxnSpPr>
          <p:nvPr/>
        </p:nvCxnSpPr>
        <p:spPr>
          <a:xfrm>
            <a:off x="821126" y="5237304"/>
            <a:ext cx="6100058" cy="0"/>
          </a:xfrm>
          <a:prstGeom prst="line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457200" y="1143000"/>
            <a:ext cx="1095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6669" y="1019908"/>
            <a:ext cx="1104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45029" y="1389240"/>
            <a:ext cx="9479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400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余初始人物，百科页面中只能获取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288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人的信息，部分人物信息即使存在也是极其匮乏。说明百科数据源不能很好的覆盖先秦人物领域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基于众包编辑的百科类数据，其结构化数据也有不规范的地方，为制定知识图谱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schema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，实体发现，关系提取有很大的不便。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62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77" grpId="0"/>
      <p:bldP spid="78" grpId="0"/>
      <p:bldP spid="7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3327831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信息抽取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ValueText2"/>
          <p:cNvSpPr txBox="1"/>
          <p:nvPr/>
        </p:nvSpPr>
        <p:spPr>
          <a:xfrm>
            <a:off x="2496375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ValueText3"/>
          <p:cNvSpPr txBox="1"/>
          <p:nvPr/>
        </p:nvSpPr>
        <p:spPr>
          <a:xfrm>
            <a:off x="3724452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ValueText4"/>
          <p:cNvSpPr txBox="1"/>
          <p:nvPr/>
        </p:nvSpPr>
        <p:spPr>
          <a:xfrm>
            <a:off x="4952528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1" name="ExtraShape"/>
          <p:cNvCxnSpPr>
            <a:cxnSpLocks/>
          </p:cNvCxnSpPr>
          <p:nvPr/>
        </p:nvCxnSpPr>
        <p:spPr>
          <a:xfrm>
            <a:off x="821126" y="5237304"/>
            <a:ext cx="6100058" cy="0"/>
          </a:xfrm>
          <a:prstGeom prst="line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457200" y="1143000"/>
            <a:ext cx="1095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6669" y="1019908"/>
            <a:ext cx="1104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7" name="图片 16" descr="C:\Users\asus\Documents\Tencent Files\740846055\FileRecv\MobileFile\Cache_2ce8adace9108aeb.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69" y="1465440"/>
            <a:ext cx="5647500" cy="39840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82351" y="1019096"/>
            <a:ext cx="969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OpenNRE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内置的效果分析模块，得到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P-R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曲线如下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351" y="5708264"/>
            <a:ext cx="878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较好抽取结果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p=0.48,r=0.20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比之于依存句法有提升，但仍然有大量错误三元组存在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20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77" grpId="0"/>
      <p:bldP spid="78" grpId="0"/>
      <p:bldP spid="79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优化建议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46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054" b="3954"/>
          <a:stretch/>
        </p:blipFill>
        <p:spPr>
          <a:xfrm>
            <a:off x="-25401" y="9486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5403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优化建议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Freeform: Shape 13"/>
          <p:cNvSpPr/>
          <p:nvPr/>
        </p:nvSpPr>
        <p:spPr>
          <a:xfrm rot="2561600">
            <a:off x="3095378" y="4495407"/>
            <a:ext cx="600655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97630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Freeform: Shape 14"/>
          <p:cNvSpPr/>
          <p:nvPr/>
        </p:nvSpPr>
        <p:spPr>
          <a:xfrm>
            <a:off x="3174967" y="3678085"/>
            <a:ext cx="667540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441908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15"/>
          <p:cNvSpPr/>
          <p:nvPr/>
        </p:nvSpPr>
        <p:spPr>
          <a:xfrm rot="19038400">
            <a:off x="3095378" y="2860770"/>
            <a:ext cx="600625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97611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17"/>
          <p:cNvSpPr/>
          <p:nvPr/>
        </p:nvSpPr>
        <p:spPr>
          <a:xfrm>
            <a:off x="3465341" y="1743822"/>
            <a:ext cx="1140331" cy="1140455"/>
          </a:xfrm>
          <a:custGeom>
            <a:avLst/>
            <a:gdLst>
              <a:gd name="connsiteX0" fmla="*/ 0 w 754893"/>
              <a:gd name="connsiteY0" fmla="*/ 377488 h 754976"/>
              <a:gd name="connsiteX1" fmla="*/ 377447 w 754893"/>
              <a:gd name="connsiteY1" fmla="*/ 0 h 754976"/>
              <a:gd name="connsiteX2" fmla="*/ 754894 w 754893"/>
              <a:gd name="connsiteY2" fmla="*/ 377488 h 754976"/>
              <a:gd name="connsiteX3" fmla="*/ 377447 w 754893"/>
              <a:gd name="connsiteY3" fmla="*/ 754976 h 754976"/>
              <a:gd name="connsiteX4" fmla="*/ 0 w 754893"/>
              <a:gd name="connsiteY4" fmla="*/ 377488 h 75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93" h="754976">
                <a:moveTo>
                  <a:pt x="0" y="377488"/>
                </a:moveTo>
                <a:cubicBezTo>
                  <a:pt x="0" y="169007"/>
                  <a:pt x="168989" y="0"/>
                  <a:pt x="377447" y="0"/>
                </a:cubicBezTo>
                <a:cubicBezTo>
                  <a:pt x="585905" y="0"/>
                  <a:pt x="754894" y="169007"/>
                  <a:pt x="754894" y="377488"/>
                </a:cubicBezTo>
                <a:cubicBezTo>
                  <a:pt x="754894" y="585969"/>
                  <a:pt x="585905" y="754976"/>
                  <a:pt x="377447" y="754976"/>
                </a:cubicBezTo>
                <a:cubicBezTo>
                  <a:pt x="168989" y="754976"/>
                  <a:pt x="0" y="585969"/>
                  <a:pt x="0" y="377488"/>
                </a:cubicBezTo>
                <a:close/>
              </a:path>
            </a:pathLst>
          </a:custGeom>
          <a:solidFill>
            <a:schemeClr val="accent1"/>
          </a:solidFill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none" lIns="119443" tIns="119455" rIns="119443" bIns="119455" anchor="ctr" anchorCtr="0">
            <a:normAutofit/>
          </a:bodyPr>
          <a:lstStyle/>
          <a:p>
            <a:pPr algn="ctr" defTabSz="622268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7" name="Freeform: Shape 18"/>
          <p:cNvSpPr/>
          <p:nvPr/>
        </p:nvSpPr>
        <p:spPr>
          <a:xfrm>
            <a:off x="3842503" y="3151467"/>
            <a:ext cx="1140331" cy="1140331"/>
          </a:xfrm>
          <a:custGeom>
            <a:avLst/>
            <a:gdLst>
              <a:gd name="connsiteX0" fmla="*/ 0 w 754893"/>
              <a:gd name="connsiteY0" fmla="*/ 377447 h 754893"/>
              <a:gd name="connsiteX1" fmla="*/ 377447 w 754893"/>
              <a:gd name="connsiteY1" fmla="*/ 0 h 754893"/>
              <a:gd name="connsiteX2" fmla="*/ 754894 w 754893"/>
              <a:gd name="connsiteY2" fmla="*/ 377447 h 754893"/>
              <a:gd name="connsiteX3" fmla="*/ 377447 w 754893"/>
              <a:gd name="connsiteY3" fmla="*/ 754894 h 754893"/>
              <a:gd name="connsiteX4" fmla="*/ 0 w 754893"/>
              <a:gd name="connsiteY4" fmla="*/ 377447 h 7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93" h="754893">
                <a:moveTo>
                  <a:pt x="0" y="377447"/>
                </a:moveTo>
                <a:cubicBezTo>
                  <a:pt x="0" y="168989"/>
                  <a:pt x="168989" y="0"/>
                  <a:pt x="377447" y="0"/>
                </a:cubicBezTo>
                <a:cubicBezTo>
                  <a:pt x="585905" y="0"/>
                  <a:pt x="754894" y="168989"/>
                  <a:pt x="754894" y="377447"/>
                </a:cubicBezTo>
                <a:cubicBezTo>
                  <a:pt x="754894" y="585905"/>
                  <a:pt x="585905" y="754894"/>
                  <a:pt x="377447" y="754894"/>
                </a:cubicBezTo>
                <a:cubicBezTo>
                  <a:pt x="168989" y="754894"/>
                  <a:pt x="0" y="585905"/>
                  <a:pt x="0" y="377447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none" lIns="119443" tIns="119443" rIns="119443" bIns="119443" anchor="ctr" anchorCtr="0">
            <a:normAutofit/>
          </a:bodyPr>
          <a:lstStyle/>
          <a:p>
            <a:pPr algn="ctr" defTabSz="622268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18" name="Freeform: Shape 26"/>
          <p:cNvSpPr/>
          <p:nvPr/>
        </p:nvSpPr>
        <p:spPr>
          <a:xfrm>
            <a:off x="3465341" y="4559048"/>
            <a:ext cx="1140331" cy="1140331"/>
          </a:xfrm>
          <a:custGeom>
            <a:avLst/>
            <a:gdLst>
              <a:gd name="connsiteX0" fmla="*/ 0 w 754893"/>
              <a:gd name="connsiteY0" fmla="*/ 377447 h 754893"/>
              <a:gd name="connsiteX1" fmla="*/ 377447 w 754893"/>
              <a:gd name="connsiteY1" fmla="*/ 0 h 754893"/>
              <a:gd name="connsiteX2" fmla="*/ 754894 w 754893"/>
              <a:gd name="connsiteY2" fmla="*/ 377447 h 754893"/>
              <a:gd name="connsiteX3" fmla="*/ 377447 w 754893"/>
              <a:gd name="connsiteY3" fmla="*/ 754894 h 754893"/>
              <a:gd name="connsiteX4" fmla="*/ 0 w 754893"/>
              <a:gd name="connsiteY4" fmla="*/ 377447 h 7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93" h="754893">
                <a:moveTo>
                  <a:pt x="0" y="377447"/>
                </a:moveTo>
                <a:cubicBezTo>
                  <a:pt x="0" y="168989"/>
                  <a:pt x="168989" y="0"/>
                  <a:pt x="377447" y="0"/>
                </a:cubicBezTo>
                <a:cubicBezTo>
                  <a:pt x="585905" y="0"/>
                  <a:pt x="754894" y="168989"/>
                  <a:pt x="754894" y="377447"/>
                </a:cubicBezTo>
                <a:cubicBezTo>
                  <a:pt x="754894" y="585905"/>
                  <a:pt x="585905" y="754894"/>
                  <a:pt x="377447" y="754894"/>
                </a:cubicBezTo>
                <a:cubicBezTo>
                  <a:pt x="168989" y="754894"/>
                  <a:pt x="0" y="585905"/>
                  <a:pt x="0" y="377447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none" lIns="119443" tIns="119443" rIns="119443" bIns="119443" anchor="ctr" anchorCtr="0">
            <a:normAutofit/>
          </a:bodyPr>
          <a:lstStyle/>
          <a:p>
            <a:pPr algn="ctr" defTabSz="622268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3</a:t>
            </a:r>
            <a:endParaRPr lang="en-US" sz="2400" b="1" dirty="0"/>
          </a:p>
        </p:txBody>
      </p:sp>
      <p:cxnSp>
        <p:nvCxnSpPr>
          <p:cNvPr id="19" name="Straight Connector 6"/>
          <p:cNvCxnSpPr/>
          <p:nvPr/>
        </p:nvCxnSpPr>
        <p:spPr>
          <a:xfrm>
            <a:off x="4582351" y="2246215"/>
            <a:ext cx="2486303" cy="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7"/>
          <p:cNvCxnSpPr/>
          <p:nvPr/>
        </p:nvCxnSpPr>
        <p:spPr>
          <a:xfrm>
            <a:off x="4947552" y="3741713"/>
            <a:ext cx="290068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"/>
          <p:cNvCxnSpPr/>
          <p:nvPr/>
        </p:nvCxnSpPr>
        <p:spPr>
          <a:xfrm>
            <a:off x="4582351" y="5233104"/>
            <a:ext cx="248630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9"/>
          <p:cNvSpPr/>
          <p:nvPr/>
        </p:nvSpPr>
        <p:spPr>
          <a:xfrm>
            <a:off x="7103718" y="4651697"/>
            <a:ext cx="1162823" cy="1162823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Oval 10"/>
          <p:cNvSpPr/>
          <p:nvPr/>
        </p:nvSpPr>
        <p:spPr>
          <a:xfrm>
            <a:off x="7103718" y="1664806"/>
            <a:ext cx="1162823" cy="1162823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Oval 11"/>
          <p:cNvSpPr/>
          <p:nvPr/>
        </p:nvSpPr>
        <p:spPr>
          <a:xfrm>
            <a:off x="7921222" y="3160307"/>
            <a:ext cx="1162823" cy="1162823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FB85197-AD9E-4FAA-AE3B-E6D91737757D}"/>
              </a:ext>
            </a:extLst>
          </p:cNvPr>
          <p:cNvGrpSpPr/>
          <p:nvPr/>
        </p:nvGrpSpPr>
        <p:grpSpPr>
          <a:xfrm>
            <a:off x="1427160" y="2755237"/>
            <a:ext cx="1900551" cy="1900551"/>
            <a:chOff x="1559498" y="2771361"/>
            <a:chExt cx="1900551" cy="1900551"/>
          </a:xfrm>
        </p:grpSpPr>
        <p:sp>
          <p:nvSpPr>
            <p:cNvPr id="15" name="Oval 16"/>
            <p:cNvSpPr/>
            <p:nvPr/>
          </p:nvSpPr>
          <p:spPr>
            <a:xfrm>
              <a:off x="1559498" y="2771361"/>
              <a:ext cx="1900551" cy="1900551"/>
            </a:xfrm>
            <a:prstGeom prst="ellipse">
              <a:avLst/>
            </a:prstGeom>
            <a:solidFill>
              <a:schemeClr val="tx2"/>
            </a:solidFill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Group 30"/>
            <p:cNvGrpSpPr/>
            <p:nvPr/>
          </p:nvGrpSpPr>
          <p:grpSpPr>
            <a:xfrm>
              <a:off x="2158402" y="3237704"/>
              <a:ext cx="692743" cy="1008025"/>
              <a:chOff x="4075113" y="1909763"/>
              <a:chExt cx="247650" cy="360363"/>
            </a:xfrm>
            <a:solidFill>
              <a:schemeClr val="bg1"/>
            </a:solidFill>
          </p:grpSpPr>
          <p:sp>
            <p:nvSpPr>
              <p:cNvPr id="41" name="Freeform: Shape 31"/>
              <p:cNvSpPr>
                <a:spLocks/>
              </p:cNvSpPr>
              <p:nvPr/>
            </p:nvSpPr>
            <p:spPr bwMode="auto">
              <a:xfrm>
                <a:off x="4075113" y="1909763"/>
                <a:ext cx="247650" cy="36036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42"/>
                  </a:cxn>
                  <a:cxn ang="0">
                    <a:pos x="19" y="88"/>
                  </a:cxn>
                  <a:cxn ang="0">
                    <a:pos x="42" y="123"/>
                  </a:cxn>
                  <a:cxn ang="0">
                    <a:pos x="65" y="88"/>
                  </a:cxn>
                  <a:cxn ang="0">
                    <a:pos x="85" y="42"/>
                  </a:cxn>
                  <a:cxn ang="0">
                    <a:pos x="42" y="0"/>
                  </a:cxn>
                  <a:cxn ang="0">
                    <a:pos x="52" y="104"/>
                  </a:cxn>
                  <a:cxn ang="0">
                    <a:pos x="33" y="106"/>
                  </a:cxn>
                  <a:cxn ang="0">
                    <a:pos x="31" y="99"/>
                  </a:cxn>
                  <a:cxn ang="0">
                    <a:pos x="31" y="99"/>
                  </a:cxn>
                  <a:cxn ang="0">
                    <a:pos x="55" y="96"/>
                  </a:cxn>
                  <a:cxn ang="0">
                    <a:pos x="54" y="99"/>
                  </a:cxn>
                  <a:cxn ang="0">
                    <a:pos x="52" y="104"/>
                  </a:cxn>
                  <a:cxn ang="0">
                    <a:pos x="30" y="95"/>
                  </a:cxn>
                  <a:cxn ang="0">
                    <a:pos x="27" y="88"/>
                  </a:cxn>
                  <a:cxn ang="0">
                    <a:pos x="57" y="88"/>
                  </a:cxn>
                  <a:cxn ang="0">
                    <a:pos x="56" y="92"/>
                  </a:cxn>
                  <a:cxn ang="0">
                    <a:pos x="30" y="95"/>
                  </a:cxn>
                  <a:cxn ang="0">
                    <a:pos x="42" y="115"/>
                  </a:cxn>
                  <a:cxn ang="0">
                    <a:pos x="35" y="110"/>
                  </a:cxn>
                  <a:cxn ang="0">
                    <a:pos x="51" y="108"/>
                  </a:cxn>
                  <a:cxn ang="0">
                    <a:pos x="42" y="115"/>
                  </a:cxn>
                  <a:cxn ang="0">
                    <a:pos x="60" y="80"/>
                  </a:cxn>
                  <a:cxn ang="0">
                    <a:pos x="24" y="80"/>
                  </a:cxn>
                  <a:cxn ang="0">
                    <a:pos x="18" y="68"/>
                  </a:cxn>
                  <a:cxn ang="0">
                    <a:pos x="8" y="42"/>
                  </a:cxn>
                  <a:cxn ang="0">
                    <a:pos x="42" y="8"/>
                  </a:cxn>
                  <a:cxn ang="0">
                    <a:pos x="77" y="42"/>
                  </a:cxn>
                  <a:cxn ang="0">
                    <a:pos x="67" y="68"/>
                  </a:cxn>
                  <a:cxn ang="0">
                    <a:pos x="60" y="80"/>
                  </a:cxn>
                  <a:cxn ang="0">
                    <a:pos x="60" y="80"/>
                  </a:cxn>
                  <a:cxn ang="0">
                    <a:pos x="60" y="80"/>
                  </a:cxn>
                </a:cxnLst>
                <a:rect l="0" t="0" r="r" b="b"/>
                <a:pathLst>
                  <a:path w="85" h="123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57"/>
                      <a:pt x="14" y="74"/>
                      <a:pt x="19" y="88"/>
                    </a:cubicBezTo>
                    <a:cubicBezTo>
                      <a:pt x="27" y="110"/>
                      <a:pt x="26" y="123"/>
                      <a:pt x="42" y="123"/>
                    </a:cubicBezTo>
                    <a:cubicBezTo>
                      <a:pt x="59" y="123"/>
                      <a:pt x="58" y="110"/>
                      <a:pt x="65" y="88"/>
                    </a:cubicBezTo>
                    <a:cubicBezTo>
                      <a:pt x="70" y="74"/>
                      <a:pt x="85" y="57"/>
                      <a:pt x="85" y="42"/>
                    </a:cubicBezTo>
                    <a:cubicBezTo>
                      <a:pt x="85" y="19"/>
                      <a:pt x="66" y="0"/>
                      <a:pt x="42" y="0"/>
                    </a:cubicBezTo>
                    <a:close/>
                    <a:moveTo>
                      <a:pt x="52" y="104"/>
                    </a:move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4"/>
                      <a:pt x="32" y="102"/>
                      <a:pt x="31" y="99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4" y="97"/>
                      <a:pt x="54" y="98"/>
                      <a:pt x="54" y="99"/>
                    </a:cubicBezTo>
                    <a:cubicBezTo>
                      <a:pt x="53" y="101"/>
                      <a:pt x="53" y="103"/>
                      <a:pt x="52" y="104"/>
                    </a:cubicBezTo>
                    <a:close/>
                    <a:moveTo>
                      <a:pt x="30" y="95"/>
                    </a:moveTo>
                    <a:cubicBezTo>
                      <a:pt x="29" y="93"/>
                      <a:pt x="28" y="91"/>
                      <a:pt x="27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7" y="89"/>
                      <a:pt x="56" y="91"/>
                      <a:pt x="56" y="92"/>
                    </a:cubicBezTo>
                    <a:lnTo>
                      <a:pt x="30" y="95"/>
                    </a:lnTo>
                    <a:close/>
                    <a:moveTo>
                      <a:pt x="42" y="115"/>
                    </a:moveTo>
                    <a:cubicBezTo>
                      <a:pt x="38" y="115"/>
                      <a:pt x="37" y="114"/>
                      <a:pt x="35" y="110"/>
                    </a:cubicBezTo>
                    <a:cubicBezTo>
                      <a:pt x="51" y="108"/>
                      <a:pt x="51" y="108"/>
                      <a:pt x="51" y="108"/>
                    </a:cubicBezTo>
                    <a:cubicBezTo>
                      <a:pt x="49" y="114"/>
                      <a:pt x="47" y="115"/>
                      <a:pt x="42" y="115"/>
                    </a:cubicBezTo>
                    <a:close/>
                    <a:moveTo>
                      <a:pt x="60" y="8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76"/>
                      <a:pt x="20" y="72"/>
                      <a:pt x="18" y="68"/>
                    </a:cubicBezTo>
                    <a:cubicBezTo>
                      <a:pt x="13" y="59"/>
                      <a:pt x="8" y="50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7" y="23"/>
                      <a:pt x="77" y="42"/>
                    </a:cubicBezTo>
                    <a:cubicBezTo>
                      <a:pt x="77" y="50"/>
                      <a:pt x="72" y="59"/>
                      <a:pt x="67" y="68"/>
                    </a:cubicBezTo>
                    <a:cubicBezTo>
                      <a:pt x="64" y="72"/>
                      <a:pt x="62" y="76"/>
                      <a:pt x="60" y="80"/>
                    </a:cubicBezTo>
                    <a:close/>
                    <a:moveTo>
                      <a:pt x="60" y="80"/>
                    </a:moveTo>
                    <a:cubicBezTo>
                      <a:pt x="60" y="80"/>
                      <a:pt x="60" y="80"/>
                      <a:pt x="60" y="8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: Shape 32"/>
              <p:cNvSpPr>
                <a:spLocks/>
              </p:cNvSpPr>
              <p:nvPr/>
            </p:nvSpPr>
            <p:spPr bwMode="auto">
              <a:xfrm>
                <a:off x="4130675" y="1965326"/>
                <a:ext cx="73025" cy="730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4" y="23"/>
                  </a:cxn>
                  <a:cxn ang="0">
                    <a:pos x="23" y="4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25" h="25">
                    <a:moveTo>
                      <a:pt x="23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3" y="25"/>
                      <a:pt x="4" y="24"/>
                      <a:pt x="4" y="23"/>
                    </a:cubicBezTo>
                    <a:cubicBezTo>
                      <a:pt x="4" y="12"/>
                      <a:pt x="13" y="4"/>
                      <a:pt x="23" y="4"/>
                    </a:cubicBezTo>
                    <a:cubicBezTo>
                      <a:pt x="24" y="4"/>
                      <a:pt x="25" y="3"/>
                      <a:pt x="25" y="2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1" name="Freeform: Shape 33"/>
          <p:cNvSpPr>
            <a:spLocks/>
          </p:cNvSpPr>
          <p:nvPr/>
        </p:nvSpPr>
        <p:spPr bwMode="auto">
          <a:xfrm>
            <a:off x="8294250" y="3438487"/>
            <a:ext cx="416767" cy="606451"/>
          </a:xfrm>
          <a:custGeom>
            <a:avLst/>
            <a:gdLst/>
            <a:ahLst/>
            <a:cxnLst>
              <a:cxn ang="0">
                <a:pos x="38" y="109"/>
              </a:cxn>
              <a:cxn ang="0">
                <a:pos x="40" y="107"/>
              </a:cxn>
              <a:cxn ang="0">
                <a:pos x="44" y="107"/>
              </a:cxn>
              <a:cxn ang="0">
                <a:pos x="46" y="109"/>
              </a:cxn>
              <a:cxn ang="0">
                <a:pos x="44" y="111"/>
              </a:cxn>
              <a:cxn ang="0">
                <a:pos x="40" y="111"/>
              </a:cxn>
              <a:cxn ang="0">
                <a:pos x="38" y="109"/>
              </a:cxn>
              <a:cxn ang="0">
                <a:pos x="48" y="12"/>
              </a:cxn>
              <a:cxn ang="0">
                <a:pos x="37" y="12"/>
              </a:cxn>
              <a:cxn ang="0">
                <a:pos x="35" y="14"/>
              </a:cxn>
              <a:cxn ang="0">
                <a:pos x="37" y="15"/>
              </a:cxn>
              <a:cxn ang="0">
                <a:pos x="48" y="15"/>
              </a:cxn>
              <a:cxn ang="0">
                <a:pos x="50" y="14"/>
              </a:cxn>
              <a:cxn ang="0">
                <a:pos x="48" y="12"/>
              </a:cxn>
              <a:cxn ang="0">
                <a:pos x="85" y="12"/>
              </a:cxn>
              <a:cxn ang="0">
                <a:pos x="85" y="111"/>
              </a:cxn>
              <a:cxn ang="0">
                <a:pos x="73" y="123"/>
              </a:cxn>
              <a:cxn ang="0">
                <a:pos x="12" y="123"/>
              </a:cxn>
              <a:cxn ang="0">
                <a:pos x="0" y="111"/>
              </a:cxn>
              <a:cxn ang="0">
                <a:pos x="0" y="12"/>
              </a:cxn>
              <a:cxn ang="0">
                <a:pos x="12" y="0"/>
              </a:cxn>
              <a:cxn ang="0">
                <a:pos x="73" y="0"/>
              </a:cxn>
              <a:cxn ang="0">
                <a:pos x="85" y="12"/>
              </a:cxn>
              <a:cxn ang="0">
                <a:pos x="77" y="104"/>
              </a:cxn>
              <a:cxn ang="0">
                <a:pos x="8" y="104"/>
              </a:cxn>
              <a:cxn ang="0">
                <a:pos x="8" y="111"/>
              </a:cxn>
              <a:cxn ang="0">
                <a:pos x="12" y="115"/>
              </a:cxn>
              <a:cxn ang="0">
                <a:pos x="73" y="115"/>
              </a:cxn>
              <a:cxn ang="0">
                <a:pos x="77" y="111"/>
              </a:cxn>
              <a:cxn ang="0">
                <a:pos x="77" y="104"/>
              </a:cxn>
              <a:cxn ang="0">
                <a:pos x="77" y="23"/>
              </a:cxn>
              <a:cxn ang="0">
                <a:pos x="8" y="23"/>
              </a:cxn>
              <a:cxn ang="0">
                <a:pos x="8" y="100"/>
              </a:cxn>
              <a:cxn ang="0">
                <a:pos x="77" y="100"/>
              </a:cxn>
              <a:cxn ang="0">
                <a:pos x="77" y="23"/>
              </a:cxn>
              <a:cxn ang="0">
                <a:pos x="77" y="12"/>
              </a:cxn>
              <a:cxn ang="0">
                <a:pos x="73" y="8"/>
              </a:cxn>
              <a:cxn ang="0">
                <a:pos x="12" y="8"/>
              </a:cxn>
              <a:cxn ang="0">
                <a:pos x="8" y="12"/>
              </a:cxn>
              <a:cxn ang="0">
                <a:pos x="8" y="19"/>
              </a:cxn>
              <a:cxn ang="0">
                <a:pos x="77" y="19"/>
              </a:cxn>
              <a:cxn ang="0">
                <a:pos x="77" y="12"/>
              </a:cxn>
              <a:cxn ang="0">
                <a:pos x="77" y="12"/>
              </a:cxn>
              <a:cxn ang="0">
                <a:pos x="77" y="12"/>
              </a:cxn>
            </a:cxnLst>
            <a:rect l="0" t="0" r="r" b="b"/>
            <a:pathLst>
              <a:path w="85" h="123">
                <a:moveTo>
                  <a:pt x="38" y="109"/>
                </a:moveTo>
                <a:cubicBezTo>
                  <a:pt x="38" y="108"/>
                  <a:pt x="39" y="107"/>
                  <a:pt x="40" y="107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45" y="107"/>
                  <a:pt x="46" y="108"/>
                  <a:pt x="46" y="109"/>
                </a:cubicBezTo>
                <a:cubicBezTo>
                  <a:pt x="46" y="110"/>
                  <a:pt x="45" y="111"/>
                  <a:pt x="44" y="111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9" y="111"/>
                  <a:pt x="38" y="110"/>
                  <a:pt x="38" y="109"/>
                </a:cubicBezTo>
                <a:close/>
                <a:moveTo>
                  <a:pt x="48" y="12"/>
                </a:moveTo>
                <a:cubicBezTo>
                  <a:pt x="37" y="12"/>
                  <a:pt x="37" y="12"/>
                  <a:pt x="37" y="12"/>
                </a:cubicBezTo>
                <a:cubicBezTo>
                  <a:pt x="36" y="12"/>
                  <a:pt x="35" y="12"/>
                  <a:pt x="35" y="14"/>
                </a:cubicBezTo>
                <a:cubicBezTo>
                  <a:pt x="35" y="15"/>
                  <a:pt x="36" y="15"/>
                  <a:pt x="3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5"/>
                  <a:pt x="50" y="15"/>
                  <a:pt x="50" y="14"/>
                </a:cubicBezTo>
                <a:cubicBezTo>
                  <a:pt x="50" y="12"/>
                  <a:pt x="49" y="12"/>
                  <a:pt x="48" y="12"/>
                </a:cubicBezTo>
                <a:close/>
                <a:moveTo>
                  <a:pt x="85" y="12"/>
                </a:moveTo>
                <a:cubicBezTo>
                  <a:pt x="85" y="111"/>
                  <a:pt x="85" y="111"/>
                  <a:pt x="85" y="111"/>
                </a:cubicBezTo>
                <a:cubicBezTo>
                  <a:pt x="85" y="118"/>
                  <a:pt x="79" y="123"/>
                  <a:pt x="73" y="123"/>
                </a:cubicBezTo>
                <a:cubicBezTo>
                  <a:pt x="12" y="123"/>
                  <a:pt x="12" y="123"/>
                  <a:pt x="12" y="123"/>
                </a:cubicBezTo>
                <a:cubicBezTo>
                  <a:pt x="5" y="123"/>
                  <a:pt x="0" y="118"/>
                  <a:pt x="0" y="11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9" y="0"/>
                  <a:pt x="85" y="5"/>
                  <a:pt x="85" y="12"/>
                </a:cubicBezTo>
                <a:close/>
                <a:moveTo>
                  <a:pt x="77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3"/>
                  <a:pt x="10" y="115"/>
                  <a:pt x="12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5" y="115"/>
                  <a:pt x="77" y="113"/>
                  <a:pt x="77" y="111"/>
                </a:cubicBezTo>
                <a:lnTo>
                  <a:pt x="77" y="104"/>
                </a:lnTo>
                <a:close/>
                <a:moveTo>
                  <a:pt x="77" y="23"/>
                </a:moveTo>
                <a:cubicBezTo>
                  <a:pt x="8" y="23"/>
                  <a:pt x="8" y="23"/>
                  <a:pt x="8" y="23"/>
                </a:cubicBezTo>
                <a:cubicBezTo>
                  <a:pt x="8" y="100"/>
                  <a:pt x="8" y="100"/>
                  <a:pt x="8" y="100"/>
                </a:cubicBezTo>
                <a:cubicBezTo>
                  <a:pt x="77" y="100"/>
                  <a:pt x="77" y="100"/>
                  <a:pt x="77" y="100"/>
                </a:cubicBezTo>
                <a:lnTo>
                  <a:pt x="77" y="23"/>
                </a:lnTo>
                <a:close/>
                <a:moveTo>
                  <a:pt x="77" y="12"/>
                </a:moveTo>
                <a:cubicBezTo>
                  <a:pt x="77" y="9"/>
                  <a:pt x="75" y="8"/>
                  <a:pt x="73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8"/>
                  <a:pt x="8" y="9"/>
                  <a:pt x="8" y="12"/>
                </a:cubicBezTo>
                <a:cubicBezTo>
                  <a:pt x="8" y="19"/>
                  <a:pt x="8" y="19"/>
                  <a:pt x="8" y="19"/>
                </a:cubicBezTo>
                <a:cubicBezTo>
                  <a:pt x="77" y="19"/>
                  <a:pt x="77" y="19"/>
                  <a:pt x="77" y="19"/>
                </a:cubicBezTo>
                <a:lnTo>
                  <a:pt x="77" y="12"/>
                </a:lnTo>
                <a:close/>
                <a:moveTo>
                  <a:pt x="77" y="12"/>
                </a:moveTo>
                <a:cubicBezTo>
                  <a:pt x="77" y="12"/>
                  <a:pt x="77" y="12"/>
                  <a:pt x="77" y="12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2" name="Freeform: Shape 34"/>
          <p:cNvSpPr>
            <a:spLocks/>
          </p:cNvSpPr>
          <p:nvPr/>
        </p:nvSpPr>
        <p:spPr bwMode="auto">
          <a:xfrm>
            <a:off x="7421979" y="1942987"/>
            <a:ext cx="526301" cy="606451"/>
          </a:xfrm>
          <a:custGeom>
            <a:avLst/>
            <a:gdLst/>
            <a:ahLst/>
            <a:cxnLst>
              <a:cxn ang="0">
                <a:pos x="53" y="0"/>
              </a:cxn>
              <a:cxn ang="0">
                <a:pos x="0" y="25"/>
              </a:cxn>
              <a:cxn ang="0">
                <a:pos x="0" y="98"/>
              </a:cxn>
              <a:cxn ang="0">
                <a:pos x="53" y="123"/>
              </a:cxn>
              <a:cxn ang="0">
                <a:pos x="107" y="98"/>
              </a:cxn>
              <a:cxn ang="0">
                <a:pos x="107" y="25"/>
              </a:cxn>
              <a:cxn ang="0">
                <a:pos x="53" y="0"/>
              </a:cxn>
              <a:cxn ang="0">
                <a:pos x="99" y="98"/>
              </a:cxn>
              <a:cxn ang="0">
                <a:pos x="53" y="115"/>
              </a:cxn>
              <a:cxn ang="0">
                <a:pos x="7" y="98"/>
              </a:cxn>
              <a:cxn ang="0">
                <a:pos x="7" y="83"/>
              </a:cxn>
              <a:cxn ang="0">
                <a:pos x="53" y="96"/>
              </a:cxn>
              <a:cxn ang="0">
                <a:pos x="99" y="83"/>
              </a:cxn>
              <a:cxn ang="0">
                <a:pos x="99" y="98"/>
              </a:cxn>
              <a:cxn ang="0">
                <a:pos x="99" y="75"/>
              </a:cxn>
              <a:cxn ang="0">
                <a:pos x="99" y="75"/>
              </a:cxn>
              <a:cxn ang="0">
                <a:pos x="99" y="75"/>
              </a:cxn>
              <a:cxn ang="0">
                <a:pos x="53" y="92"/>
              </a:cxn>
              <a:cxn ang="0">
                <a:pos x="7" y="75"/>
              </a:cxn>
              <a:cxn ang="0">
                <a:pos x="7" y="75"/>
              </a:cxn>
              <a:cxn ang="0">
                <a:pos x="7" y="60"/>
              </a:cxn>
              <a:cxn ang="0">
                <a:pos x="53" y="73"/>
              </a:cxn>
              <a:cxn ang="0">
                <a:pos x="99" y="60"/>
              </a:cxn>
              <a:cxn ang="0">
                <a:pos x="99" y="75"/>
              </a:cxn>
              <a:cxn ang="0">
                <a:pos x="99" y="52"/>
              </a:cxn>
              <a:cxn ang="0">
                <a:pos x="99" y="52"/>
              </a:cxn>
              <a:cxn ang="0">
                <a:pos x="99" y="52"/>
              </a:cxn>
              <a:cxn ang="0">
                <a:pos x="53" y="69"/>
              </a:cxn>
              <a:cxn ang="0">
                <a:pos x="7" y="52"/>
              </a:cxn>
              <a:cxn ang="0">
                <a:pos x="7" y="52"/>
              </a:cxn>
              <a:cxn ang="0">
                <a:pos x="7" y="39"/>
              </a:cxn>
              <a:cxn ang="0">
                <a:pos x="53" y="50"/>
              </a:cxn>
              <a:cxn ang="0">
                <a:pos x="99" y="39"/>
              </a:cxn>
              <a:cxn ang="0">
                <a:pos x="99" y="52"/>
              </a:cxn>
              <a:cxn ang="0">
                <a:pos x="53" y="42"/>
              </a:cxn>
              <a:cxn ang="0">
                <a:pos x="7" y="25"/>
              </a:cxn>
              <a:cxn ang="0">
                <a:pos x="53" y="8"/>
              </a:cxn>
              <a:cxn ang="0">
                <a:pos x="99" y="25"/>
              </a:cxn>
              <a:cxn ang="0">
                <a:pos x="53" y="42"/>
              </a:cxn>
              <a:cxn ang="0">
                <a:pos x="53" y="42"/>
              </a:cxn>
              <a:cxn ang="0">
                <a:pos x="53" y="42"/>
              </a:cxn>
            </a:cxnLst>
            <a:rect l="0" t="0" r="r" b="b"/>
            <a:pathLst>
              <a:path w="107" h="123">
                <a:moveTo>
                  <a:pt x="53" y="0"/>
                </a:moveTo>
                <a:cubicBezTo>
                  <a:pt x="27" y="0"/>
                  <a:pt x="0" y="8"/>
                  <a:pt x="0" y="2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5"/>
                  <a:pt x="27" y="123"/>
                  <a:pt x="53" y="123"/>
                </a:cubicBezTo>
                <a:cubicBezTo>
                  <a:pt x="79" y="123"/>
                  <a:pt x="107" y="115"/>
                  <a:pt x="107" y="98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8"/>
                  <a:pt x="79" y="0"/>
                  <a:pt x="53" y="0"/>
                </a:cubicBezTo>
                <a:close/>
                <a:moveTo>
                  <a:pt x="99" y="98"/>
                </a:moveTo>
                <a:cubicBezTo>
                  <a:pt x="99" y="107"/>
                  <a:pt x="79" y="115"/>
                  <a:pt x="53" y="115"/>
                </a:cubicBezTo>
                <a:cubicBezTo>
                  <a:pt x="28" y="115"/>
                  <a:pt x="7" y="107"/>
                  <a:pt x="7" y="98"/>
                </a:cubicBezTo>
                <a:cubicBezTo>
                  <a:pt x="7" y="83"/>
                  <a:pt x="7" y="83"/>
                  <a:pt x="7" y="83"/>
                </a:cubicBezTo>
                <a:cubicBezTo>
                  <a:pt x="15" y="92"/>
                  <a:pt x="34" y="96"/>
                  <a:pt x="53" y="96"/>
                </a:cubicBezTo>
                <a:cubicBezTo>
                  <a:pt x="72" y="96"/>
                  <a:pt x="91" y="92"/>
                  <a:pt x="99" y="83"/>
                </a:cubicBezTo>
                <a:lnTo>
                  <a:pt x="99" y="98"/>
                </a:lnTo>
                <a:close/>
                <a:moveTo>
                  <a:pt x="99" y="75"/>
                </a:moveTo>
                <a:cubicBezTo>
                  <a:pt x="99" y="75"/>
                  <a:pt x="99" y="75"/>
                  <a:pt x="99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84"/>
                  <a:pt x="79" y="92"/>
                  <a:pt x="53" y="92"/>
                </a:cubicBezTo>
                <a:cubicBezTo>
                  <a:pt x="28" y="92"/>
                  <a:pt x="7" y="84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60"/>
                  <a:pt x="7" y="60"/>
                  <a:pt x="7" y="60"/>
                </a:cubicBezTo>
                <a:cubicBezTo>
                  <a:pt x="15" y="69"/>
                  <a:pt x="34" y="73"/>
                  <a:pt x="53" y="73"/>
                </a:cubicBezTo>
                <a:cubicBezTo>
                  <a:pt x="72" y="73"/>
                  <a:pt x="91" y="69"/>
                  <a:pt x="99" y="60"/>
                </a:cubicBezTo>
                <a:lnTo>
                  <a:pt x="99" y="75"/>
                </a:lnTo>
                <a:close/>
                <a:moveTo>
                  <a:pt x="99" y="52"/>
                </a:moveTo>
                <a:cubicBezTo>
                  <a:pt x="99" y="52"/>
                  <a:pt x="99" y="52"/>
                  <a:pt x="99" y="52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61"/>
                  <a:pt x="79" y="69"/>
                  <a:pt x="53" y="69"/>
                </a:cubicBezTo>
                <a:cubicBezTo>
                  <a:pt x="28" y="69"/>
                  <a:pt x="7" y="61"/>
                  <a:pt x="7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39"/>
                  <a:pt x="7" y="39"/>
                  <a:pt x="7" y="39"/>
                </a:cubicBezTo>
                <a:cubicBezTo>
                  <a:pt x="17" y="46"/>
                  <a:pt x="36" y="50"/>
                  <a:pt x="53" y="50"/>
                </a:cubicBezTo>
                <a:cubicBezTo>
                  <a:pt x="71" y="50"/>
                  <a:pt x="89" y="46"/>
                  <a:pt x="99" y="39"/>
                </a:cubicBezTo>
                <a:lnTo>
                  <a:pt x="99" y="52"/>
                </a:lnTo>
                <a:close/>
                <a:moveTo>
                  <a:pt x="53" y="42"/>
                </a:moveTo>
                <a:cubicBezTo>
                  <a:pt x="28" y="42"/>
                  <a:pt x="7" y="34"/>
                  <a:pt x="7" y="25"/>
                </a:cubicBezTo>
                <a:cubicBezTo>
                  <a:pt x="7" y="15"/>
                  <a:pt x="28" y="8"/>
                  <a:pt x="53" y="8"/>
                </a:cubicBezTo>
                <a:cubicBezTo>
                  <a:pt x="79" y="8"/>
                  <a:pt x="99" y="15"/>
                  <a:pt x="99" y="25"/>
                </a:cubicBezTo>
                <a:cubicBezTo>
                  <a:pt x="99" y="34"/>
                  <a:pt x="79" y="42"/>
                  <a:pt x="53" y="42"/>
                </a:cubicBezTo>
                <a:close/>
                <a:moveTo>
                  <a:pt x="53" y="42"/>
                </a:moveTo>
                <a:cubicBezTo>
                  <a:pt x="53" y="42"/>
                  <a:pt x="53" y="42"/>
                  <a:pt x="53" y="42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Freeform: Shape 35"/>
          <p:cNvSpPr>
            <a:spLocks/>
          </p:cNvSpPr>
          <p:nvPr/>
        </p:nvSpPr>
        <p:spPr bwMode="auto">
          <a:xfrm>
            <a:off x="7381900" y="4948580"/>
            <a:ext cx="606451" cy="569048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Rectangle 1"/>
          <p:cNvSpPr/>
          <p:nvPr/>
        </p:nvSpPr>
        <p:spPr>
          <a:xfrm>
            <a:off x="4605672" y="1882563"/>
            <a:ext cx="1599257" cy="338554"/>
          </a:xfrm>
          <a:prstGeom prst="rect">
            <a:avLst/>
          </a:prstGeom>
        </p:spPr>
        <p:txBody>
          <a:bodyPr wrap="none" lIns="216000" anchor="ctr" anchorCtr="0">
            <a:norm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ea typeface="微软雅黑" panose="020B0503020204020204" pitchFamily="34" charset="-122"/>
              </a:rPr>
              <a:t>部分人物信息无法获得</a:t>
            </a:r>
            <a:endParaRPr lang="zh-CN" altLang="en-US" sz="16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Rectangle 27"/>
          <p:cNvSpPr/>
          <p:nvPr/>
        </p:nvSpPr>
        <p:spPr>
          <a:xfrm>
            <a:off x="4982833" y="3362350"/>
            <a:ext cx="1599257" cy="338554"/>
          </a:xfrm>
          <a:prstGeom prst="rect">
            <a:avLst/>
          </a:prstGeom>
        </p:spPr>
        <p:txBody>
          <a:bodyPr wrap="none" lIns="216000" anchor="ctr" anchorCtr="0">
            <a:normAutofit/>
          </a:bodyPr>
          <a:lstStyle/>
          <a:p>
            <a:r>
              <a:rPr lang="zh-CN" altLang="en-US" sz="1600" b="1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百科信息盒不规范</a:t>
            </a:r>
            <a:endParaRPr lang="zh-CN" altLang="en-US" sz="16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Rectangle 29"/>
          <p:cNvSpPr/>
          <p:nvPr/>
        </p:nvSpPr>
        <p:spPr>
          <a:xfrm>
            <a:off x="4605672" y="4851515"/>
            <a:ext cx="1599257" cy="338554"/>
          </a:xfrm>
          <a:prstGeom prst="rect">
            <a:avLst/>
          </a:prstGeom>
        </p:spPr>
        <p:txBody>
          <a:bodyPr wrap="none" lIns="216000" anchor="ctr" anchorCtr="0">
            <a:normAutofit/>
          </a:bodyPr>
          <a:lstStyle/>
          <a:p>
            <a:r>
              <a:rPr lang="zh-CN" altLang="en-US" sz="1600" b="1" dirty="0" smtClean="0">
                <a:solidFill>
                  <a:schemeClr val="accent3"/>
                </a:solidFill>
                <a:ea typeface="微软雅黑" panose="020B0503020204020204" pitchFamily="34" charset="-122"/>
              </a:rPr>
              <a:t>信息抽取效果仍然较低</a:t>
            </a:r>
            <a:endParaRPr lang="zh-CN" altLang="en-US" sz="1600" b="1" dirty="0">
              <a:solidFill>
                <a:schemeClr val="accent3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TextBox 39"/>
          <p:cNvSpPr txBox="1">
            <a:spLocks/>
          </p:cNvSpPr>
          <p:nvPr/>
        </p:nvSpPr>
        <p:spPr bwMode="auto">
          <a:xfrm>
            <a:off x="8266539" y="1826843"/>
            <a:ext cx="2498045" cy="556179"/>
          </a:xfrm>
          <a:prstGeom prst="rect">
            <a:avLst/>
          </a:prstGeom>
          <a:noFill/>
          <a:extLst/>
        </p:spPr>
        <p:txBody>
          <a:bodyPr wrap="square" lIns="216000" tIns="46800" rIns="90000" bIns="46800">
            <a:noAutofit/>
          </a:bodyPr>
          <a:lstStyle/>
          <a:p>
            <a:pPr lvl="0"/>
            <a:r>
              <a:rPr lang="zh-CN" altLang="en-US" sz="2000" dirty="0">
                <a:solidFill>
                  <a:srgbClr val="3E3E3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以关于先秦的史料、古籍为数据源</a:t>
            </a:r>
          </a:p>
        </p:txBody>
      </p:sp>
      <p:sp>
        <p:nvSpPr>
          <p:cNvPr id="39" name="TextBox 40"/>
          <p:cNvSpPr txBox="1">
            <a:spLocks/>
          </p:cNvSpPr>
          <p:nvPr/>
        </p:nvSpPr>
        <p:spPr bwMode="auto">
          <a:xfrm>
            <a:off x="9084045" y="3362367"/>
            <a:ext cx="2498045" cy="556179"/>
          </a:xfrm>
          <a:prstGeom prst="rect">
            <a:avLst/>
          </a:prstGeom>
          <a:noFill/>
          <a:extLst/>
        </p:spPr>
        <p:txBody>
          <a:bodyPr wrap="square" lIns="216000" tIns="46800" rIns="90000" bIns="46800"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b="0" dirty="0" smtClean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对信息盒进行切分与短文本处理</a:t>
            </a:r>
            <a:endParaRPr lang="zh-CN" altLang="en-US" b="0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Box 42"/>
          <p:cNvSpPr txBox="1">
            <a:spLocks/>
          </p:cNvSpPr>
          <p:nvPr/>
        </p:nvSpPr>
        <p:spPr bwMode="auto">
          <a:xfrm>
            <a:off x="8266539" y="4670490"/>
            <a:ext cx="2498045" cy="556179"/>
          </a:xfrm>
          <a:prstGeom prst="rect">
            <a:avLst/>
          </a:prstGeom>
          <a:noFill/>
          <a:extLst/>
        </p:spPr>
        <p:txBody>
          <a:bodyPr wrap="square" lIns="216000" tIns="46800" rIns="90000" bIns="46800"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600" b="0" dirty="0" smtClean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自己手动标注数据，采取效果较好的</a:t>
            </a:r>
            <a:r>
              <a:rPr lang="en-US" altLang="zh-CN" sz="1600" b="0" dirty="0" smtClean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CNN+LSTM</a:t>
            </a:r>
            <a:r>
              <a:rPr lang="zh-CN" altLang="en-US" sz="1600" b="0" dirty="0" smtClean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模型进行有监督学习</a:t>
            </a:r>
            <a:endParaRPr lang="zh-CN" altLang="en-US" sz="1600" b="0" dirty="0"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1115" y="923192"/>
            <a:ext cx="10348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针对上述问题，提出以下优化建议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5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2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3877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经费使用情况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46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054" b="3954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经费使用情况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3">
            <a:extLst>
              <a:ext uri="{FF2B5EF4-FFF2-40B4-BE49-F238E27FC236}">
                <a16:creationId xmlns:a16="http://schemas.microsoft.com/office/drawing/2014/main" id="{8284A439-6D4B-4F7F-99C6-4F7563D2FE25}"/>
              </a:ext>
            </a:extLst>
          </p:cNvPr>
          <p:cNvGrpSpPr/>
          <p:nvPr/>
        </p:nvGrpSpPr>
        <p:grpSpPr>
          <a:xfrm>
            <a:off x="7902839" y="1998910"/>
            <a:ext cx="574454" cy="574454"/>
            <a:chOff x="7902839" y="1998910"/>
            <a:chExt cx="574454" cy="574454"/>
          </a:xfrm>
        </p:grpSpPr>
        <p:sp>
          <p:nvSpPr>
            <p:cNvPr id="12" name="Oval 42"/>
            <p:cNvSpPr/>
            <p:nvPr/>
          </p:nvSpPr>
          <p:spPr>
            <a:xfrm>
              <a:off x="7902839" y="1998910"/>
              <a:ext cx="574454" cy="574454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Freeform: Shape 43"/>
            <p:cNvSpPr/>
            <p:nvPr/>
          </p:nvSpPr>
          <p:spPr>
            <a:xfrm>
              <a:off x="8025937" y="2122005"/>
              <a:ext cx="328260" cy="32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0" y="14462"/>
                  </a:moveTo>
                  <a:cubicBezTo>
                    <a:pt x="10237" y="15268"/>
                    <a:pt x="7944" y="14282"/>
                    <a:pt x="7138" y="12260"/>
                  </a:cubicBezTo>
                  <a:cubicBezTo>
                    <a:pt x="6332" y="10238"/>
                    <a:pt x="7318" y="7944"/>
                    <a:pt x="9340" y="7138"/>
                  </a:cubicBezTo>
                  <a:cubicBezTo>
                    <a:pt x="11363" y="6332"/>
                    <a:pt x="13656" y="7318"/>
                    <a:pt x="14462" y="9340"/>
                  </a:cubicBezTo>
                  <a:cubicBezTo>
                    <a:pt x="15268" y="11362"/>
                    <a:pt x="14282" y="13656"/>
                    <a:pt x="12260" y="14462"/>
                  </a:cubicBezTo>
                  <a:close/>
                  <a:moveTo>
                    <a:pt x="19602" y="9782"/>
                  </a:moveTo>
                  <a:cubicBezTo>
                    <a:pt x="20834" y="9090"/>
                    <a:pt x="21600" y="8617"/>
                    <a:pt x="21600" y="8617"/>
                  </a:cubicBezTo>
                  <a:lnTo>
                    <a:pt x="20140" y="4954"/>
                  </a:lnTo>
                  <a:cubicBezTo>
                    <a:pt x="20140" y="4954"/>
                    <a:pt x="19254" y="5138"/>
                    <a:pt x="17878" y="5484"/>
                  </a:cubicBezTo>
                  <a:cubicBezTo>
                    <a:pt x="17340" y="4770"/>
                    <a:pt x="16700" y="4141"/>
                    <a:pt x="15975" y="3619"/>
                  </a:cubicBezTo>
                  <a:cubicBezTo>
                    <a:pt x="16319" y="2115"/>
                    <a:pt x="16483" y="1130"/>
                    <a:pt x="16483" y="1130"/>
                  </a:cubicBezTo>
                  <a:lnTo>
                    <a:pt x="13896" y="17"/>
                  </a:lnTo>
                  <a:cubicBezTo>
                    <a:pt x="13896" y="17"/>
                    <a:pt x="13292" y="816"/>
                    <a:pt x="12435" y="2100"/>
                  </a:cubicBezTo>
                  <a:cubicBezTo>
                    <a:pt x="11667" y="1958"/>
                    <a:pt x="9929" y="1990"/>
                    <a:pt x="9794" y="2006"/>
                  </a:cubicBezTo>
                  <a:cubicBezTo>
                    <a:pt x="9096" y="770"/>
                    <a:pt x="8616" y="0"/>
                    <a:pt x="8616" y="0"/>
                  </a:cubicBezTo>
                  <a:lnTo>
                    <a:pt x="4955" y="1460"/>
                  </a:lnTo>
                  <a:cubicBezTo>
                    <a:pt x="4955" y="1460"/>
                    <a:pt x="5136" y="2351"/>
                    <a:pt x="5481" y="3734"/>
                  </a:cubicBezTo>
                  <a:cubicBezTo>
                    <a:pt x="4778" y="4264"/>
                    <a:pt x="4157" y="4895"/>
                    <a:pt x="3639" y="5608"/>
                  </a:cubicBezTo>
                  <a:cubicBezTo>
                    <a:pt x="2127" y="5266"/>
                    <a:pt x="1135" y="5104"/>
                    <a:pt x="1135" y="5104"/>
                  </a:cubicBezTo>
                  <a:lnTo>
                    <a:pt x="22" y="7692"/>
                  </a:lnTo>
                  <a:cubicBezTo>
                    <a:pt x="22" y="7692"/>
                    <a:pt x="819" y="8298"/>
                    <a:pt x="2103" y="9154"/>
                  </a:cubicBezTo>
                  <a:cubicBezTo>
                    <a:pt x="1955" y="9941"/>
                    <a:pt x="1990" y="11679"/>
                    <a:pt x="2004" y="11801"/>
                  </a:cubicBezTo>
                  <a:cubicBezTo>
                    <a:pt x="768" y="12502"/>
                    <a:pt x="0" y="12983"/>
                    <a:pt x="0" y="12983"/>
                  </a:cubicBezTo>
                  <a:lnTo>
                    <a:pt x="1460" y="16645"/>
                  </a:lnTo>
                  <a:cubicBezTo>
                    <a:pt x="1460" y="16645"/>
                    <a:pt x="2351" y="16467"/>
                    <a:pt x="3732" y="16126"/>
                  </a:cubicBezTo>
                  <a:cubicBezTo>
                    <a:pt x="4263" y="16831"/>
                    <a:pt x="4896" y="17454"/>
                    <a:pt x="5611" y="17973"/>
                  </a:cubicBezTo>
                  <a:cubicBezTo>
                    <a:pt x="5273" y="19468"/>
                    <a:pt x="5112" y="20448"/>
                    <a:pt x="5112" y="20448"/>
                  </a:cubicBezTo>
                  <a:lnTo>
                    <a:pt x="7642" y="21536"/>
                  </a:lnTo>
                  <a:cubicBezTo>
                    <a:pt x="7642" y="21536"/>
                    <a:pt x="8236" y="20755"/>
                    <a:pt x="9083" y="19495"/>
                  </a:cubicBezTo>
                  <a:cubicBezTo>
                    <a:pt x="9914" y="19659"/>
                    <a:pt x="11699" y="19617"/>
                    <a:pt x="11812" y="19605"/>
                  </a:cubicBezTo>
                  <a:cubicBezTo>
                    <a:pt x="12507" y="20836"/>
                    <a:pt x="12984" y="21600"/>
                    <a:pt x="12984" y="21600"/>
                  </a:cubicBezTo>
                  <a:lnTo>
                    <a:pt x="16645" y="20140"/>
                  </a:lnTo>
                  <a:cubicBezTo>
                    <a:pt x="16645" y="20140"/>
                    <a:pt x="16465" y="19256"/>
                    <a:pt x="16122" y="17881"/>
                  </a:cubicBezTo>
                  <a:cubicBezTo>
                    <a:pt x="16854" y="17330"/>
                    <a:pt x="17498" y="16672"/>
                    <a:pt x="18029" y="15924"/>
                  </a:cubicBezTo>
                  <a:cubicBezTo>
                    <a:pt x="19510" y="16258"/>
                    <a:pt x="20478" y="16419"/>
                    <a:pt x="20478" y="16419"/>
                  </a:cubicBezTo>
                  <a:lnTo>
                    <a:pt x="21566" y="13889"/>
                  </a:lnTo>
                  <a:cubicBezTo>
                    <a:pt x="21566" y="13889"/>
                    <a:pt x="20777" y="13294"/>
                    <a:pt x="19508" y="12446"/>
                  </a:cubicBezTo>
                  <a:cubicBezTo>
                    <a:pt x="19652" y="11675"/>
                    <a:pt x="19618" y="9922"/>
                    <a:pt x="19602" y="97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Rectangle 41"/>
          <p:cNvSpPr/>
          <p:nvPr/>
        </p:nvSpPr>
        <p:spPr>
          <a:xfrm>
            <a:off x="7208218" y="2680827"/>
            <a:ext cx="1909406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</a:rPr>
              <a:t>复印及打印：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ea typeface="微软雅黑" panose="020B0503020204020204" pitchFamily="34" charset="-122"/>
              </a:rPr>
              <a:t>150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元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7E139A99-FCAF-4D34-BD6C-030A5D204592}"/>
              </a:ext>
            </a:extLst>
          </p:cNvPr>
          <p:cNvGrpSpPr/>
          <p:nvPr/>
        </p:nvGrpSpPr>
        <p:grpSpPr>
          <a:xfrm>
            <a:off x="8175306" y="3967910"/>
            <a:ext cx="574454" cy="574454"/>
            <a:chOff x="8175306" y="3967910"/>
            <a:chExt cx="574454" cy="574454"/>
          </a:xfrm>
        </p:grpSpPr>
        <p:sp>
          <p:nvSpPr>
            <p:cNvPr id="15" name="Oval 38"/>
            <p:cNvSpPr/>
            <p:nvPr/>
          </p:nvSpPr>
          <p:spPr>
            <a:xfrm>
              <a:off x="8175306" y="3967910"/>
              <a:ext cx="574454" cy="57445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Freeform: Shape 39"/>
            <p:cNvSpPr/>
            <p:nvPr/>
          </p:nvSpPr>
          <p:spPr>
            <a:xfrm>
              <a:off x="8298403" y="4133283"/>
              <a:ext cx="328261" cy="24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5" y="8532"/>
                  </a:moveTo>
                  <a:lnTo>
                    <a:pt x="17798" y="8532"/>
                  </a:lnTo>
                  <a:lnTo>
                    <a:pt x="17798" y="12676"/>
                  </a:lnTo>
                  <a:cubicBezTo>
                    <a:pt x="17798" y="14711"/>
                    <a:pt x="16603" y="16373"/>
                    <a:pt x="15079" y="16373"/>
                  </a:cubicBezTo>
                  <a:lnTo>
                    <a:pt x="9158" y="16373"/>
                  </a:lnTo>
                  <a:lnTo>
                    <a:pt x="9158" y="17810"/>
                  </a:lnTo>
                  <a:cubicBezTo>
                    <a:pt x="9158" y="18927"/>
                    <a:pt x="9837" y="19832"/>
                    <a:pt x="10673" y="19832"/>
                  </a:cubicBezTo>
                  <a:lnTo>
                    <a:pt x="16728" y="19832"/>
                  </a:lnTo>
                  <a:lnTo>
                    <a:pt x="19181" y="21600"/>
                  </a:lnTo>
                  <a:lnTo>
                    <a:pt x="19181" y="19832"/>
                  </a:lnTo>
                  <a:lnTo>
                    <a:pt x="20085" y="19832"/>
                  </a:lnTo>
                  <a:cubicBezTo>
                    <a:pt x="20922" y="19832"/>
                    <a:pt x="21600" y="18927"/>
                    <a:pt x="21600" y="17810"/>
                  </a:cubicBezTo>
                  <a:lnTo>
                    <a:pt x="21600" y="10554"/>
                  </a:lnTo>
                  <a:cubicBezTo>
                    <a:pt x="21600" y="9438"/>
                    <a:pt x="20922" y="8532"/>
                    <a:pt x="20085" y="8532"/>
                  </a:cubicBezTo>
                  <a:close/>
                  <a:moveTo>
                    <a:pt x="6912" y="15450"/>
                  </a:moveTo>
                  <a:lnTo>
                    <a:pt x="6689" y="15450"/>
                  </a:lnTo>
                  <a:lnTo>
                    <a:pt x="2592" y="18372"/>
                  </a:lnTo>
                  <a:lnTo>
                    <a:pt x="2592" y="15450"/>
                  </a:lnTo>
                  <a:lnTo>
                    <a:pt x="2074" y="15450"/>
                  </a:lnTo>
                  <a:cubicBezTo>
                    <a:pt x="928" y="15450"/>
                    <a:pt x="0" y="14211"/>
                    <a:pt x="0" y="12683"/>
                  </a:cubicBezTo>
                  <a:lnTo>
                    <a:pt x="0" y="2767"/>
                  </a:lnTo>
                  <a:cubicBezTo>
                    <a:pt x="0" y="1239"/>
                    <a:pt x="928" y="0"/>
                    <a:pt x="2074" y="0"/>
                  </a:cubicBezTo>
                  <a:lnTo>
                    <a:pt x="15034" y="0"/>
                  </a:lnTo>
                  <a:cubicBezTo>
                    <a:pt x="16179" y="0"/>
                    <a:pt x="17107" y="1239"/>
                    <a:pt x="17107" y="2767"/>
                  </a:cubicBezTo>
                  <a:lnTo>
                    <a:pt x="17107" y="4381"/>
                  </a:lnTo>
                  <a:lnTo>
                    <a:pt x="17107" y="8532"/>
                  </a:lnTo>
                  <a:lnTo>
                    <a:pt x="17107" y="12676"/>
                  </a:lnTo>
                  <a:cubicBezTo>
                    <a:pt x="17107" y="14205"/>
                    <a:pt x="16224" y="15450"/>
                    <a:pt x="15079" y="15450"/>
                  </a:cubicBezTo>
                  <a:lnTo>
                    <a:pt x="9158" y="15450"/>
                  </a:lnTo>
                  <a:cubicBezTo>
                    <a:pt x="9158" y="15450"/>
                    <a:pt x="6912" y="15450"/>
                    <a:pt x="6912" y="154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Rectangle 37"/>
          <p:cNvSpPr/>
          <p:nvPr/>
        </p:nvSpPr>
        <p:spPr>
          <a:xfrm>
            <a:off x="7429631" y="4502446"/>
            <a:ext cx="2051621" cy="570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anchor="t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600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</a:rPr>
              <a:t>杂项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:80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元</a:t>
            </a:r>
          </a:p>
        </p:txBody>
      </p:sp>
      <p:grpSp>
        <p:nvGrpSpPr>
          <p:cNvPr id="4" name="组合 5">
            <a:extLst>
              <a:ext uri="{FF2B5EF4-FFF2-40B4-BE49-F238E27FC236}">
                <a16:creationId xmlns:a16="http://schemas.microsoft.com/office/drawing/2014/main" id="{DC99BD02-781D-4872-AD1D-A353DAFFEB46}"/>
              </a:ext>
            </a:extLst>
          </p:cNvPr>
          <p:cNvGrpSpPr/>
          <p:nvPr/>
        </p:nvGrpSpPr>
        <p:grpSpPr>
          <a:xfrm>
            <a:off x="5818052" y="1215190"/>
            <a:ext cx="574454" cy="574454"/>
            <a:chOff x="5818052" y="1215190"/>
            <a:chExt cx="574454" cy="574454"/>
          </a:xfrm>
        </p:grpSpPr>
        <p:sp>
          <p:nvSpPr>
            <p:cNvPr id="18" name="Oval 34"/>
            <p:cNvSpPr/>
            <p:nvPr/>
          </p:nvSpPr>
          <p:spPr>
            <a:xfrm>
              <a:off x="5818052" y="1215190"/>
              <a:ext cx="574454" cy="574454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Freeform: Shape 35"/>
            <p:cNvSpPr/>
            <p:nvPr/>
          </p:nvSpPr>
          <p:spPr>
            <a:xfrm>
              <a:off x="5941148" y="1355725"/>
              <a:ext cx="328261" cy="293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19415" y="16649"/>
                  </a:moveTo>
                  <a:cubicBezTo>
                    <a:pt x="20161" y="16995"/>
                    <a:pt x="20794" y="17015"/>
                    <a:pt x="20797" y="18016"/>
                  </a:cubicBezTo>
                  <a:lnTo>
                    <a:pt x="21600" y="21484"/>
                  </a:lnTo>
                  <a:lnTo>
                    <a:pt x="0" y="21484"/>
                  </a:lnTo>
                  <a:cubicBezTo>
                    <a:pt x="91" y="20771"/>
                    <a:pt x="349" y="19060"/>
                    <a:pt x="573" y="18136"/>
                  </a:cubicBezTo>
                  <a:cubicBezTo>
                    <a:pt x="679" y="17700"/>
                    <a:pt x="1212" y="16975"/>
                    <a:pt x="2036" y="16624"/>
                  </a:cubicBezTo>
                  <a:cubicBezTo>
                    <a:pt x="4050" y="15766"/>
                    <a:pt x="6877" y="14370"/>
                    <a:pt x="7251" y="13724"/>
                  </a:cubicBezTo>
                  <a:cubicBezTo>
                    <a:pt x="7484" y="13323"/>
                    <a:pt x="7579" y="13743"/>
                    <a:pt x="7681" y="13421"/>
                  </a:cubicBezTo>
                  <a:cubicBezTo>
                    <a:pt x="7916" y="12679"/>
                    <a:pt x="7968" y="11587"/>
                    <a:pt x="7968" y="11587"/>
                  </a:cubicBezTo>
                  <a:cubicBezTo>
                    <a:pt x="7848" y="11494"/>
                    <a:pt x="7572" y="10786"/>
                    <a:pt x="7434" y="10117"/>
                  </a:cubicBezTo>
                  <a:cubicBezTo>
                    <a:pt x="7387" y="9891"/>
                    <a:pt x="7082" y="9884"/>
                    <a:pt x="6846" y="8995"/>
                  </a:cubicBezTo>
                  <a:cubicBezTo>
                    <a:pt x="6653" y="8263"/>
                    <a:pt x="6425" y="7272"/>
                    <a:pt x="6518" y="6932"/>
                  </a:cubicBezTo>
                  <a:cubicBezTo>
                    <a:pt x="6566" y="6758"/>
                    <a:pt x="6695" y="6822"/>
                    <a:pt x="6716" y="6831"/>
                  </a:cubicBezTo>
                  <a:cubicBezTo>
                    <a:pt x="6697" y="6706"/>
                    <a:pt x="6673" y="6705"/>
                    <a:pt x="6649" y="6531"/>
                  </a:cubicBezTo>
                  <a:cubicBezTo>
                    <a:pt x="6603" y="6199"/>
                    <a:pt x="6428" y="5653"/>
                    <a:pt x="6414" y="5330"/>
                  </a:cubicBezTo>
                  <a:cubicBezTo>
                    <a:pt x="6302" y="2941"/>
                    <a:pt x="6814" y="1517"/>
                    <a:pt x="7802" y="834"/>
                  </a:cubicBezTo>
                  <a:cubicBezTo>
                    <a:pt x="8064" y="653"/>
                    <a:pt x="9136" y="145"/>
                    <a:pt x="9462" y="64"/>
                  </a:cubicBezTo>
                  <a:cubicBezTo>
                    <a:pt x="10187" y="-116"/>
                    <a:pt x="11659" y="109"/>
                    <a:pt x="12338" y="443"/>
                  </a:cubicBezTo>
                  <a:cubicBezTo>
                    <a:pt x="14203" y="1346"/>
                    <a:pt x="14766" y="2285"/>
                    <a:pt x="14624" y="5330"/>
                  </a:cubicBezTo>
                  <a:cubicBezTo>
                    <a:pt x="14599" y="5877"/>
                    <a:pt x="14486" y="6618"/>
                    <a:pt x="14433" y="6945"/>
                  </a:cubicBezTo>
                  <a:cubicBezTo>
                    <a:pt x="14521" y="6860"/>
                    <a:pt x="14606" y="6807"/>
                    <a:pt x="14679" y="6813"/>
                  </a:cubicBezTo>
                  <a:cubicBezTo>
                    <a:pt x="14982" y="6833"/>
                    <a:pt x="14696" y="8105"/>
                    <a:pt x="14460" y="8995"/>
                  </a:cubicBezTo>
                  <a:cubicBezTo>
                    <a:pt x="14225" y="9884"/>
                    <a:pt x="13904" y="9888"/>
                    <a:pt x="13872" y="10117"/>
                  </a:cubicBezTo>
                  <a:cubicBezTo>
                    <a:pt x="13761" y="10901"/>
                    <a:pt x="13490" y="11361"/>
                    <a:pt x="13347" y="11576"/>
                  </a:cubicBezTo>
                  <a:cubicBezTo>
                    <a:pt x="13347" y="11576"/>
                    <a:pt x="13436" y="12775"/>
                    <a:pt x="13704" y="13449"/>
                  </a:cubicBezTo>
                  <a:cubicBezTo>
                    <a:pt x="13812" y="13730"/>
                    <a:pt x="13931" y="13430"/>
                    <a:pt x="14102" y="13742"/>
                  </a:cubicBezTo>
                  <a:cubicBezTo>
                    <a:pt x="14018" y="13588"/>
                    <a:pt x="14272" y="14339"/>
                    <a:pt x="15405" y="14858"/>
                  </a:cubicBezTo>
                  <a:cubicBezTo>
                    <a:pt x="17512" y="15825"/>
                    <a:pt x="18500" y="16226"/>
                    <a:pt x="19415" y="166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Rectangle 33"/>
          <p:cNvSpPr/>
          <p:nvPr/>
        </p:nvSpPr>
        <p:spPr>
          <a:xfrm>
            <a:off x="5075149" y="1857950"/>
            <a:ext cx="2051621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</a:rPr>
              <a:t>服务器租费：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200</a:t>
            </a:r>
            <a:r>
              <a:rPr lang="zh-CN" altLang="en-US" sz="2000" dirty="0">
                <a:ea typeface="微软雅黑" panose="020B0503020204020204" pitchFamily="34" charset="-122"/>
              </a:rPr>
              <a:t>元</a:t>
            </a: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2AEB67EF-5805-4561-A656-8541AAE5B8B2}"/>
              </a:ext>
            </a:extLst>
          </p:cNvPr>
          <p:cNvGrpSpPr/>
          <p:nvPr/>
        </p:nvGrpSpPr>
        <p:grpSpPr>
          <a:xfrm>
            <a:off x="3731877" y="1998910"/>
            <a:ext cx="574454" cy="574454"/>
            <a:chOff x="3731877" y="1998910"/>
            <a:chExt cx="574454" cy="574454"/>
          </a:xfrm>
        </p:grpSpPr>
        <p:sp>
          <p:nvSpPr>
            <p:cNvPr id="21" name="Oval 30"/>
            <p:cNvSpPr/>
            <p:nvPr/>
          </p:nvSpPr>
          <p:spPr>
            <a:xfrm>
              <a:off x="3731877" y="1998910"/>
              <a:ext cx="574454" cy="574454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Freeform: Shape 31"/>
            <p:cNvSpPr/>
            <p:nvPr/>
          </p:nvSpPr>
          <p:spPr>
            <a:xfrm>
              <a:off x="3894805" y="2122007"/>
              <a:ext cx="248598" cy="328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6784" y="1264"/>
                  </a:moveTo>
                  <a:cubicBezTo>
                    <a:pt x="16363" y="1078"/>
                    <a:pt x="15824" y="1189"/>
                    <a:pt x="15581" y="1511"/>
                  </a:cubicBezTo>
                  <a:lnTo>
                    <a:pt x="14280" y="3236"/>
                  </a:lnTo>
                  <a:cubicBezTo>
                    <a:pt x="14867" y="3417"/>
                    <a:pt x="15381" y="3636"/>
                    <a:pt x="15831" y="3874"/>
                  </a:cubicBezTo>
                  <a:lnTo>
                    <a:pt x="17106" y="2185"/>
                  </a:lnTo>
                  <a:cubicBezTo>
                    <a:pt x="17349" y="1863"/>
                    <a:pt x="17205" y="1451"/>
                    <a:pt x="16784" y="1264"/>
                  </a:cubicBezTo>
                  <a:close/>
                  <a:moveTo>
                    <a:pt x="21233" y="4689"/>
                  </a:moveTo>
                  <a:cubicBezTo>
                    <a:pt x="20988" y="4366"/>
                    <a:pt x="20450" y="4256"/>
                    <a:pt x="20028" y="4442"/>
                  </a:cubicBezTo>
                  <a:lnTo>
                    <a:pt x="17841" y="5408"/>
                  </a:lnTo>
                  <a:cubicBezTo>
                    <a:pt x="18203" y="5799"/>
                    <a:pt x="18487" y="6197"/>
                    <a:pt x="18711" y="6581"/>
                  </a:cubicBezTo>
                  <a:lnTo>
                    <a:pt x="20909" y="5610"/>
                  </a:lnTo>
                  <a:cubicBezTo>
                    <a:pt x="21331" y="5423"/>
                    <a:pt x="21475" y="5012"/>
                    <a:pt x="21233" y="4689"/>
                  </a:cubicBezTo>
                  <a:close/>
                  <a:moveTo>
                    <a:pt x="1322" y="4393"/>
                  </a:moveTo>
                  <a:cubicBezTo>
                    <a:pt x="900" y="4207"/>
                    <a:pt x="362" y="4317"/>
                    <a:pt x="118" y="4640"/>
                  </a:cubicBezTo>
                  <a:cubicBezTo>
                    <a:pt x="-125" y="4963"/>
                    <a:pt x="19" y="5375"/>
                    <a:pt x="441" y="5561"/>
                  </a:cubicBezTo>
                  <a:lnTo>
                    <a:pt x="2633" y="6530"/>
                  </a:lnTo>
                  <a:cubicBezTo>
                    <a:pt x="2861" y="6146"/>
                    <a:pt x="3149" y="5751"/>
                    <a:pt x="3514" y="5362"/>
                  </a:cubicBezTo>
                  <a:cubicBezTo>
                    <a:pt x="3514" y="5362"/>
                    <a:pt x="1322" y="4393"/>
                    <a:pt x="1322" y="4393"/>
                  </a:cubicBezTo>
                  <a:close/>
                  <a:moveTo>
                    <a:pt x="5797" y="1483"/>
                  </a:moveTo>
                  <a:cubicBezTo>
                    <a:pt x="5553" y="1160"/>
                    <a:pt x="5015" y="1050"/>
                    <a:pt x="4593" y="1236"/>
                  </a:cubicBezTo>
                  <a:cubicBezTo>
                    <a:pt x="4173" y="1422"/>
                    <a:pt x="4029" y="1834"/>
                    <a:pt x="4272" y="2157"/>
                  </a:cubicBezTo>
                  <a:lnTo>
                    <a:pt x="5544" y="3843"/>
                  </a:lnTo>
                  <a:cubicBezTo>
                    <a:pt x="5997" y="3607"/>
                    <a:pt x="6514" y="3392"/>
                    <a:pt x="7103" y="3215"/>
                  </a:cubicBezTo>
                  <a:cubicBezTo>
                    <a:pt x="7103" y="3215"/>
                    <a:pt x="5797" y="1483"/>
                    <a:pt x="5797" y="1483"/>
                  </a:cubicBezTo>
                  <a:close/>
                  <a:moveTo>
                    <a:pt x="10693" y="0"/>
                  </a:moveTo>
                  <a:cubicBezTo>
                    <a:pt x="10208" y="0"/>
                    <a:pt x="9813" y="302"/>
                    <a:pt x="9813" y="674"/>
                  </a:cubicBezTo>
                  <a:lnTo>
                    <a:pt x="9813" y="2753"/>
                  </a:lnTo>
                  <a:cubicBezTo>
                    <a:pt x="10026" y="2740"/>
                    <a:pt x="11348" y="2744"/>
                    <a:pt x="11574" y="2758"/>
                  </a:cubicBezTo>
                  <a:lnTo>
                    <a:pt x="11574" y="674"/>
                  </a:lnTo>
                  <a:cubicBezTo>
                    <a:pt x="11574" y="302"/>
                    <a:pt x="11180" y="0"/>
                    <a:pt x="10693" y="0"/>
                  </a:cubicBezTo>
                  <a:close/>
                  <a:moveTo>
                    <a:pt x="18428" y="9068"/>
                  </a:moveTo>
                  <a:cubicBezTo>
                    <a:pt x="18228" y="7091"/>
                    <a:pt x="16423" y="3572"/>
                    <a:pt x="10662" y="3572"/>
                  </a:cubicBezTo>
                  <a:cubicBezTo>
                    <a:pt x="10661" y="3572"/>
                    <a:pt x="10660" y="3572"/>
                    <a:pt x="10659" y="3572"/>
                  </a:cubicBezTo>
                  <a:cubicBezTo>
                    <a:pt x="10658" y="3572"/>
                    <a:pt x="10658" y="3572"/>
                    <a:pt x="10657" y="3572"/>
                  </a:cubicBezTo>
                  <a:cubicBezTo>
                    <a:pt x="10656" y="3572"/>
                    <a:pt x="10655" y="3572"/>
                    <a:pt x="10655" y="3572"/>
                  </a:cubicBezTo>
                  <a:cubicBezTo>
                    <a:pt x="10654" y="3572"/>
                    <a:pt x="10653" y="3572"/>
                    <a:pt x="10652" y="3572"/>
                  </a:cubicBezTo>
                  <a:cubicBezTo>
                    <a:pt x="4890" y="3572"/>
                    <a:pt x="3086" y="7091"/>
                    <a:pt x="2886" y="9068"/>
                  </a:cubicBezTo>
                  <a:cubicBezTo>
                    <a:pt x="2715" y="10852"/>
                    <a:pt x="4327" y="12514"/>
                    <a:pt x="4510" y="12775"/>
                  </a:cubicBezTo>
                  <a:cubicBezTo>
                    <a:pt x="4810" y="13201"/>
                    <a:pt x="6695" y="14825"/>
                    <a:pt x="6762" y="15807"/>
                  </a:cubicBezTo>
                  <a:cubicBezTo>
                    <a:pt x="6855" y="17159"/>
                    <a:pt x="7070" y="17195"/>
                    <a:pt x="7930" y="17355"/>
                  </a:cubicBezTo>
                  <a:cubicBezTo>
                    <a:pt x="8807" y="17519"/>
                    <a:pt x="12507" y="17519"/>
                    <a:pt x="13383" y="17355"/>
                  </a:cubicBezTo>
                  <a:cubicBezTo>
                    <a:pt x="14243" y="17195"/>
                    <a:pt x="14459" y="17159"/>
                    <a:pt x="14552" y="15807"/>
                  </a:cubicBezTo>
                  <a:cubicBezTo>
                    <a:pt x="14619" y="14825"/>
                    <a:pt x="16504" y="13201"/>
                    <a:pt x="16803" y="12775"/>
                  </a:cubicBezTo>
                  <a:cubicBezTo>
                    <a:pt x="16987" y="12514"/>
                    <a:pt x="18599" y="10852"/>
                    <a:pt x="18428" y="9068"/>
                  </a:cubicBezTo>
                  <a:close/>
                  <a:moveTo>
                    <a:pt x="13756" y="19204"/>
                  </a:moveTo>
                  <a:cubicBezTo>
                    <a:pt x="13756" y="18991"/>
                    <a:pt x="13530" y="18817"/>
                    <a:pt x="13251" y="18817"/>
                  </a:cubicBezTo>
                  <a:lnTo>
                    <a:pt x="8063" y="18817"/>
                  </a:lnTo>
                  <a:cubicBezTo>
                    <a:pt x="7783" y="18817"/>
                    <a:pt x="7557" y="18991"/>
                    <a:pt x="7557" y="19204"/>
                  </a:cubicBezTo>
                  <a:lnTo>
                    <a:pt x="7557" y="19204"/>
                  </a:lnTo>
                  <a:cubicBezTo>
                    <a:pt x="7557" y="19418"/>
                    <a:pt x="7783" y="19591"/>
                    <a:pt x="8063" y="19591"/>
                  </a:cubicBezTo>
                  <a:lnTo>
                    <a:pt x="13251" y="19591"/>
                  </a:lnTo>
                  <a:cubicBezTo>
                    <a:pt x="13530" y="19591"/>
                    <a:pt x="13756" y="19418"/>
                    <a:pt x="13756" y="19204"/>
                  </a:cubicBezTo>
                  <a:cubicBezTo>
                    <a:pt x="13756" y="19204"/>
                    <a:pt x="13756" y="19204"/>
                    <a:pt x="13756" y="19204"/>
                  </a:cubicBezTo>
                  <a:close/>
                  <a:moveTo>
                    <a:pt x="13756" y="18147"/>
                  </a:moveTo>
                  <a:cubicBezTo>
                    <a:pt x="13756" y="17934"/>
                    <a:pt x="13530" y="17761"/>
                    <a:pt x="13251" y="17761"/>
                  </a:cubicBezTo>
                  <a:lnTo>
                    <a:pt x="8063" y="17761"/>
                  </a:lnTo>
                  <a:cubicBezTo>
                    <a:pt x="7783" y="17761"/>
                    <a:pt x="7557" y="17934"/>
                    <a:pt x="7557" y="18147"/>
                  </a:cubicBezTo>
                  <a:lnTo>
                    <a:pt x="7557" y="18147"/>
                  </a:lnTo>
                  <a:cubicBezTo>
                    <a:pt x="7557" y="18361"/>
                    <a:pt x="7783" y="18535"/>
                    <a:pt x="8063" y="18535"/>
                  </a:cubicBezTo>
                  <a:lnTo>
                    <a:pt x="13251" y="18535"/>
                  </a:lnTo>
                  <a:cubicBezTo>
                    <a:pt x="13530" y="18535"/>
                    <a:pt x="13756" y="18361"/>
                    <a:pt x="13756" y="18147"/>
                  </a:cubicBezTo>
                  <a:cubicBezTo>
                    <a:pt x="13756" y="18147"/>
                    <a:pt x="13756" y="18147"/>
                    <a:pt x="13756" y="18147"/>
                  </a:cubicBezTo>
                  <a:close/>
                  <a:moveTo>
                    <a:pt x="8400" y="19874"/>
                  </a:moveTo>
                  <a:lnTo>
                    <a:pt x="12913" y="19874"/>
                  </a:lnTo>
                  <a:cubicBezTo>
                    <a:pt x="12913" y="20827"/>
                    <a:pt x="11903" y="21600"/>
                    <a:pt x="10657" y="21600"/>
                  </a:cubicBezTo>
                  <a:cubicBezTo>
                    <a:pt x="9411" y="21600"/>
                    <a:pt x="8400" y="20827"/>
                    <a:pt x="8400" y="198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Rectangle 29"/>
          <p:cNvSpPr/>
          <p:nvPr/>
        </p:nvSpPr>
        <p:spPr>
          <a:xfrm>
            <a:off x="2993293" y="2672034"/>
            <a:ext cx="2051621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</a:rPr>
              <a:t>英语文献翻译：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元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grpSp>
        <p:nvGrpSpPr>
          <p:cNvPr id="6" name="组合 1">
            <a:extLst>
              <a:ext uri="{FF2B5EF4-FFF2-40B4-BE49-F238E27FC236}">
                <a16:creationId xmlns:a16="http://schemas.microsoft.com/office/drawing/2014/main" id="{6EAD0335-5AD8-4412-9C4A-0449E71478F6}"/>
              </a:ext>
            </a:extLst>
          </p:cNvPr>
          <p:cNvGrpSpPr/>
          <p:nvPr/>
        </p:nvGrpSpPr>
        <p:grpSpPr>
          <a:xfrm>
            <a:off x="3504892" y="3967910"/>
            <a:ext cx="574454" cy="574454"/>
            <a:chOff x="3504892" y="3967910"/>
            <a:chExt cx="574454" cy="574454"/>
          </a:xfrm>
        </p:grpSpPr>
        <p:sp>
          <p:nvSpPr>
            <p:cNvPr id="27" name="Oval 26"/>
            <p:cNvSpPr/>
            <p:nvPr/>
          </p:nvSpPr>
          <p:spPr>
            <a:xfrm>
              <a:off x="3504892" y="3967910"/>
              <a:ext cx="574454" cy="57445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3627990" y="4091071"/>
              <a:ext cx="328261" cy="328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89" y="3102"/>
                  </a:moveTo>
                  <a:cubicBezTo>
                    <a:pt x="10181" y="3102"/>
                    <a:pt x="11584" y="3680"/>
                    <a:pt x="12638" y="4729"/>
                  </a:cubicBezTo>
                  <a:cubicBezTo>
                    <a:pt x="13691" y="5775"/>
                    <a:pt x="14270" y="7167"/>
                    <a:pt x="14270" y="8646"/>
                  </a:cubicBezTo>
                  <a:cubicBezTo>
                    <a:pt x="14270" y="10126"/>
                    <a:pt x="13691" y="11517"/>
                    <a:pt x="12638" y="12563"/>
                  </a:cubicBezTo>
                  <a:cubicBezTo>
                    <a:pt x="11584" y="13612"/>
                    <a:pt x="10181" y="14190"/>
                    <a:pt x="8689" y="14190"/>
                  </a:cubicBezTo>
                  <a:cubicBezTo>
                    <a:pt x="7197" y="14190"/>
                    <a:pt x="5795" y="13612"/>
                    <a:pt x="4741" y="12563"/>
                  </a:cubicBezTo>
                  <a:cubicBezTo>
                    <a:pt x="3688" y="11517"/>
                    <a:pt x="3108" y="10125"/>
                    <a:pt x="3108" y="8646"/>
                  </a:cubicBezTo>
                  <a:cubicBezTo>
                    <a:pt x="3108" y="7166"/>
                    <a:pt x="3688" y="5775"/>
                    <a:pt x="4741" y="4729"/>
                  </a:cubicBezTo>
                  <a:cubicBezTo>
                    <a:pt x="5795" y="3680"/>
                    <a:pt x="7197" y="3102"/>
                    <a:pt x="8689" y="3102"/>
                  </a:cubicBezTo>
                  <a:close/>
                  <a:moveTo>
                    <a:pt x="16149" y="13086"/>
                  </a:moveTo>
                  <a:cubicBezTo>
                    <a:pt x="16951" y="11758"/>
                    <a:pt x="17378" y="10235"/>
                    <a:pt x="17378" y="8646"/>
                  </a:cubicBezTo>
                  <a:cubicBezTo>
                    <a:pt x="17378" y="6336"/>
                    <a:pt x="16474" y="4164"/>
                    <a:pt x="14832" y="2531"/>
                  </a:cubicBezTo>
                  <a:cubicBezTo>
                    <a:pt x="13191" y="899"/>
                    <a:pt x="11009" y="0"/>
                    <a:pt x="8689" y="0"/>
                  </a:cubicBezTo>
                  <a:cubicBezTo>
                    <a:pt x="6370" y="0"/>
                    <a:pt x="4188" y="899"/>
                    <a:pt x="2547" y="2531"/>
                  </a:cubicBezTo>
                  <a:cubicBezTo>
                    <a:pt x="905" y="4164"/>
                    <a:pt x="0" y="6336"/>
                    <a:pt x="0" y="8646"/>
                  </a:cubicBezTo>
                  <a:cubicBezTo>
                    <a:pt x="0" y="10957"/>
                    <a:pt x="905" y="13128"/>
                    <a:pt x="2547" y="14762"/>
                  </a:cubicBezTo>
                  <a:cubicBezTo>
                    <a:pt x="4188" y="16393"/>
                    <a:pt x="6369" y="17292"/>
                    <a:pt x="8689" y="17292"/>
                  </a:cubicBezTo>
                  <a:cubicBezTo>
                    <a:pt x="8689" y="17292"/>
                    <a:pt x="8689" y="17292"/>
                    <a:pt x="8690" y="17292"/>
                  </a:cubicBezTo>
                  <a:cubicBezTo>
                    <a:pt x="10229" y="17292"/>
                    <a:pt x="11708" y="16896"/>
                    <a:pt x="13008" y="16152"/>
                  </a:cubicBezTo>
                  <a:lnTo>
                    <a:pt x="18487" y="21600"/>
                  </a:lnTo>
                  <a:lnTo>
                    <a:pt x="21600" y="18505"/>
                  </a:lnTo>
                  <a:cubicBezTo>
                    <a:pt x="21600" y="18505"/>
                    <a:pt x="16149" y="13086"/>
                    <a:pt x="16149" y="1308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Rectangle 25"/>
          <p:cNvSpPr/>
          <p:nvPr/>
        </p:nvSpPr>
        <p:spPr>
          <a:xfrm>
            <a:off x="2766310" y="4621784"/>
            <a:ext cx="2051621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anchor="t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8000" dirty="0" smtClean="0">
                <a:latin typeface="+mn-lt"/>
                <a:ea typeface="微软雅黑" panose="020B0503020204020204" pitchFamily="34" charset="-122"/>
              </a:rPr>
              <a:t>文献查阅及购买：</a:t>
            </a:r>
            <a:r>
              <a:rPr lang="en-US" altLang="zh-CN" sz="8000" dirty="0" smtClean="0">
                <a:latin typeface="+mn-lt"/>
                <a:ea typeface="微软雅黑" panose="020B0503020204020204" pitchFamily="34" charset="-122"/>
              </a:rPr>
              <a:t>100</a:t>
            </a:r>
            <a:r>
              <a:rPr lang="zh-CN" altLang="en-US" sz="8000" dirty="0" smtClean="0">
                <a:latin typeface="+mn-lt"/>
                <a:ea typeface="微软雅黑" panose="020B0503020204020204" pitchFamily="34" charset="-122"/>
              </a:rPr>
              <a:t>元</a:t>
            </a:r>
            <a:endParaRPr lang="zh-CN" altLang="en-US" sz="80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2" name="Freeform: Shape 17"/>
          <p:cNvSpPr/>
          <p:nvPr/>
        </p:nvSpPr>
        <p:spPr>
          <a:xfrm rot="16200000" flipH="1">
            <a:off x="7731290" y="5128376"/>
            <a:ext cx="627399" cy="251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0" y="840"/>
                </a:lnTo>
                <a:lnTo>
                  <a:pt x="21600" y="21600"/>
                </a:lnTo>
                <a:lnTo>
                  <a:pt x="21591" y="15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Arrow: Right 18"/>
          <p:cNvSpPr/>
          <p:nvPr/>
        </p:nvSpPr>
        <p:spPr>
          <a:xfrm rot="16200000">
            <a:off x="6014578" y="5137590"/>
            <a:ext cx="164205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5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Freeform: Shape 15"/>
          <p:cNvSpPr/>
          <p:nvPr/>
        </p:nvSpPr>
        <p:spPr>
          <a:xfrm rot="16200000" flipH="1">
            <a:off x="6835734" y="5648951"/>
            <a:ext cx="626356" cy="1478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0"/>
                </a:moveTo>
                <a:lnTo>
                  <a:pt x="0" y="1391"/>
                </a:lnTo>
                <a:lnTo>
                  <a:pt x="21600" y="21600"/>
                </a:lnTo>
                <a:lnTo>
                  <a:pt x="21600" y="12014"/>
                </a:lnTo>
                <a:lnTo>
                  <a:pt x="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6" name="Arrow: Right 16"/>
          <p:cNvSpPr/>
          <p:nvPr/>
        </p:nvSpPr>
        <p:spPr>
          <a:xfrm rot="16200000">
            <a:off x="5227900" y="4729056"/>
            <a:ext cx="2459126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7" name="Freeform: Shape 13"/>
          <p:cNvSpPr/>
          <p:nvPr/>
        </p:nvSpPr>
        <p:spPr>
          <a:xfrm rot="16200000" flipH="1">
            <a:off x="5814387" y="6056881"/>
            <a:ext cx="628069" cy="660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" y="8656"/>
                </a:moveTo>
                <a:lnTo>
                  <a:pt x="21589" y="0"/>
                </a:lnTo>
                <a:lnTo>
                  <a:pt x="21600" y="21600"/>
                </a:lnTo>
                <a:lnTo>
                  <a:pt x="0" y="11830"/>
                </a:lnTo>
                <a:lnTo>
                  <a:pt x="61" y="865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8" name="Arrow: Right 14"/>
          <p:cNvSpPr/>
          <p:nvPr/>
        </p:nvSpPr>
        <p:spPr>
          <a:xfrm rot="16200000">
            <a:off x="4384480" y="4232185"/>
            <a:ext cx="345286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9" name="Freeform: Shape 11"/>
          <p:cNvSpPr/>
          <p:nvPr/>
        </p:nvSpPr>
        <p:spPr>
          <a:xfrm rot="16200000" flipH="1">
            <a:off x="4761430" y="5664164"/>
            <a:ext cx="627439" cy="1446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" y="20157"/>
                </a:moveTo>
                <a:lnTo>
                  <a:pt x="21588" y="0"/>
                </a:lnTo>
                <a:lnTo>
                  <a:pt x="21600" y="9767"/>
                </a:lnTo>
                <a:lnTo>
                  <a:pt x="0" y="21600"/>
                </a:lnTo>
                <a:lnTo>
                  <a:pt x="27" y="2015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0" name="Arrow: Right 12"/>
          <p:cNvSpPr/>
          <p:nvPr/>
        </p:nvSpPr>
        <p:spPr>
          <a:xfrm rot="16200000">
            <a:off x="4518388" y="4729055"/>
            <a:ext cx="2459126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1" name="Freeform: Shape 9"/>
          <p:cNvSpPr/>
          <p:nvPr/>
        </p:nvSpPr>
        <p:spPr>
          <a:xfrm rot="16200000" flipH="1">
            <a:off x="3870824" y="5132960"/>
            <a:ext cx="628478" cy="2508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728"/>
                </a:moveTo>
                <a:lnTo>
                  <a:pt x="21600" y="0"/>
                </a:lnTo>
                <a:lnTo>
                  <a:pt x="21591" y="5658"/>
                </a:lnTo>
                <a:lnTo>
                  <a:pt x="48" y="21600"/>
                </a:lnTo>
                <a:lnTo>
                  <a:pt x="0" y="2072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2" name="Arrow: Right 10"/>
          <p:cNvSpPr/>
          <p:nvPr/>
        </p:nvSpPr>
        <p:spPr>
          <a:xfrm rot="16200000">
            <a:off x="4565771" y="5137591"/>
            <a:ext cx="164205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6477" y="1081454"/>
            <a:ext cx="2549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本研究经费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元，已使用</a:t>
            </a:r>
            <a:r>
              <a:rPr lang="en-US" altLang="zh-CN" sz="2400" dirty="0" smtClean="0"/>
              <a:t>630</a:t>
            </a:r>
            <a:r>
              <a:rPr lang="zh-CN" altLang="en-US" sz="2400" dirty="0" smtClean="0"/>
              <a:t>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9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4" grpId="0"/>
      <p:bldP spid="17" grpId="0"/>
      <p:bldP spid="20" grpId="0"/>
      <p:bldP spid="26" grpId="0"/>
      <p:bldP spid="31" grpId="0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6639" y="2467143"/>
            <a:ext cx="4698723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0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6"/>
          <a:srcRect t="2054" b="3954"/>
          <a:stretch/>
        </p:blipFill>
        <p:spPr>
          <a:xfrm>
            <a:off x="-47631" y="74226"/>
            <a:ext cx="12200257" cy="6547622"/>
          </a:xfrm>
          <a:prstGeom prst="rect">
            <a:avLst/>
          </a:prstGeom>
        </p:spPr>
      </p:pic>
      <p:sp>
        <p:nvSpPr>
          <p:cNvPr id="524" name="文本框 523"/>
          <p:cNvSpPr txBox="1">
            <a:spLocks noChangeArrowheads="1"/>
          </p:cNvSpPr>
          <p:nvPr/>
        </p:nvSpPr>
        <p:spPr bwMode="auto">
          <a:xfrm>
            <a:off x="939750" y="273100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</a:rPr>
              <a:t>目录</a:t>
            </a:r>
          </a:p>
        </p:txBody>
      </p:sp>
      <p:sp>
        <p:nvSpPr>
          <p:cNvPr id="525" name="文本框 524"/>
          <p:cNvSpPr txBox="1"/>
          <p:nvPr/>
        </p:nvSpPr>
        <p:spPr>
          <a:xfrm>
            <a:off x="606326" y="3418567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41913" y="1558283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626879" y="1589060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781037" y="3893634"/>
            <a:ext cx="3790609" cy="3790609"/>
          </a:xfrm>
          <a:custGeom>
            <a:avLst/>
            <a:gdLst/>
            <a:ahLst/>
            <a:cxnLst/>
            <a:rect l="0" t="0" r="0" b="0"/>
            <a:pathLst>
              <a:path w="3790609" h="3790609">
                <a:moveTo>
                  <a:pt x="0" y="0"/>
                </a:moveTo>
                <a:lnTo>
                  <a:pt x="3790608" y="0"/>
                </a:lnTo>
                <a:lnTo>
                  <a:pt x="3790608" y="3790608"/>
                </a:lnTo>
                <a:lnTo>
                  <a:pt x="0" y="3790608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PA_组合 30"/>
          <p:cNvGrpSpPr/>
          <p:nvPr>
            <p:custDataLst>
              <p:tags r:id="rId2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3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15248" y="2503002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576933" y="2558555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关键技术评价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15248" y="3447721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626878" y="3478498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优化建议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15249" y="4392440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76933" y="4453996"/>
            <a:ext cx="530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D7D7D7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经费使用情况</a:t>
            </a:r>
            <a:endParaRPr lang="en-US" altLang="zh-CN" sz="3200" b="1" dirty="0">
              <a:solidFill>
                <a:srgbClr val="D7D7D7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0" name="文本框 68"/>
          <p:cNvSpPr txBox="1"/>
          <p:nvPr/>
        </p:nvSpPr>
        <p:spPr>
          <a:xfrm>
            <a:off x="4641913" y="4828880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D7D7D7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  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524" grpId="0"/>
      <p:bldP spid="525" grpId="0"/>
      <p:bldP spid="64" grpId="0" animBg="1"/>
      <p:bldP spid="66" grpId="0" animBg="1"/>
      <p:bldP spid="12" grpId="0"/>
      <p:bldP spid="45" grpId="0"/>
      <p:bldP spid="62" grpId="0"/>
      <p:bldP spid="63" grpId="0"/>
      <p:bldP spid="67" grpId="0"/>
      <p:bldP spid="68" grpId="0"/>
      <p:bldP spid="69" grpId="0"/>
      <p:bldP spid="70" grpId="0"/>
      <p:bldP spid="65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5"/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3" y="2386189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研究概述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4" y="5654824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8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/>
          <a:srcRect t="2054" b="3954"/>
          <a:stretch/>
        </p:blipFill>
        <p:spPr>
          <a:xfrm>
            <a:off x="-25401" y="-430468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数据获取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 rot="5400000">
            <a:off x="5481970" y="1789530"/>
            <a:ext cx="2871620" cy="2477747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MH_Other_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79159" y="2100149"/>
            <a:ext cx="1701309" cy="1766152"/>
          </a:xfrm>
          <a:custGeom>
            <a:avLst/>
            <a:gdLst>
              <a:gd name="T0" fmla="*/ 0 w 1656184"/>
              <a:gd name="T1" fmla="*/ 0 h 1728192"/>
              <a:gd name="T2" fmla="*/ 1646925 w 1656184"/>
              <a:gd name="T3" fmla="*/ 0 h 1728192"/>
              <a:gd name="T4" fmla="*/ 1646925 w 1656184"/>
              <a:gd name="T5" fmla="*/ 71106 h 1728192"/>
              <a:gd name="T6" fmla="*/ 1646925 w 1656184"/>
              <a:gd name="T7" fmla="*/ 106655 h 1728192"/>
              <a:gd name="T8" fmla="*/ 1646925 w 1656184"/>
              <a:gd name="T9" fmla="*/ 1706500 h 1728192"/>
              <a:gd name="T10" fmla="*/ 1539518 w 1656184"/>
              <a:gd name="T11" fmla="*/ 1706500 h 1728192"/>
              <a:gd name="T12" fmla="*/ 1539518 w 1656184"/>
              <a:gd name="T13" fmla="*/ 106655 h 1728192"/>
              <a:gd name="T14" fmla="*/ 0 w 1656184"/>
              <a:gd name="T15" fmla="*/ 106655 h 1728192"/>
              <a:gd name="T16" fmla="*/ 0 w 1656184"/>
              <a:gd name="T17" fmla="*/ 0 h 1728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56184" h="1728192">
                <a:moveTo>
                  <a:pt x="0" y="0"/>
                </a:moveTo>
                <a:lnTo>
                  <a:pt x="1656184" y="0"/>
                </a:lnTo>
                <a:lnTo>
                  <a:pt x="1656184" y="72008"/>
                </a:lnTo>
                <a:lnTo>
                  <a:pt x="1656184" y="108012"/>
                </a:lnTo>
                <a:lnTo>
                  <a:pt x="1656184" y="1728192"/>
                </a:lnTo>
                <a:lnTo>
                  <a:pt x="1548172" y="1728192"/>
                </a:lnTo>
                <a:lnTo>
                  <a:pt x="1548172" y="108012"/>
                </a:lnTo>
                <a:lnTo>
                  <a:pt x="0" y="1080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Rectangle 67">
            <a:extLst>
              <a:ext uri="{FF2B5EF4-FFF2-40B4-BE49-F238E27FC236}">
                <a16:creationId xmlns:a16="http://schemas.microsoft.com/office/drawing/2014/main" id="{C19B8826-013D-471A-9A1C-0A219BF53708}"/>
              </a:ext>
            </a:extLst>
          </p:cNvPr>
          <p:cNvSpPr/>
          <p:nvPr/>
        </p:nvSpPr>
        <p:spPr>
          <a:xfrm>
            <a:off x="1507430" y="1510674"/>
            <a:ext cx="3389135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百科文本数据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51C36A77-3A88-4D21-8BD7-FE74491C8CB5}"/>
              </a:ext>
            </a:extLst>
          </p:cNvPr>
          <p:cNvSpPr txBox="1"/>
          <p:nvPr/>
        </p:nvSpPr>
        <p:spPr>
          <a:xfrm>
            <a:off x="1507430" y="1045103"/>
            <a:ext cx="1261884" cy="30777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非结构化数据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Rectangle 67">
            <a:extLst>
              <a:ext uri="{FF2B5EF4-FFF2-40B4-BE49-F238E27FC236}">
                <a16:creationId xmlns:a16="http://schemas.microsoft.com/office/drawing/2014/main" id="{E82AE472-39F4-4F47-B7ED-91C4FC2A7A2C}"/>
              </a:ext>
            </a:extLst>
          </p:cNvPr>
          <p:cNvSpPr/>
          <p:nvPr/>
        </p:nvSpPr>
        <p:spPr>
          <a:xfrm>
            <a:off x="5683994" y="4991014"/>
            <a:ext cx="5754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CNdbpedia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zhishi.me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333333"/>
                </a:solidFill>
                <a:latin typeface="Helvetica Neue"/>
              </a:rPr>
              <a:t>调用</a:t>
            </a:r>
            <a:r>
              <a:rPr lang="en-US" altLang="zh-CN" sz="2000" dirty="0" smtClean="0">
                <a:solidFill>
                  <a:srgbClr val="333333"/>
                </a:solidFill>
                <a:latin typeface="Helvetica Neue"/>
              </a:rPr>
              <a:t>API</a:t>
            </a:r>
            <a:r>
              <a:rPr lang="zh-CN" altLang="en-US" sz="2000" dirty="0" smtClean="0">
                <a:solidFill>
                  <a:srgbClr val="333333"/>
                </a:solidFill>
                <a:latin typeface="Helvetica Neue"/>
              </a:rPr>
              <a:t>输入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实体名，返回实体全部的三元组知识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3">
            <a:extLst>
              <a:ext uri="{FF2B5EF4-FFF2-40B4-BE49-F238E27FC236}">
                <a16:creationId xmlns:a16="http://schemas.microsoft.com/office/drawing/2014/main" id="{78657108-217E-4A73-8737-4DBAC75450CA}"/>
              </a:ext>
            </a:extLst>
          </p:cNvPr>
          <p:cNvSpPr txBox="1"/>
          <p:nvPr/>
        </p:nvSpPr>
        <p:spPr>
          <a:xfrm>
            <a:off x="5683994" y="4454421"/>
            <a:ext cx="1261884" cy="30777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结构化数据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t="2873" r="-470"/>
          <a:stretch/>
        </p:blipFill>
        <p:spPr>
          <a:xfrm>
            <a:off x="6107677" y="1267537"/>
            <a:ext cx="2603182" cy="12064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677" y="3254612"/>
            <a:ext cx="2940879" cy="8232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171" y="2330272"/>
            <a:ext cx="3874001" cy="26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8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20" grpId="0" animBg="1"/>
      <p:bldP spid="22" grpId="0" animBg="1"/>
      <p:bldP spid="49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12700" y="0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3327831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实体消歧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ValueText2"/>
          <p:cNvSpPr txBox="1"/>
          <p:nvPr/>
        </p:nvSpPr>
        <p:spPr>
          <a:xfrm>
            <a:off x="2496375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ValueText3"/>
          <p:cNvSpPr txBox="1"/>
          <p:nvPr/>
        </p:nvSpPr>
        <p:spPr>
          <a:xfrm>
            <a:off x="3724452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ValueText4"/>
          <p:cNvSpPr txBox="1"/>
          <p:nvPr/>
        </p:nvSpPr>
        <p:spPr>
          <a:xfrm>
            <a:off x="4952528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1" name="ExtraShape"/>
          <p:cNvCxnSpPr>
            <a:cxnSpLocks/>
          </p:cNvCxnSpPr>
          <p:nvPr/>
        </p:nvCxnSpPr>
        <p:spPr>
          <a:xfrm>
            <a:off x="821126" y="5237304"/>
            <a:ext cx="6100058" cy="0"/>
          </a:xfrm>
          <a:prstGeom prst="line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540178" y="1152395"/>
            <a:ext cx="1095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1126" y="981185"/>
            <a:ext cx="1104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059" y="1479276"/>
            <a:ext cx="9860402" cy="41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4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77" grpId="0"/>
      <p:bldP spid="78" grpId="0"/>
      <p:bldP spid="7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3327831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远程监督信息抽取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ValueText2"/>
          <p:cNvSpPr txBox="1"/>
          <p:nvPr/>
        </p:nvSpPr>
        <p:spPr>
          <a:xfrm>
            <a:off x="2496375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ValueText3"/>
          <p:cNvSpPr txBox="1"/>
          <p:nvPr/>
        </p:nvSpPr>
        <p:spPr>
          <a:xfrm>
            <a:off x="3724452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ValueText4"/>
          <p:cNvSpPr txBox="1"/>
          <p:nvPr/>
        </p:nvSpPr>
        <p:spPr>
          <a:xfrm>
            <a:off x="4952528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1" name="ExtraShape"/>
          <p:cNvCxnSpPr>
            <a:cxnSpLocks/>
          </p:cNvCxnSpPr>
          <p:nvPr/>
        </p:nvCxnSpPr>
        <p:spPr>
          <a:xfrm>
            <a:off x="821126" y="5237304"/>
            <a:ext cx="6100058" cy="0"/>
          </a:xfrm>
          <a:prstGeom prst="line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457200" y="1143000"/>
            <a:ext cx="1095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6669" y="1019908"/>
            <a:ext cx="1104313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info box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中出现频率较高的三元组关系，有以下几种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父母，子女，生卒年月，国籍，职位，主要贡献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并对其编号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将知识库中的上述类型三元组对齐到百科文本中，获得远程监督训练语料，最终标注了约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30%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的数据。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采用清华大学开发的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OpenNRE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工具，具体模型与降噪选择如下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嵌入模型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词嵌入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Word2vec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编码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脉冲耦合神经网络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选择器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基于注意力机制，进行降噪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分类器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损失函数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提供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train.json   test.json  word2vec.json  rel2id.json 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四个文件进行训练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2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77" grpId="0"/>
      <p:bldP spid="78" grpId="0"/>
      <p:bldP spid="7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3327831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实体发现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ValueText2"/>
          <p:cNvSpPr txBox="1"/>
          <p:nvPr/>
        </p:nvSpPr>
        <p:spPr>
          <a:xfrm>
            <a:off x="2496375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ValueText3"/>
          <p:cNvSpPr txBox="1"/>
          <p:nvPr/>
        </p:nvSpPr>
        <p:spPr>
          <a:xfrm>
            <a:off x="3724452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ValueText4"/>
          <p:cNvSpPr txBox="1"/>
          <p:nvPr/>
        </p:nvSpPr>
        <p:spPr>
          <a:xfrm>
            <a:off x="4952528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1" name="ExtraShape"/>
          <p:cNvCxnSpPr>
            <a:cxnSpLocks/>
          </p:cNvCxnSpPr>
          <p:nvPr/>
        </p:nvCxnSpPr>
        <p:spPr>
          <a:xfrm>
            <a:off x="821126" y="5237304"/>
            <a:ext cx="6100058" cy="0"/>
          </a:xfrm>
          <a:prstGeom prst="line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457200" y="1143000"/>
            <a:ext cx="1095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6669" y="1019908"/>
            <a:ext cx="1104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89045" y="1143000"/>
            <a:ext cx="1013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开放知识图谱的实体知识与实体是不断扩展的，在信息抽取的过程中会不断发现新的实体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对每一轮新发现的实体，重复以上三步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最终流程图如下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" name="图片 19"/>
          <p:cNvPicPr/>
          <p:nvPr/>
        </p:nvPicPr>
        <p:blipFill>
          <a:blip r:embed="rId4"/>
          <a:stretch>
            <a:fillRect/>
          </a:stretch>
        </p:blipFill>
        <p:spPr>
          <a:xfrm>
            <a:off x="2325960" y="1973997"/>
            <a:ext cx="7256579" cy="44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3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77" grpId="0"/>
      <p:bldP spid="78" grpId="0"/>
      <p:bldP spid="79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3327831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数据存储与可视化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ValueText2"/>
          <p:cNvSpPr txBox="1"/>
          <p:nvPr/>
        </p:nvSpPr>
        <p:spPr>
          <a:xfrm>
            <a:off x="2496375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ValueText3"/>
          <p:cNvSpPr txBox="1"/>
          <p:nvPr/>
        </p:nvSpPr>
        <p:spPr>
          <a:xfrm>
            <a:off x="3724452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ValueText4"/>
          <p:cNvSpPr txBox="1"/>
          <p:nvPr/>
        </p:nvSpPr>
        <p:spPr>
          <a:xfrm>
            <a:off x="4952528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1" name="ExtraShape"/>
          <p:cNvCxnSpPr>
            <a:cxnSpLocks/>
          </p:cNvCxnSpPr>
          <p:nvPr/>
        </p:nvCxnSpPr>
        <p:spPr>
          <a:xfrm>
            <a:off x="821126" y="5237304"/>
            <a:ext cx="6100058" cy="0"/>
          </a:xfrm>
          <a:prstGeom prst="line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457200" y="1143000"/>
            <a:ext cx="1095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6669" y="1019908"/>
            <a:ext cx="1104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7706" y="1019908"/>
            <a:ext cx="10039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Neo4j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存储所获取的三元组，分为人物属性与人物关系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采用内置工具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Neo4j Bloom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进行可视化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人物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288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 关系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87" y="3289518"/>
            <a:ext cx="2499577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77" grpId="0"/>
      <p:bldP spid="78" grpId="0"/>
      <p:bldP spid="79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3327831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数据存储与可视化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ValueText2"/>
          <p:cNvSpPr txBox="1"/>
          <p:nvPr/>
        </p:nvSpPr>
        <p:spPr>
          <a:xfrm>
            <a:off x="2496375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ValueText3"/>
          <p:cNvSpPr txBox="1"/>
          <p:nvPr/>
        </p:nvSpPr>
        <p:spPr>
          <a:xfrm>
            <a:off x="3724452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ValueText4"/>
          <p:cNvSpPr txBox="1"/>
          <p:nvPr/>
        </p:nvSpPr>
        <p:spPr>
          <a:xfrm>
            <a:off x="4952528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1" name="ExtraShape"/>
          <p:cNvCxnSpPr>
            <a:cxnSpLocks/>
          </p:cNvCxnSpPr>
          <p:nvPr/>
        </p:nvCxnSpPr>
        <p:spPr>
          <a:xfrm>
            <a:off x="821126" y="5237304"/>
            <a:ext cx="6100058" cy="0"/>
          </a:xfrm>
          <a:prstGeom prst="line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457200" y="1143000"/>
            <a:ext cx="1095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6669" y="1019908"/>
            <a:ext cx="1104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849" y="1143000"/>
            <a:ext cx="8729646" cy="48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3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77" grpId="0"/>
      <p:bldP spid="78" grpId="0"/>
      <p:bldP spid="79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474</Words>
  <Application>Microsoft Office PowerPoint</Application>
  <PresentationFormat>宽屏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Helvetica Neue</vt:lpstr>
      <vt:lpstr>华文楷体</vt:lpstr>
      <vt:lpstr>楷体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季 劼旻</cp:lastModifiedBy>
  <cp:revision>686</cp:revision>
  <dcterms:created xsi:type="dcterms:W3CDTF">2014-08-06T02:23:26Z</dcterms:created>
  <dcterms:modified xsi:type="dcterms:W3CDTF">2019-05-15T05:02:33Z</dcterms:modified>
</cp:coreProperties>
</file>