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A4307-536E-409D-8E34-C9F5793D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122AED-C456-4890-AB7C-16F5077A0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32C28-1426-4669-9E5D-5BB83181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B93D-DDD0-49F6-A408-1D5C0670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A004B-6039-4055-8E1A-E4EE7541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0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4A9E-B43C-4637-BA2F-592F6B60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331B4D-B046-4B63-B92C-FA2AE2A3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32353-49D8-4388-A94B-571D59C5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A8472-F5B1-455B-BC67-0C1A6833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E5DA2-317B-40E5-923A-EA56917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B15816-2EB0-4E5B-AEF5-A92F7C9E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B253C-90B6-47FB-ABEA-90AD4D31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1CA59-8F05-42F3-8744-B45D595F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D7625-4741-45BB-8A45-A504FA5B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E4B66-FBE4-4FD0-96C3-8776A96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0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18030-37CB-474E-892B-16257447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1CD6E-EC14-4F49-B405-F41D66FC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21703-F30B-4865-9AF4-521D1255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588AE-6FE0-4279-B98D-F0A42904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79135-E28C-441E-BEC8-AEA290C0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275DC-2DAB-4798-93BE-C66785BF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0416-ED37-488E-A9A8-8C4137CC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59A7C-7AAB-4D80-B2B0-CF9F3E5D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6423-F439-4C5F-97A7-1B478CB6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55D48-35E6-4F65-945B-F246F238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7179-5593-4C1C-B081-85D901F9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A48BC-0178-42D7-A029-C4F98EDF1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9C71E-3C67-4EE3-A061-B6626644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99C94-C9B6-4C02-A751-DE60176E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6B23A-B95A-40C9-8D95-95FEF0E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6568E-415E-4F0A-B178-4944A317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95792-C808-4F4A-ABCE-648D0E62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B4CC0-5E0A-4388-A81C-C1E19187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BE1970-94A5-485E-9A85-C741669E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82669-BC9C-4D94-9CD7-0665E3AE2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0AFC96-2430-4F86-A700-7A8093072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F92BF6-EA7E-4257-87C5-4B49D80A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64F30-4474-4516-951B-854E04D7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9DA94-CDC9-497F-9645-94EC4861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7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D2F39-DEA3-4993-A3A1-B85E2986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273E60-9E03-4145-8421-9A87DEA9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C187C-CD38-47B6-9027-24CF2522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E8B3FE-275B-4B63-901D-15A47700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FA6BBF-0765-4C23-BFC9-F927D5A3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C2449-C663-4B0D-83A8-070D62B1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0FF8E-C4A5-4375-A148-A069C01B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1768C-D878-4E69-9B98-A625E235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B2088-F228-49CD-9EE9-42691F2C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CF6A6-EB39-4830-A6A3-848DF8328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FB127-9557-4D27-9CD7-CBB2E976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60127-4587-4659-9CD6-C19E21A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369BE-B91A-413E-87FE-8EC7AB59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E461-197C-4C37-91BC-C783FF4B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A20F39-2756-467A-AF25-4F7125DD7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4B2D1-838A-4F8B-83A1-57B7B0397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53707-BD20-4212-8AD9-570499CB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43AE1-10D3-4610-83AC-FF045926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DE500-A6DB-4573-9D47-F17CD61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9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E64502-6317-4E1D-89A1-11DA0BD5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E92F-8690-4ABD-A262-8A56C9B4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6945F-FA9E-41A6-887D-F1017ACF9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5A05-B7F8-4230-91F6-5053AA567709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A56BA-8CE2-4355-AB08-6B02915DC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F496D-54D7-409D-A266-94748D6CF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8557-B604-46F7-83C6-483D8B582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6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7B51AF-5736-4AE7-AEA5-B7D1F7257342}"/>
              </a:ext>
            </a:extLst>
          </p:cNvPr>
          <p:cNvSpPr/>
          <p:nvPr/>
        </p:nvSpPr>
        <p:spPr>
          <a:xfrm>
            <a:off x="3373771" y="430474"/>
            <a:ext cx="8167544" cy="6084626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AB948A-F08A-4D99-803D-87FB0FE28ECC}"/>
              </a:ext>
            </a:extLst>
          </p:cNvPr>
          <p:cNvSpPr/>
          <p:nvPr/>
        </p:nvSpPr>
        <p:spPr>
          <a:xfrm>
            <a:off x="7586734" y="2292386"/>
            <a:ext cx="3475579" cy="41351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3BF456-2ADC-4EE0-8A6D-2298768599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745" y="430474"/>
            <a:ext cx="1733550" cy="2352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064E0-EBEA-4DE7-A21D-D21DCB01BA93}"/>
              </a:ext>
            </a:extLst>
          </p:cNvPr>
          <p:cNvSpPr txBox="1"/>
          <p:nvPr/>
        </p:nvSpPr>
        <p:spPr>
          <a:xfrm>
            <a:off x="282941" y="3066279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pplying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ulti-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bjective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EF18CC-7157-4AA1-9E76-9C92D194E0F4}"/>
              </a:ext>
            </a:extLst>
          </p:cNvPr>
          <p:cNvSpPr txBox="1"/>
          <p:nvPr/>
        </p:nvSpPr>
        <p:spPr>
          <a:xfrm>
            <a:off x="889101" y="353407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rogramming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D1A534-A597-406A-AABC-B9A843CA3F38}"/>
              </a:ext>
            </a:extLst>
          </p:cNvPr>
          <p:cNvSpPr txBox="1"/>
          <p:nvPr/>
        </p:nvSpPr>
        <p:spPr>
          <a:xfrm>
            <a:off x="1434924" y="40018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2CF1F8-E79F-4BB9-A401-53BBB6A14EAC}"/>
              </a:ext>
            </a:extLst>
          </p:cNvPr>
          <p:cNvSpPr txBox="1"/>
          <p:nvPr/>
        </p:nvSpPr>
        <p:spPr>
          <a:xfrm>
            <a:off x="807843" y="446966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ocal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earch In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A2292C-BA18-4301-BDFF-49A37F7BE044}"/>
              </a:ext>
            </a:extLst>
          </p:cNvPr>
          <p:cNvSpPr txBox="1"/>
          <p:nvPr/>
        </p:nvSpPr>
        <p:spPr>
          <a:xfrm>
            <a:off x="273600" y="493746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cheduling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odel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esign</a:t>
            </a:r>
            <a:endParaRPr lang="zh-CN" altLang="en-US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020EB-6486-4387-9DC4-701434913913}"/>
              </a:ext>
            </a:extLst>
          </p:cNvPr>
          <p:cNvSpPr txBox="1"/>
          <p:nvPr/>
        </p:nvSpPr>
        <p:spPr>
          <a:xfrm>
            <a:off x="650685" y="5405259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Of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ogistics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ervice 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2331A-6F50-4220-8B99-0432001D12CA}"/>
              </a:ext>
            </a:extLst>
          </p:cNvPr>
          <p:cNvSpPr txBox="1"/>
          <p:nvPr/>
        </p:nvSpPr>
        <p:spPr>
          <a:xfrm>
            <a:off x="928067" y="587305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upply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hain</a:t>
            </a:r>
            <a:endParaRPr lang="zh-CN" altLang="en-US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B44167-F16D-41CE-83AE-7FB28791643C}"/>
              </a:ext>
            </a:extLst>
          </p:cNvPr>
          <p:cNvSpPr txBox="1"/>
          <p:nvPr/>
        </p:nvSpPr>
        <p:spPr>
          <a:xfrm>
            <a:off x="3427005" y="436548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cheduling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odel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esign</a:t>
            </a:r>
            <a:endParaRPr lang="zh-CN" altLang="en-US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3313E3B-D3D7-4557-B98D-40886F851D0F}"/>
              </a:ext>
            </a:extLst>
          </p:cNvPr>
          <p:cNvSpPr/>
          <p:nvPr/>
        </p:nvSpPr>
        <p:spPr>
          <a:xfrm>
            <a:off x="6772344" y="5145068"/>
            <a:ext cx="603682" cy="550416"/>
          </a:xfrm>
          <a:prstGeom prst="rightArrow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3DDF307-D8F8-4CF9-B096-3BCDF38F3707}"/>
              </a:ext>
            </a:extLst>
          </p:cNvPr>
          <p:cNvGrpSpPr/>
          <p:nvPr/>
        </p:nvGrpSpPr>
        <p:grpSpPr>
          <a:xfrm>
            <a:off x="3320931" y="810512"/>
            <a:ext cx="3512514" cy="2314561"/>
            <a:chOff x="3338003" y="890278"/>
            <a:chExt cx="3512514" cy="231456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336B6E-71CA-4687-8790-CE641E909C0E}"/>
                </a:ext>
              </a:extLst>
            </p:cNvPr>
            <p:cNvSpPr txBox="1"/>
            <p:nvPr/>
          </p:nvSpPr>
          <p:spPr>
            <a:xfrm>
              <a:off x="3338003" y="927379"/>
              <a:ext cx="3187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W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ithout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elationship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B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etween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wo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ime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W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indows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1AC74D9-6CB0-4E3D-985B-2E2F3FACE80D}"/>
                </a:ext>
              </a:extLst>
            </p:cNvPr>
            <p:cNvSpPr/>
            <p:nvPr/>
          </p:nvSpPr>
          <p:spPr>
            <a:xfrm>
              <a:off x="3730677" y="1397483"/>
              <a:ext cx="2365323" cy="461666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458041E-6A3D-4361-A0CE-91C59496C477}"/>
                </a:ext>
              </a:extLst>
            </p:cNvPr>
            <p:cNvSpPr txBox="1"/>
            <p:nvPr/>
          </p:nvSpPr>
          <p:spPr>
            <a:xfrm>
              <a:off x="3689055" y="1488808"/>
              <a:ext cx="2499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2-echelon service supply chain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97006C-A7F8-4AC3-ADBA-001963908F96}"/>
                </a:ext>
              </a:extLst>
            </p:cNvPr>
            <p:cNvSpPr/>
            <p:nvPr/>
          </p:nvSpPr>
          <p:spPr>
            <a:xfrm>
              <a:off x="3730677" y="1910485"/>
              <a:ext cx="2365323" cy="461666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96F8C3-1EC4-464A-8022-9A3D148C21EF}"/>
                </a:ext>
              </a:extLst>
            </p:cNvPr>
            <p:cNvSpPr txBox="1"/>
            <p:nvPr/>
          </p:nvSpPr>
          <p:spPr>
            <a:xfrm>
              <a:off x="3730677" y="2002818"/>
              <a:ext cx="2499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MC-mode and CODP Selection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7B9FC8-7CD7-4BBA-9907-5580544C1E6B}"/>
                </a:ext>
              </a:extLst>
            </p:cNvPr>
            <p:cNvSpPr/>
            <p:nvPr/>
          </p:nvSpPr>
          <p:spPr>
            <a:xfrm>
              <a:off x="3730677" y="2423590"/>
              <a:ext cx="2365323" cy="461666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4B086E-AE3E-4BE0-B7C9-BCBD302BB170}"/>
                </a:ext>
              </a:extLst>
            </p:cNvPr>
            <p:cNvSpPr txBox="1"/>
            <p:nvPr/>
          </p:nvSpPr>
          <p:spPr>
            <a:xfrm>
              <a:off x="3689055" y="2515924"/>
              <a:ext cx="2499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Scheduling without stagnation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FA8FEC5-2BEC-4F71-893B-D2099F56FB60}"/>
                </a:ext>
              </a:extLst>
            </p:cNvPr>
            <p:cNvSpPr/>
            <p:nvPr/>
          </p:nvSpPr>
          <p:spPr>
            <a:xfrm>
              <a:off x="3490404" y="890278"/>
              <a:ext cx="2934627" cy="2314561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824E1C3-09C8-4AA6-ADBF-9D0EAA38F3C2}"/>
                </a:ext>
              </a:extLst>
            </p:cNvPr>
            <p:cNvSpPr txBox="1"/>
            <p:nvPr/>
          </p:nvSpPr>
          <p:spPr>
            <a:xfrm>
              <a:off x="3663177" y="2922357"/>
              <a:ext cx="3187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Understanding Problem Nature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BC6EAFF-0BF7-48E7-B999-012D4C8EF8D5}"/>
              </a:ext>
            </a:extLst>
          </p:cNvPr>
          <p:cNvGrpSpPr/>
          <p:nvPr/>
        </p:nvGrpSpPr>
        <p:grpSpPr>
          <a:xfrm>
            <a:off x="4165256" y="3159511"/>
            <a:ext cx="1741303" cy="461665"/>
            <a:chOff x="4240051" y="3258571"/>
            <a:chExt cx="1950408" cy="517104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AE183FC-E35F-4175-B2FA-122B38DC90FC}"/>
                </a:ext>
              </a:extLst>
            </p:cNvPr>
            <p:cNvSpPr/>
            <p:nvPr/>
          </p:nvSpPr>
          <p:spPr>
            <a:xfrm>
              <a:off x="4240051" y="3339031"/>
              <a:ext cx="396039" cy="370174"/>
            </a:xfrm>
            <a:prstGeom prst="downArrow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0082FDC-0F37-410D-AC1E-915007B59F59}"/>
                </a:ext>
              </a:extLst>
            </p:cNvPr>
            <p:cNvSpPr txBox="1"/>
            <p:nvPr/>
          </p:nvSpPr>
          <p:spPr>
            <a:xfrm>
              <a:off x="4750911" y="3258571"/>
              <a:ext cx="1439548" cy="517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Mathematical </a:t>
              </a:r>
            </a:p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Formulation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0B5FA74-E6D2-40CF-8925-A9D464016BB7}"/>
              </a:ext>
            </a:extLst>
          </p:cNvPr>
          <p:cNvGrpSpPr/>
          <p:nvPr/>
        </p:nvGrpSpPr>
        <p:grpSpPr>
          <a:xfrm>
            <a:off x="3394672" y="3637010"/>
            <a:ext cx="3187340" cy="1536600"/>
            <a:chOff x="3362460" y="3841896"/>
            <a:chExt cx="3187340" cy="15366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2CA939A-33D6-4E03-931F-0EA39735C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0663" y="4814921"/>
              <a:ext cx="2177181" cy="56357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25C49F0-BEB7-49D7-BAAB-B84DED082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0570" y="4345822"/>
              <a:ext cx="1277732" cy="330364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9F209DD-39B3-4566-BAC7-531CC22A68B9}"/>
                </a:ext>
              </a:extLst>
            </p:cNvPr>
            <p:cNvSpPr/>
            <p:nvPr/>
          </p:nvSpPr>
          <p:spPr>
            <a:xfrm>
              <a:off x="3538410" y="3841896"/>
              <a:ext cx="2875310" cy="1536600"/>
            </a:xfrm>
            <a:prstGeom prst="round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C17A0E-40AC-4B4C-9976-DA8866D921CA}"/>
                </a:ext>
              </a:extLst>
            </p:cNvPr>
            <p:cNvSpPr txBox="1"/>
            <p:nvPr/>
          </p:nvSpPr>
          <p:spPr>
            <a:xfrm>
              <a:off x="3362460" y="3882284"/>
              <a:ext cx="3187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Multi-Objective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Programming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7A01923-5A18-41F8-A8DC-2F0F824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9089" y="4159283"/>
              <a:ext cx="2721046" cy="2448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B49C1F3-A390-48B9-A508-F4289E23C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0570" y="4618358"/>
              <a:ext cx="1289815" cy="276389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3FDECBE-7E5C-4679-919C-8539367F4969}"/>
              </a:ext>
            </a:extLst>
          </p:cNvPr>
          <p:cNvSpPr/>
          <p:nvPr/>
        </p:nvSpPr>
        <p:spPr>
          <a:xfrm flipV="1">
            <a:off x="3538410" y="5648226"/>
            <a:ext cx="2875310" cy="71149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13A88BE-506D-4352-99B4-B9871096361F}"/>
              </a:ext>
            </a:extLst>
          </p:cNvPr>
          <p:cNvGrpSpPr/>
          <p:nvPr/>
        </p:nvGrpSpPr>
        <p:grpSpPr>
          <a:xfrm>
            <a:off x="4160995" y="5189444"/>
            <a:ext cx="1803430" cy="461665"/>
            <a:chOff x="4240051" y="3258571"/>
            <a:chExt cx="2019996" cy="517104"/>
          </a:xfrm>
        </p:grpSpPr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6C801A2B-94E2-4E1B-A182-23D8EFD40AB8}"/>
                </a:ext>
              </a:extLst>
            </p:cNvPr>
            <p:cNvSpPr/>
            <p:nvPr/>
          </p:nvSpPr>
          <p:spPr>
            <a:xfrm>
              <a:off x="4240051" y="3339031"/>
              <a:ext cx="396039" cy="370174"/>
            </a:xfrm>
            <a:prstGeom prst="downArrow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A5A5A5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85F1A92-8905-4E7A-87BD-E04349932907}"/>
                </a:ext>
              </a:extLst>
            </p:cNvPr>
            <p:cNvSpPr txBox="1"/>
            <p:nvPr/>
          </p:nvSpPr>
          <p:spPr>
            <a:xfrm>
              <a:off x="4820499" y="3258571"/>
              <a:ext cx="1439548" cy="517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Ideal Point Method 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58DE14E-5975-4033-A724-8471E799B732}"/>
              </a:ext>
            </a:extLst>
          </p:cNvPr>
          <p:cNvSpPr txBox="1"/>
          <p:nvPr/>
        </p:nvSpPr>
        <p:spPr>
          <a:xfrm>
            <a:off x="3407795" y="5691030"/>
            <a:ext cx="318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Single-Objective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Programming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749BC1F-1D98-4D7E-9783-B058A3CBD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0403" y="5921783"/>
            <a:ext cx="2715878" cy="34709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98CBB600-DB33-4A9B-8A6C-2D434A5C06AF}"/>
              </a:ext>
            </a:extLst>
          </p:cNvPr>
          <p:cNvSpPr/>
          <p:nvPr/>
        </p:nvSpPr>
        <p:spPr>
          <a:xfrm>
            <a:off x="6569963" y="4595921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Convert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ABC49A8-6082-4401-B55F-C9C2F819932B}"/>
              </a:ext>
            </a:extLst>
          </p:cNvPr>
          <p:cNvSpPr/>
          <p:nvPr/>
        </p:nvSpPr>
        <p:spPr>
          <a:xfrm>
            <a:off x="6485802" y="5675641"/>
            <a:ext cx="1176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Discrete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Problem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B6D0F21-399C-46D1-AA9B-BF7550546A8D}"/>
              </a:ext>
            </a:extLst>
          </p:cNvPr>
          <p:cNvSpPr txBox="1"/>
          <p:nvPr/>
        </p:nvSpPr>
        <p:spPr>
          <a:xfrm>
            <a:off x="6811537" y="4248748"/>
            <a:ext cx="31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ocal</a:t>
            </a:r>
            <a:r>
              <a:rPr lang="en-US" altLang="zh-CN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earch</a:t>
            </a:r>
            <a:endParaRPr lang="zh-CN" altLang="en-US" sz="16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ACEC99-D356-4C0B-8750-1A5C09985992}"/>
              </a:ext>
            </a:extLst>
          </p:cNvPr>
          <p:cNvSpPr/>
          <p:nvPr/>
        </p:nvSpPr>
        <p:spPr>
          <a:xfrm>
            <a:off x="8071034" y="4710286"/>
            <a:ext cx="1790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Define Neighborhood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C85F69-7F72-4E87-A844-7DF7D625CA6E}"/>
              </a:ext>
            </a:extLst>
          </p:cNvPr>
          <p:cNvSpPr/>
          <p:nvPr/>
        </p:nvSpPr>
        <p:spPr>
          <a:xfrm>
            <a:off x="7959829" y="4615996"/>
            <a:ext cx="2013287" cy="4271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22E3DE-9D77-4066-91DC-D55D01AD636D}"/>
              </a:ext>
            </a:extLst>
          </p:cNvPr>
          <p:cNvSpPr/>
          <p:nvPr/>
        </p:nvSpPr>
        <p:spPr>
          <a:xfrm>
            <a:off x="7922754" y="5154182"/>
            <a:ext cx="20874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Finding Feasible Solution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FF6943-AB4A-42D9-9967-298CAA2F6152}"/>
              </a:ext>
            </a:extLst>
          </p:cNvPr>
          <p:cNvSpPr/>
          <p:nvPr/>
        </p:nvSpPr>
        <p:spPr>
          <a:xfrm>
            <a:off x="7959829" y="5093224"/>
            <a:ext cx="2013287" cy="60225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ACEC99-D356-4C0B-8750-1A5C09985992}"/>
              </a:ext>
            </a:extLst>
          </p:cNvPr>
          <p:cNvSpPr/>
          <p:nvPr/>
        </p:nvSpPr>
        <p:spPr>
          <a:xfrm>
            <a:off x="8005309" y="5812475"/>
            <a:ext cx="19223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Moving and Optimizing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C85F69-7F72-4E87-A844-7DF7D625CA6E}"/>
              </a:ext>
            </a:extLst>
          </p:cNvPr>
          <p:cNvSpPr/>
          <p:nvPr/>
        </p:nvSpPr>
        <p:spPr>
          <a:xfrm>
            <a:off x="7959830" y="5774591"/>
            <a:ext cx="2013286" cy="59416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0D88C7D-145C-4C5D-8611-DF8F3F86AE46}"/>
              </a:ext>
            </a:extLst>
          </p:cNvPr>
          <p:cNvSpPr txBox="1"/>
          <p:nvPr/>
        </p:nvSpPr>
        <p:spPr>
          <a:xfrm>
            <a:off x="7363416" y="5390745"/>
            <a:ext cx="318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O(n</a:t>
            </a:r>
            <a:r>
              <a:rPr lang="en-US" altLang="zh-CN" sz="1200" baseline="30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03C80D9-2864-445A-A2F3-DDA8EFD62B92}"/>
              </a:ext>
            </a:extLst>
          </p:cNvPr>
          <p:cNvSpPr txBox="1"/>
          <p:nvPr/>
        </p:nvSpPr>
        <p:spPr>
          <a:xfrm>
            <a:off x="7339587" y="6057721"/>
            <a:ext cx="318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O(c</a:t>
            </a:r>
            <a:r>
              <a:rPr lang="en-US" altLang="zh-CN" sz="1200" baseline="30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</a:t>
            </a:r>
            <a:r>
              <a:rPr lang="en-US" altLang="zh-CN" sz="1200" baseline="30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1E1BD44B-0501-4600-A3BA-84D7CB45AA21}"/>
              </a:ext>
            </a:extLst>
          </p:cNvPr>
          <p:cNvSpPr/>
          <p:nvPr/>
        </p:nvSpPr>
        <p:spPr>
          <a:xfrm>
            <a:off x="10010185" y="5093224"/>
            <a:ext cx="260193" cy="1241496"/>
          </a:xfrm>
          <a:prstGeom prst="rightBrace">
            <a:avLst>
              <a:gd name="adj1" fmla="val 99852"/>
              <a:gd name="adj2" fmla="val 50000"/>
            </a:avLst>
          </a:prstGeom>
          <a:ln w="1905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977D52E-7412-4857-943F-4D806E84C691}"/>
              </a:ext>
            </a:extLst>
          </p:cNvPr>
          <p:cNvSpPr txBox="1"/>
          <p:nvPr/>
        </p:nvSpPr>
        <p:spPr>
          <a:xfrm>
            <a:off x="9068746" y="5570853"/>
            <a:ext cx="318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O(c</a:t>
            </a:r>
            <a:r>
              <a:rPr lang="en-US" altLang="zh-CN" sz="1200" baseline="30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</a:t>
            </a:r>
            <a:r>
              <a:rPr lang="en-US" altLang="zh-CN" sz="1200" baseline="30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4.5</a:t>
            </a:r>
            <a:r>
              <a:rPr lang="en-US" altLang="zh-CN" sz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5018E66B-EAB2-4572-A1C4-44C8745EB1E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9" b="13273"/>
          <a:stretch/>
        </p:blipFill>
        <p:spPr>
          <a:xfrm>
            <a:off x="8057906" y="2952420"/>
            <a:ext cx="2469021" cy="929047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2AB9FCA6-3219-4711-BE20-6A7D065AEDC4}"/>
              </a:ext>
            </a:extLst>
          </p:cNvPr>
          <p:cNvGrpSpPr/>
          <p:nvPr/>
        </p:nvGrpSpPr>
        <p:grpSpPr>
          <a:xfrm>
            <a:off x="8384530" y="3853663"/>
            <a:ext cx="1755751" cy="461665"/>
            <a:chOff x="4240051" y="3310914"/>
            <a:chExt cx="1966591" cy="517104"/>
          </a:xfrm>
        </p:grpSpPr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DC8BB62A-39F0-48AC-A27D-F0775F7D2E4E}"/>
                </a:ext>
              </a:extLst>
            </p:cNvPr>
            <p:cNvSpPr/>
            <p:nvPr/>
          </p:nvSpPr>
          <p:spPr>
            <a:xfrm rot="10800000">
              <a:off x="4240051" y="3339031"/>
              <a:ext cx="396039" cy="370174"/>
            </a:xfrm>
            <a:prstGeom prst="downArrow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9233151-FCFC-44B1-9DC5-0885B2EABEDC}"/>
                </a:ext>
              </a:extLst>
            </p:cNvPr>
            <p:cNvSpPr txBox="1"/>
            <p:nvPr/>
          </p:nvSpPr>
          <p:spPr>
            <a:xfrm>
              <a:off x="4767094" y="3310914"/>
              <a:ext cx="1439548" cy="517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 and </a:t>
              </a:r>
            </a:p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Visualization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4EBB3AC-E7E2-496B-BA7D-581C631BFCE9}"/>
              </a:ext>
            </a:extLst>
          </p:cNvPr>
          <p:cNvGrpSpPr/>
          <p:nvPr/>
        </p:nvGrpSpPr>
        <p:grpSpPr>
          <a:xfrm>
            <a:off x="8384531" y="2445614"/>
            <a:ext cx="2436881" cy="646331"/>
            <a:chOff x="4240051" y="3204744"/>
            <a:chExt cx="2729514" cy="723946"/>
          </a:xfrm>
        </p:grpSpPr>
        <p:sp>
          <p:nvSpPr>
            <p:cNvPr id="66" name="箭头: 下 65">
              <a:extLst>
                <a:ext uri="{FF2B5EF4-FFF2-40B4-BE49-F238E27FC236}">
                  <a16:creationId xmlns:a16="http://schemas.microsoft.com/office/drawing/2014/main" id="{562DE191-9D79-4FEC-85AC-BF4F8683D4A6}"/>
                </a:ext>
              </a:extLst>
            </p:cNvPr>
            <p:cNvSpPr/>
            <p:nvPr/>
          </p:nvSpPr>
          <p:spPr>
            <a:xfrm rot="10800000">
              <a:off x="4240051" y="3339031"/>
              <a:ext cx="396039" cy="370174"/>
            </a:xfrm>
            <a:prstGeom prst="downArrow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8495AF-9D27-4AAA-9E0F-FA892C88584E}"/>
                </a:ext>
              </a:extLst>
            </p:cNvPr>
            <p:cNvSpPr txBox="1"/>
            <p:nvPr/>
          </p:nvSpPr>
          <p:spPr>
            <a:xfrm>
              <a:off x="4820114" y="3204744"/>
              <a:ext cx="2149451" cy="72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Evaluation:</a:t>
              </a:r>
            </a:p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Compare with Genetic Algorithm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E5EAEC9-DF65-41FB-8E40-BBC0E62AAF94}"/>
              </a:ext>
            </a:extLst>
          </p:cNvPr>
          <p:cNvGrpSpPr/>
          <p:nvPr/>
        </p:nvGrpSpPr>
        <p:grpSpPr>
          <a:xfrm>
            <a:off x="6722562" y="656003"/>
            <a:ext cx="3804365" cy="1308337"/>
            <a:chOff x="7555305" y="588930"/>
            <a:chExt cx="3804365" cy="1308337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9ED1827-5CB2-4447-829D-FB053FE18654}"/>
                </a:ext>
              </a:extLst>
            </p:cNvPr>
            <p:cNvSpPr txBox="1"/>
            <p:nvPr/>
          </p:nvSpPr>
          <p:spPr>
            <a:xfrm>
              <a:off x="7555305" y="638856"/>
              <a:ext cx="3187340" cy="47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W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ith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elationship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B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etween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wo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ime </a:t>
              </a:r>
              <a:r>
                <a:rPr lang="en-US" altLang="zh-CN" sz="12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W</a:t>
              </a:r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indows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767ACEE-0AB6-4346-BD35-9FE872C52510}"/>
                </a:ext>
              </a:extLst>
            </p:cNvPr>
            <p:cNvSpPr/>
            <p:nvPr/>
          </p:nvSpPr>
          <p:spPr>
            <a:xfrm>
              <a:off x="7798819" y="1072223"/>
              <a:ext cx="2700312" cy="381309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E173AA6-E649-4E47-BDA9-9651B1E7737A}"/>
                </a:ext>
              </a:extLst>
            </p:cNvPr>
            <p:cNvSpPr txBox="1"/>
            <p:nvPr/>
          </p:nvSpPr>
          <p:spPr>
            <a:xfrm>
              <a:off x="7778186" y="1149937"/>
              <a:ext cx="2843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Allowing Out-of-Range, Extra Cost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FA0589-3BD4-4D5F-B9D5-DD8524AC6B5E}"/>
                </a:ext>
              </a:extLst>
            </p:cNvPr>
            <p:cNvSpPr/>
            <p:nvPr/>
          </p:nvSpPr>
          <p:spPr>
            <a:xfrm>
              <a:off x="7586734" y="588930"/>
              <a:ext cx="3081267" cy="1308337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2C92DDA-678F-4074-B8FF-71C44599FFC5}"/>
                </a:ext>
              </a:extLst>
            </p:cNvPr>
            <p:cNvSpPr txBox="1"/>
            <p:nvPr/>
          </p:nvSpPr>
          <p:spPr>
            <a:xfrm>
              <a:off x="8172330" y="1527812"/>
              <a:ext cx="3187340" cy="284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Algorithm Still Works!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935D7F1-2E2F-4F0E-8AFA-711F8B0D5C03}"/>
              </a:ext>
            </a:extLst>
          </p:cNvPr>
          <p:cNvSpPr/>
          <p:nvPr/>
        </p:nvSpPr>
        <p:spPr>
          <a:xfrm rot="10800000">
            <a:off x="10040031" y="1364400"/>
            <a:ext cx="460693" cy="420044"/>
          </a:xfrm>
          <a:prstGeom prst="rightArrow">
            <a:avLst>
              <a:gd name="adj1" fmla="val 40930"/>
              <a:gd name="adj2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9D7AB86-A261-4145-A548-0D1A976A4DF0}"/>
              </a:ext>
            </a:extLst>
          </p:cNvPr>
          <p:cNvSpPr/>
          <p:nvPr/>
        </p:nvSpPr>
        <p:spPr>
          <a:xfrm>
            <a:off x="10461406" y="1488037"/>
            <a:ext cx="176157" cy="618375"/>
          </a:xfrm>
          <a:prstGeom prst="rect">
            <a:avLst/>
          </a:prstGeom>
          <a:ln>
            <a:solidFill>
              <a:srgbClr val="AFABA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0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97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Open Sans Extrabold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 天尧</dc:creator>
  <cp:lastModifiedBy>史 天尧</cp:lastModifiedBy>
  <cp:revision>11</cp:revision>
  <cp:lastPrinted>2019-06-22T15:37:53Z</cp:lastPrinted>
  <dcterms:created xsi:type="dcterms:W3CDTF">2019-06-22T14:12:21Z</dcterms:created>
  <dcterms:modified xsi:type="dcterms:W3CDTF">2019-06-22T16:22:11Z</dcterms:modified>
</cp:coreProperties>
</file>