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82" r:id="rId3"/>
    <p:sldId id="305" r:id="rId4"/>
    <p:sldId id="258" r:id="rId5"/>
    <p:sldId id="260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8" r:id="rId14"/>
    <p:sldId id="313" r:id="rId15"/>
    <p:sldId id="315" r:id="rId16"/>
    <p:sldId id="316" r:id="rId17"/>
    <p:sldId id="319" r:id="rId18"/>
    <p:sldId id="317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154F50-4816-45F9-9436-5AD0E3FA655B}">
  <a:tblStyle styleId="{D0154F50-4816-45F9-9436-5AD0E3FA6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04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3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69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4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33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58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992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2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05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5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15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217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7f9262ee2f_0_26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1" name="Google Shape;2111;g7f9262ee2f_0_26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94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SECTION_TITLE_AND_DESCRIPTION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ubTitle" idx="1"/>
          </p:nvPr>
        </p:nvSpPr>
        <p:spPr>
          <a:xfrm>
            <a:off x="5817050" y="2435925"/>
            <a:ext cx="2556300" cy="20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60" r:id="rId4"/>
    <p:sldLayoutId id="2147483662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831786"/>
            <a:ext cx="4792200" cy="115595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Progetto Real-time Embedded Systems</a:t>
            </a:r>
            <a:endParaRPr sz="3200"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99854" y="3061856"/>
            <a:ext cx="4544291" cy="81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/>
              <a:t>Libreria per l’implementazione di una coda </a:t>
            </a:r>
            <a:r>
              <a:rPr lang="it-IT" sz="1200" dirty="0" err="1"/>
              <a:t>thread</a:t>
            </a:r>
            <a:r>
              <a:rPr lang="it-IT" sz="1200" dirty="0"/>
              <a:t>-safe con politiche di scheduling configurabili.</a:t>
            </a:r>
            <a:br>
              <a:rPr lang="it-IT" sz="1600" dirty="0"/>
            </a:br>
            <a:r>
              <a:rPr lang="en" sz="1100" dirty="0"/>
              <a:t>Supporto per FIFO, LIFO e coda con priorità/aging priority</a:t>
            </a:r>
            <a:endParaRPr sz="1100" dirty="0"/>
          </a:p>
        </p:txBody>
      </p:sp>
      <p:cxnSp>
        <p:nvCxnSpPr>
          <p:cNvPr id="4" name="Google Shape;165;p38">
            <a:extLst>
              <a:ext uri="{FF2B5EF4-FFF2-40B4-BE49-F238E27FC236}">
                <a16:creationId xmlns:a16="http://schemas.microsoft.com/office/drawing/2014/main" id="{87779DD2-5F3C-BCCA-6F5D-D05EEAC5B562}"/>
              </a:ext>
            </a:extLst>
          </p:cNvPr>
          <p:cNvCxnSpPr/>
          <p:nvPr/>
        </p:nvCxnSpPr>
        <p:spPr>
          <a:xfrm>
            <a:off x="3190500" y="2987736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Scheduling policies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48786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FIFO e LIFO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B87344A-6CD1-188D-1B64-83AE04C4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86425"/>
            <a:ext cx="4236173" cy="1704025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EA84DF9-5FBF-A628-57AA-D86050C7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665" y="1715115"/>
            <a:ext cx="3255998" cy="1375335"/>
          </a:xfrm>
          <a:prstGeom prst="rect">
            <a:avLst/>
          </a:prstGeom>
        </p:spPr>
      </p:pic>
      <p:sp>
        <p:nvSpPr>
          <p:cNvPr id="8" name="Google Shape;184;p40">
            <a:extLst>
              <a:ext uri="{FF2B5EF4-FFF2-40B4-BE49-F238E27FC236}">
                <a16:creationId xmlns:a16="http://schemas.microsoft.com/office/drawing/2014/main" id="{35AFCF47-D4A8-CB4E-4B97-572E1A41A354}"/>
              </a:ext>
            </a:extLst>
          </p:cNvPr>
          <p:cNvSpPr txBox="1">
            <a:spLocks/>
          </p:cNvSpPr>
          <p:nvPr/>
        </p:nvSpPr>
        <p:spPr>
          <a:xfrm>
            <a:off x="1863436" y="3775791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Quando vado ad aggiungere un elemento, inserisco il nuovo elemento rispettivamente all’inizio (FIFO) o alla fine della coda (LIFO) così che, quando devo rimuovere, per entrambe le policies mi basta selezionare il primo della coda </a:t>
            </a:r>
          </a:p>
        </p:txBody>
      </p:sp>
      <p:sp>
        <p:nvSpPr>
          <p:cNvPr id="9" name="Google Shape;180;p40">
            <a:extLst>
              <a:ext uri="{FF2B5EF4-FFF2-40B4-BE49-F238E27FC236}">
                <a16:creationId xmlns:a16="http://schemas.microsoft.com/office/drawing/2014/main" id="{80890DEF-4577-7924-D858-2E3CF8F27D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6451" y="3080656"/>
            <a:ext cx="3719944" cy="331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dirty="0" err="1"/>
              <a:t>add_element_from_queue</a:t>
            </a:r>
            <a:r>
              <a:rPr lang="it-IT" sz="900" dirty="0"/>
              <a:t>(Queue* q, </a:t>
            </a:r>
            <a:r>
              <a:rPr lang="it-IT" sz="900" dirty="0" err="1"/>
              <a:t>void</a:t>
            </a:r>
            <a:r>
              <a:rPr lang="it-IT" sz="900" dirty="0"/>
              <a:t>* data, </a:t>
            </a:r>
            <a:r>
              <a:rPr lang="it-IT" sz="900" dirty="0" err="1"/>
              <a:t>int</a:t>
            </a:r>
            <a:r>
              <a:rPr lang="it-IT" sz="900" dirty="0"/>
              <a:t> </a:t>
            </a:r>
            <a:r>
              <a:rPr lang="it-IT" sz="900" dirty="0" err="1"/>
              <a:t>priority</a:t>
            </a:r>
            <a:r>
              <a:rPr lang="it-IT" sz="900" dirty="0"/>
              <a:t>)</a:t>
            </a:r>
            <a:endParaRPr sz="900" dirty="0"/>
          </a:p>
        </p:txBody>
      </p:sp>
      <p:sp>
        <p:nvSpPr>
          <p:cNvPr id="10" name="Google Shape;180;p40">
            <a:extLst>
              <a:ext uri="{FF2B5EF4-FFF2-40B4-BE49-F238E27FC236}">
                <a16:creationId xmlns:a16="http://schemas.microsoft.com/office/drawing/2014/main" id="{B049F7C9-C103-EFBA-4F70-56AF22E79C1C}"/>
              </a:ext>
            </a:extLst>
          </p:cNvPr>
          <p:cNvSpPr txBox="1">
            <a:spLocks/>
          </p:cNvSpPr>
          <p:nvPr/>
        </p:nvSpPr>
        <p:spPr>
          <a:xfrm>
            <a:off x="5418273" y="3073508"/>
            <a:ext cx="2858781" cy="34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it-IT" sz="900" dirty="0" err="1"/>
              <a:t>remove_element_from_queue</a:t>
            </a:r>
            <a:r>
              <a:rPr lang="it-IT" sz="900" dirty="0"/>
              <a:t>(Queue* q)</a:t>
            </a:r>
          </a:p>
        </p:txBody>
      </p:sp>
    </p:spTree>
    <p:extLst>
      <p:ext uri="{BB962C8B-B14F-4D97-AF65-F5344CB8AC3E}">
        <p14:creationId xmlns:p14="http://schemas.microsoft.com/office/powerpoint/2010/main" val="360819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9CDCCD08-5C9A-CD71-6B97-7A1D5FA44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2" y="1179443"/>
            <a:ext cx="5117136" cy="2784613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8FCAC8B2-4E37-EF3B-BFDA-9840167CF0E9}"/>
              </a:ext>
            </a:extLst>
          </p:cNvPr>
          <p:cNvSpPr txBox="1">
            <a:spLocks/>
          </p:cNvSpPr>
          <p:nvPr/>
        </p:nvSpPr>
        <p:spPr>
          <a:xfrm>
            <a:off x="1863436" y="4134610"/>
            <a:ext cx="5417127" cy="100889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L’inserimento ‘ordinato’ degli elementi in coda non è necessario, nel nostro caso è stato fatto solamente per facilitare la visualizzazione dell’output quando siamo in fase di debug</a:t>
            </a:r>
          </a:p>
        </p:txBody>
      </p:sp>
    </p:spTree>
    <p:extLst>
      <p:ext uri="{BB962C8B-B14F-4D97-AF65-F5344CB8AC3E}">
        <p14:creationId xmlns:p14="http://schemas.microsoft.com/office/powerpoint/2010/main" val="152479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499" y="445025"/>
            <a:ext cx="4859627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PRIORITY –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magine 4" descr="Immagine che contiene testo, schermata, software&#10;&#10;Descrizione generata automaticamente">
            <a:extLst>
              <a:ext uri="{FF2B5EF4-FFF2-40B4-BE49-F238E27FC236}">
                <a16:creationId xmlns:a16="http://schemas.microsoft.com/office/drawing/2014/main" id="{D931B8BD-275A-795B-F92E-F167DAA48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499" y="1046018"/>
            <a:ext cx="3953333" cy="3837706"/>
          </a:xfrm>
          <a:prstGeom prst="rect">
            <a:avLst/>
          </a:prstGeom>
        </p:spPr>
      </p:pic>
      <p:sp>
        <p:nvSpPr>
          <p:cNvPr id="6" name="Google Shape;2113;p64">
            <a:extLst>
              <a:ext uri="{FF2B5EF4-FFF2-40B4-BE49-F238E27FC236}">
                <a16:creationId xmlns:a16="http://schemas.microsoft.com/office/drawing/2014/main" id="{D64383FB-E2EF-E0D9-BD07-AA610D885C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83974" y="2028199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La funzione procede nello scorrere tutta la coda in modo da trovare l’elemento con priorità maggiore.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Una volta trovato semplicemente lo rimuove ed aggiorna i vari puntatori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05727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58270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 err="1"/>
              <a:t>thread_safety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4765317-3D93-B1AE-293E-970C622B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46" y="1468774"/>
            <a:ext cx="3098508" cy="286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9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Test fatti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776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main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0E8703B7-C00D-B13A-9367-7DE41A9C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281546"/>
            <a:ext cx="3926682" cy="3186545"/>
          </a:xfrm>
          <a:prstGeom prst="rect">
            <a:avLst/>
          </a:prstGeom>
        </p:spPr>
      </p:pic>
      <p:sp>
        <p:nvSpPr>
          <p:cNvPr id="4" name="Google Shape;2113;p64">
            <a:extLst>
              <a:ext uri="{FF2B5EF4-FFF2-40B4-BE49-F238E27FC236}">
                <a16:creationId xmlns:a16="http://schemas.microsoft.com/office/drawing/2014/main" id="{EFE93867-1C29-09DB-05CD-6E92120E8F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67800" y="1938146"/>
            <a:ext cx="2521527" cy="1873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dirty="0"/>
              <a:t>L’utente </a:t>
            </a:r>
            <a:r>
              <a:rPr lang="it-IT" sz="1100" dirty="0" err="1"/>
              <a:t>puo’</a:t>
            </a:r>
            <a:r>
              <a:rPr lang="it-IT" sz="1100" dirty="0"/>
              <a:t> scegliere una delle tre politiche di scheduling, lo script creerà in seguito un determinato numero di </a:t>
            </a:r>
            <a:r>
              <a:rPr lang="it-IT" sz="1100" dirty="0" err="1"/>
              <a:t>thread</a:t>
            </a:r>
            <a:r>
              <a:rPr lang="it-IT" sz="1100" dirty="0"/>
              <a:t> che andranno ad eseguire una serie di operazioni </a:t>
            </a:r>
            <a:r>
              <a:rPr lang="it-IT" sz="1100" dirty="0" err="1"/>
              <a:t>push</a:t>
            </a:r>
            <a:r>
              <a:rPr lang="it-IT" sz="1100" dirty="0"/>
              <a:t> e pull per verificare il corretto comportamento della libreria </a:t>
            </a:r>
            <a:endParaRPr sz="1100" dirty="0"/>
          </a:p>
        </p:txBody>
      </p:sp>
    </p:spTree>
    <p:extLst>
      <p:ext uri="{BB962C8B-B14F-4D97-AF65-F5344CB8AC3E}">
        <p14:creationId xmlns:p14="http://schemas.microsoft.com/office/powerpoint/2010/main" val="278129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File test (</a:t>
            </a:r>
            <a:r>
              <a:rPr lang="it-IT" dirty="0" err="1"/>
              <a:t>thread_function</a:t>
            </a:r>
            <a:r>
              <a:rPr lang="it-IT" dirty="0"/>
              <a:t>)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542E0C4-9ED4-A605-8DAA-BB3246B3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087581"/>
            <a:ext cx="3059252" cy="3812850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FDFA5081-E7FC-743E-5978-6F5A99BAD665}"/>
              </a:ext>
            </a:extLst>
          </p:cNvPr>
          <p:cNvSpPr txBox="1">
            <a:spLocks/>
          </p:cNvSpPr>
          <p:nvPr/>
        </p:nvSpPr>
        <p:spPr>
          <a:xfrm>
            <a:off x="4966854" y="1662545"/>
            <a:ext cx="3238645" cy="3237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Ogni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esegue un numero predefinito di operazioni, ogni operazione consiste nel generare un elemento (quindi data ed una priorità casuale) da inserire all’interno della coda con un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si ferma e fa una piccola pausa e successivamente c’è un’operazione di pull (i%2 comporta che le operazioni di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siano circa il doppio di quelle di pull).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Per la visualizzazione dell’elemento estratto viene usata </a:t>
            </a:r>
            <a:r>
              <a:rPr lang="it-IT" sz="1100" dirty="0" err="1">
                <a:solidFill>
                  <a:schemeClr val="bg1"/>
                </a:solidFill>
              </a:rPr>
              <a:t>queue_to_array</a:t>
            </a:r>
            <a:r>
              <a:rPr lang="it-IT" sz="1100" dirty="0">
                <a:solidFill>
                  <a:schemeClr val="bg1"/>
                </a:solidFill>
              </a:rPr>
              <a:t>() per verificare il corretto funzionamento anche di questa funzione</a:t>
            </a:r>
          </a:p>
        </p:txBody>
      </p:sp>
    </p:spTree>
    <p:extLst>
      <p:ext uri="{BB962C8B-B14F-4D97-AF65-F5344CB8AC3E}">
        <p14:creationId xmlns:p14="http://schemas.microsoft.com/office/powerpoint/2010/main" val="306588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Output a schermo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875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4764104" y="1615025"/>
            <a:ext cx="2613441" cy="265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Questa è la struttura del progetto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include</a:t>
            </a: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</a:t>
            </a:r>
            <a:r>
              <a:rPr lang="en" dirty="0"/>
              <a:t>rc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tests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STRUTTURA DEL PROGETTO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C9952EFC-F019-ADA5-47AB-5D2F495E2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36" y="1556452"/>
            <a:ext cx="1902927" cy="2963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64"/>
          <p:cNvSpPr txBox="1">
            <a:spLocks noGrp="1"/>
          </p:cNvSpPr>
          <p:nvPr>
            <p:ph type="subTitle" idx="1"/>
          </p:nvPr>
        </p:nvSpPr>
        <p:spPr>
          <a:xfrm>
            <a:off x="5865541" y="1802060"/>
            <a:ext cx="2613441" cy="2444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libraryF.h</a:t>
            </a:r>
            <a:r>
              <a:rPr lang="it-IT" dirty="0"/>
              <a:t> è il master </a:t>
            </a:r>
            <a:r>
              <a:rPr lang="it-IT" dirty="0" err="1"/>
              <a:t>header</a:t>
            </a:r>
            <a:r>
              <a:rPr lang="it-IT" dirty="0"/>
              <a:t>, ossia il file che dovrà essere incluso dall’utente che desidera utilizzare questa libreria</a:t>
            </a:r>
            <a:endParaRPr dirty="0"/>
          </a:p>
        </p:txBody>
      </p:sp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Master header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chermo, Carattere&#10;&#10;Descrizione generata automaticamente">
            <a:extLst>
              <a:ext uri="{FF2B5EF4-FFF2-40B4-BE49-F238E27FC236}">
                <a16:creationId xmlns:a16="http://schemas.microsoft.com/office/drawing/2014/main" id="{852EBF0A-D932-BFCF-DD48-C46A1C53D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00" y="1696860"/>
            <a:ext cx="4444637" cy="22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3456709" y="2615575"/>
            <a:ext cx="2148788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s</a:t>
            </a:r>
            <a:r>
              <a:rPr lang="en" sz="1400" dirty="0"/>
              <a:t>cheduling_policy.h</a:t>
            </a:r>
            <a:endParaRPr sz="1400" dirty="0"/>
          </a:p>
        </p:txBody>
      </p:sp>
      <p:sp>
        <p:nvSpPr>
          <p:cNvPr id="180" name="Google Shape;180;p40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Definisce ed implementa le varie scheduling policy</a:t>
            </a:r>
            <a:endParaRPr sz="1100" dirty="0"/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/>
              <a:t>t</a:t>
            </a:r>
            <a:r>
              <a:rPr lang="en" sz="1400" dirty="0"/>
              <a:t>hread_safety.h</a:t>
            </a:r>
            <a:endParaRPr sz="1400" dirty="0"/>
          </a:p>
        </p:txBody>
      </p:sp>
      <p:sp>
        <p:nvSpPr>
          <p:cNvPr id="182" name="Google Shape;182;p40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Garantisce che la coda sia thread-safe</a:t>
            </a:r>
            <a:endParaRPr sz="1100" dirty="0"/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 err="1"/>
              <a:t>queue.h</a:t>
            </a:r>
            <a:endParaRPr sz="1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Si occupa della inizializzazione e gestione della coda </a:t>
            </a:r>
            <a:endParaRPr sz="1100" dirty="0"/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87" name="Google Shape;187;p40"/>
          <p:cNvCxnSpPr/>
          <p:nvPr/>
        </p:nvCxnSpPr>
        <p:spPr>
          <a:xfrm>
            <a:off x="18833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437340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6863450" y="254616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402852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dirty="0"/>
              <a:t>Struttura della coda</a:t>
            </a:r>
            <a:endParaRPr sz="3600" dirty="0"/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7FD3F8DE-0F41-318E-99A9-8F57C22A8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6" y="1337888"/>
            <a:ext cx="5499460" cy="1818662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0ED124BA-DCF3-7854-308A-E3C0D2E4CF16}"/>
              </a:ext>
            </a:extLst>
          </p:cNvPr>
          <p:cNvSpPr txBox="1">
            <a:spLocks/>
          </p:cNvSpPr>
          <p:nvPr/>
        </p:nvSpPr>
        <p:spPr>
          <a:xfrm>
            <a:off x="6592610" y="1836353"/>
            <a:ext cx="1754754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della coda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E7E340-C7F9-8E7A-D18A-7C65A510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34" y="3307147"/>
            <a:ext cx="5284630" cy="1298126"/>
          </a:xfrm>
          <a:prstGeom prst="rect">
            <a:avLst/>
          </a:prstGeom>
        </p:spPr>
      </p:pic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F18A0760-9745-609D-D9F5-AE008544CA59}"/>
              </a:ext>
            </a:extLst>
          </p:cNvPr>
          <p:cNvSpPr txBox="1">
            <a:spLocks/>
          </p:cNvSpPr>
          <p:nvPr/>
        </p:nvSpPr>
        <p:spPr>
          <a:xfrm>
            <a:off x="849900" y="3546781"/>
            <a:ext cx="1817099" cy="8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</a:rPr>
              <a:t>Definisce la struttura di ogni elemento della coda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queue_init</a:t>
            </a:r>
            <a:r>
              <a:rPr lang="it-IT" dirty="0"/>
              <a:t> e </a:t>
            </a:r>
            <a:r>
              <a:rPr lang="it-IT" dirty="0" err="1"/>
              <a:t>queue_destroy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B754565C-A46F-37E4-1BAD-2D54DE2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44" y="1558448"/>
            <a:ext cx="4349015" cy="2026603"/>
          </a:xfrm>
          <a:prstGeom prst="rect">
            <a:avLst/>
          </a:prstGeom>
        </p:spPr>
      </p:pic>
      <p:pic>
        <p:nvPicPr>
          <p:cNvPr id="5" name="Immagine 4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F3B786C6-4C8F-6FDA-2FEB-C73612AF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870" y="1558448"/>
            <a:ext cx="2224450" cy="202660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8EC98B1D-8B18-A16F-A83B-7CF78BC88A46}"/>
              </a:ext>
            </a:extLst>
          </p:cNvPr>
          <p:cNvSpPr txBox="1">
            <a:spLocks/>
          </p:cNvSpPr>
          <p:nvPr/>
        </p:nvSpPr>
        <p:spPr>
          <a:xfrm>
            <a:off x="1784351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Inizializzazione delle coda</a:t>
            </a:r>
          </a:p>
        </p:txBody>
      </p:sp>
      <p:sp>
        <p:nvSpPr>
          <p:cNvPr id="7" name="Google Shape;184;p40">
            <a:extLst>
              <a:ext uri="{FF2B5EF4-FFF2-40B4-BE49-F238E27FC236}">
                <a16:creationId xmlns:a16="http://schemas.microsoft.com/office/drawing/2014/main" id="{4FD294A3-FA52-DEC5-D85E-4BFCEC15F8BB}"/>
              </a:ext>
            </a:extLst>
          </p:cNvPr>
          <p:cNvSpPr txBox="1">
            <a:spLocks/>
          </p:cNvSpPr>
          <p:nvPr/>
        </p:nvSpPr>
        <p:spPr>
          <a:xfrm>
            <a:off x="5779595" y="3757074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Distruzione della coda</a:t>
            </a:r>
          </a:p>
        </p:txBody>
      </p:sp>
    </p:spTree>
    <p:extLst>
      <p:ext uri="{BB962C8B-B14F-4D97-AF65-F5344CB8AC3E}">
        <p14:creationId xmlns:p14="http://schemas.microsoft.com/office/powerpoint/2010/main" val="102163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q</a:t>
            </a:r>
            <a:r>
              <a:rPr lang="en" dirty="0"/>
              <a:t>ueue_push e</a:t>
            </a:r>
            <a:br>
              <a:rPr lang="en" dirty="0"/>
            </a:br>
            <a:r>
              <a:rPr lang="en" dirty="0"/>
              <a:t>queue_pull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9C4E057C-C086-7D49-F0BC-724B7DECD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00" y="1807126"/>
            <a:ext cx="3656953" cy="2150657"/>
          </a:xfrm>
          <a:prstGeom prst="rect">
            <a:avLst/>
          </a:prstGeom>
        </p:spPr>
      </p:pic>
      <p:sp>
        <p:nvSpPr>
          <p:cNvPr id="4" name="Google Shape;184;p40">
            <a:extLst>
              <a:ext uri="{FF2B5EF4-FFF2-40B4-BE49-F238E27FC236}">
                <a16:creationId xmlns:a16="http://schemas.microsoft.com/office/drawing/2014/main" id="{5E107992-4835-53FF-E5E9-04A09E14CE15}"/>
              </a:ext>
            </a:extLst>
          </p:cNvPr>
          <p:cNvSpPr txBox="1">
            <a:spLocks/>
          </p:cNvSpPr>
          <p:nvPr/>
        </p:nvSpPr>
        <p:spPr>
          <a:xfrm>
            <a:off x="4828309" y="1807125"/>
            <a:ext cx="3377191" cy="2150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La </a:t>
            </a:r>
            <a:r>
              <a:rPr lang="it-IT" sz="1100" dirty="0" err="1">
                <a:solidFill>
                  <a:schemeClr val="bg1"/>
                </a:solidFill>
              </a:rPr>
              <a:t>push</a:t>
            </a:r>
            <a:r>
              <a:rPr lang="it-IT" sz="1100" dirty="0">
                <a:solidFill>
                  <a:schemeClr val="bg1"/>
                </a:solidFill>
              </a:rPr>
              <a:t> e la pull sono le due funzioni base per l’inserimento e rimozione di un elemento dalla coda.</a:t>
            </a:r>
            <a:br>
              <a:rPr lang="it-IT" sz="1100" dirty="0">
                <a:solidFill>
                  <a:schemeClr val="bg1"/>
                </a:solidFill>
              </a:rPr>
            </a:br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Entrambe le funzioni utilizzano meccanismi di sincronizzazione per garantire la </a:t>
            </a:r>
            <a:r>
              <a:rPr lang="it-IT" sz="1100" dirty="0" err="1">
                <a:solidFill>
                  <a:schemeClr val="bg1"/>
                </a:solidFill>
              </a:rPr>
              <a:t>thread-safety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La posizione di inserimento e rimozione degli elementi nella coda dipende dalla politica di scheduling scelta e sarà vista meglio quando analizzeremo le funzioni </a:t>
            </a:r>
            <a:r>
              <a:rPr lang="it-IT" sz="1100" dirty="0" err="1">
                <a:solidFill>
                  <a:schemeClr val="bg1"/>
                </a:solidFill>
              </a:rPr>
              <a:t>add_element_to_queue</a:t>
            </a:r>
            <a:r>
              <a:rPr lang="it-IT" sz="1100" dirty="0">
                <a:solidFill>
                  <a:schemeClr val="bg1"/>
                </a:solidFill>
              </a:rPr>
              <a:t> e </a:t>
            </a:r>
            <a:r>
              <a:rPr lang="it-IT" sz="1100" dirty="0" err="1">
                <a:solidFill>
                  <a:schemeClr val="bg1"/>
                </a:solidFill>
              </a:rPr>
              <a:t>remove_element_to_queue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64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aging_thread_function</a:t>
            </a:r>
            <a:r>
              <a:rPr lang="it-IT" dirty="0"/>
              <a:t> e</a:t>
            </a:r>
            <a:br>
              <a:rPr lang="it-IT" dirty="0"/>
            </a:br>
            <a:r>
              <a:rPr lang="it-IT" dirty="0" err="1"/>
              <a:t>update_priorities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2CADFBD-56C7-B57E-32F3-548C3DD04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43" y="1417427"/>
            <a:ext cx="4059391" cy="2339649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5EB547F-ECB6-A63F-94C7-A5DC28BB7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53" y="1386425"/>
            <a:ext cx="3059204" cy="2483923"/>
          </a:xfrm>
          <a:prstGeom prst="rect">
            <a:avLst/>
          </a:prstGeom>
        </p:spPr>
      </p:pic>
      <p:sp>
        <p:nvSpPr>
          <p:cNvPr id="6" name="Google Shape;184;p40">
            <a:extLst>
              <a:ext uri="{FF2B5EF4-FFF2-40B4-BE49-F238E27FC236}">
                <a16:creationId xmlns:a16="http://schemas.microsoft.com/office/drawing/2014/main" id="{D576CE83-CB7C-32C0-55C4-266C896FCEA1}"/>
              </a:ext>
            </a:extLst>
          </p:cNvPr>
          <p:cNvSpPr txBox="1">
            <a:spLocks/>
          </p:cNvSpPr>
          <p:nvPr/>
        </p:nvSpPr>
        <p:spPr>
          <a:xfrm>
            <a:off x="849943" y="4027237"/>
            <a:ext cx="7444114" cy="100889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it-IT" sz="1100" dirty="0">
                <a:solidFill>
                  <a:schemeClr val="bg1"/>
                </a:solidFill>
              </a:rPr>
              <a:t>Queste due funzioni lavorano insieme per garantire il funzionamento del meccanismo della aging </a:t>
            </a:r>
            <a:r>
              <a:rPr lang="it-IT" sz="1100" dirty="0" err="1">
                <a:solidFill>
                  <a:schemeClr val="bg1"/>
                </a:solidFill>
              </a:rPr>
              <a:t>priority</a:t>
            </a:r>
            <a:r>
              <a:rPr lang="it-IT" sz="11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it-IT" sz="1100" dirty="0">
                <a:solidFill>
                  <a:schemeClr val="bg1"/>
                </a:solidFill>
              </a:rPr>
              <a:t>Il </a:t>
            </a:r>
            <a:r>
              <a:rPr lang="it-IT" sz="1100" dirty="0" err="1">
                <a:solidFill>
                  <a:schemeClr val="bg1"/>
                </a:solidFill>
              </a:rPr>
              <a:t>thread</a:t>
            </a:r>
            <a:r>
              <a:rPr lang="it-IT" sz="1100" dirty="0">
                <a:solidFill>
                  <a:schemeClr val="bg1"/>
                </a:solidFill>
              </a:rPr>
              <a:t> che si occupa dell’aging periodicamente chiama la funzione </a:t>
            </a:r>
            <a:r>
              <a:rPr lang="it-IT" sz="1100" dirty="0" err="1">
                <a:solidFill>
                  <a:schemeClr val="bg1"/>
                </a:solidFill>
              </a:rPr>
              <a:t>update_priorities</a:t>
            </a:r>
            <a:r>
              <a:rPr lang="it-IT" sz="1100" dirty="0">
                <a:solidFill>
                  <a:schemeClr val="bg1"/>
                </a:solidFill>
              </a:rPr>
              <a:t> che aumenta la variabile age di tutti gli elementi presenti in coda, qualora questi dovessero raggiungere un valore uguale a 10, allora anche la priorità aumenterebbe, questo semplice sistema garantisce che anche gli elementi più vecchi con priorità bassa, vedano, col passare del tempo, più possibilità di essere estratti</a:t>
            </a:r>
          </a:p>
        </p:txBody>
      </p:sp>
    </p:spTree>
    <p:extLst>
      <p:ext uri="{BB962C8B-B14F-4D97-AF65-F5344CB8AC3E}">
        <p14:creationId xmlns:p14="http://schemas.microsoft.com/office/powerpoint/2010/main" val="90721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Funzioni di gestione</a:t>
            </a:r>
            <a:endParaRPr dirty="0"/>
          </a:p>
        </p:txBody>
      </p:sp>
      <p:cxnSp>
        <p:nvCxnSpPr>
          <p:cNvPr id="2115" name="Google Shape;2115;p6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525BC81-EF9B-2979-68C2-FDB47F0E7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24" y="1417427"/>
            <a:ext cx="3457152" cy="1835460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15604E9-9F8F-300F-B018-636298B0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698" y="1417427"/>
            <a:ext cx="4089178" cy="23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4368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603</Words>
  <Application>Microsoft Office PowerPoint</Application>
  <PresentationFormat>Presentazione su schermo (16:9)</PresentationFormat>
  <Paragraphs>58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Montserrat</vt:lpstr>
      <vt:lpstr>Montserrat ExtraBold</vt:lpstr>
      <vt:lpstr>Futuristic Background by Slidesgo</vt:lpstr>
      <vt:lpstr>Progetto Real-time Embedded Systems</vt:lpstr>
      <vt:lpstr>STRUTTURA DEL PROGETTO</vt:lpstr>
      <vt:lpstr>Master header</vt:lpstr>
      <vt:lpstr>01</vt:lpstr>
      <vt:lpstr>Struttura della coda</vt:lpstr>
      <vt:lpstr>queue_init e queue_destroy</vt:lpstr>
      <vt:lpstr>queue_push e queue_pull</vt:lpstr>
      <vt:lpstr>aging_thread_function e update_priorities</vt:lpstr>
      <vt:lpstr>Funzioni di gestione</vt:lpstr>
      <vt:lpstr>Scheduling policies</vt:lpstr>
      <vt:lpstr>FIFO e LIFO</vt:lpstr>
      <vt:lpstr>PRIORITY – add function</vt:lpstr>
      <vt:lpstr>PRIORITY – remove function</vt:lpstr>
      <vt:lpstr>thread_safety</vt:lpstr>
      <vt:lpstr>Test fatti</vt:lpstr>
      <vt:lpstr>File test (main)</vt:lpstr>
      <vt:lpstr>File test (thread_function)</vt:lpstr>
      <vt:lpstr>Output a schermo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Federico Toni</dc:creator>
  <cp:lastModifiedBy>FEDERICO TONI</cp:lastModifiedBy>
  <cp:revision>5</cp:revision>
  <dcterms:modified xsi:type="dcterms:W3CDTF">2024-09-15T10:59:56Z</dcterms:modified>
</cp:coreProperties>
</file>