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8" r:id="rId14"/>
    <p:sldId id="313" r:id="rId15"/>
    <p:sldId id="315" r:id="rId16"/>
    <p:sldId id="316" r:id="rId17"/>
    <p:sldId id="319" r:id="rId18"/>
    <p:sldId id="317" r:id="rId19"/>
    <p:sldId id="320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B87344A-6CD1-188D-1B64-83AE04C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86425"/>
            <a:ext cx="4236173" cy="1704025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EA84DF9-5FBF-A628-57AA-D86050C7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65" y="1715115"/>
            <a:ext cx="3255998" cy="1375335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35AFCF47-D4A8-CB4E-4B97-572E1A41A354}"/>
              </a:ext>
            </a:extLst>
          </p:cNvPr>
          <p:cNvSpPr txBox="1">
            <a:spLocks/>
          </p:cNvSpPr>
          <p:nvPr/>
        </p:nvSpPr>
        <p:spPr>
          <a:xfrm>
            <a:off x="1863436" y="3775791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Quando vado ad aggiungere un elemento, inserisco il nuovo elemento rispettivamente all’inizio (FIFO) o alla fine della coda (LIFO) così che, quando devo rimuovere, per entrambe le policies mi basta selezionare il primo della coda </a:t>
            </a:r>
          </a:p>
        </p:txBody>
      </p:sp>
      <p:sp>
        <p:nvSpPr>
          <p:cNvPr id="9" name="Google Shape;180;p40">
            <a:extLst>
              <a:ext uri="{FF2B5EF4-FFF2-40B4-BE49-F238E27FC236}">
                <a16:creationId xmlns:a16="http://schemas.microsoft.com/office/drawing/2014/main" id="{80890DEF-4577-7924-D858-2E3CF8F27D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6451" y="3080656"/>
            <a:ext cx="3719944" cy="33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/>
              <a:t>add_element_to_queue</a:t>
            </a:r>
            <a:r>
              <a:rPr lang="it-IT" sz="900" dirty="0"/>
              <a:t>(Queue* q, </a:t>
            </a:r>
            <a:r>
              <a:rPr lang="it-IT" sz="900" dirty="0" err="1"/>
              <a:t>void</a:t>
            </a:r>
            <a:r>
              <a:rPr lang="it-IT" sz="900" dirty="0"/>
              <a:t>* data,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priority</a:t>
            </a:r>
            <a:r>
              <a:rPr lang="it-IT" sz="900" dirty="0"/>
              <a:t>)</a:t>
            </a:r>
            <a:endParaRPr sz="900" dirty="0"/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B049F7C9-C103-EFBA-4F70-56AF22E79C1C}"/>
              </a:ext>
            </a:extLst>
          </p:cNvPr>
          <p:cNvSpPr txBox="1">
            <a:spLocks/>
          </p:cNvSpPr>
          <p:nvPr/>
        </p:nvSpPr>
        <p:spPr>
          <a:xfrm>
            <a:off x="5418273" y="3073508"/>
            <a:ext cx="2858781" cy="34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it-IT" sz="900" dirty="0" err="1"/>
              <a:t>remove_element_from_queue</a:t>
            </a:r>
            <a:r>
              <a:rPr lang="it-IT" sz="900" dirty="0"/>
              <a:t>(Queue* q)</a:t>
            </a:r>
          </a:p>
        </p:txBody>
      </p: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CDCCD08-5C9A-CD71-6B97-7A1D5FA4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2" y="1179443"/>
            <a:ext cx="5117136" cy="2784613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8FCAC8B2-4E37-EF3B-BFDA-9840167CF0E9}"/>
              </a:ext>
            </a:extLst>
          </p:cNvPr>
          <p:cNvSpPr txBox="1">
            <a:spLocks/>
          </p:cNvSpPr>
          <p:nvPr/>
        </p:nvSpPr>
        <p:spPr>
          <a:xfrm>
            <a:off x="1863436" y="4134610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L’inserimento ‘ordinato’ degli elementi in coda non è necessario, nel nostro caso è stato fatto solamente per facilitare la visualizzazione dell’output quando siamo in fase di debug</a:t>
            </a:r>
          </a:p>
        </p:txBody>
      </p: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596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931B8BD-275A-795B-F92E-F167DAA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9" y="1046018"/>
            <a:ext cx="3953333" cy="3837706"/>
          </a:xfrm>
          <a:prstGeom prst="rect">
            <a:avLst/>
          </a:prstGeom>
        </p:spPr>
      </p:pic>
      <p:sp>
        <p:nvSpPr>
          <p:cNvPr id="6" name="Google Shape;2113;p64">
            <a:extLst>
              <a:ext uri="{FF2B5EF4-FFF2-40B4-BE49-F238E27FC236}">
                <a16:creationId xmlns:a16="http://schemas.microsoft.com/office/drawing/2014/main" id="{D64383FB-E2EF-E0D9-BD07-AA610D885C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3974" y="2028199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La funzione procede nello scorrere tutta la coda in modo da trovare l’elemento con priorità maggiore.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Una volta trovato semplicemente lo rimuove ed aggiorna i vari puntatori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0572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58270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765317-3D93-B1AE-293E-970C622B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6" y="1468774"/>
            <a:ext cx="3098508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main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8703B7-C00D-B13A-9367-7DE41A9C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281546"/>
            <a:ext cx="3926682" cy="3186545"/>
          </a:xfrm>
          <a:prstGeom prst="rect">
            <a:avLst/>
          </a:prstGeom>
        </p:spPr>
      </p:pic>
      <p:sp>
        <p:nvSpPr>
          <p:cNvPr id="4" name="Google Shape;2113;p64">
            <a:extLst>
              <a:ext uri="{FF2B5EF4-FFF2-40B4-BE49-F238E27FC236}">
                <a16:creationId xmlns:a16="http://schemas.microsoft.com/office/drawing/2014/main" id="{EFE93867-1C29-09DB-05CD-6E92120E8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7800" y="1938146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L’utente </a:t>
            </a:r>
            <a:r>
              <a:rPr lang="it-IT" sz="1100" dirty="0" err="1"/>
              <a:t>puo’</a:t>
            </a:r>
            <a:r>
              <a:rPr lang="it-IT" sz="1100" dirty="0"/>
              <a:t> scegliere una delle tre politiche di scheduling, lo script creerà in seguito un determinato numero di </a:t>
            </a:r>
            <a:r>
              <a:rPr lang="it-IT" sz="1100" dirty="0" err="1"/>
              <a:t>thread</a:t>
            </a:r>
            <a:r>
              <a:rPr lang="it-IT" sz="1100" dirty="0"/>
              <a:t> che andranno ad eseguire una serie di operazioni </a:t>
            </a:r>
            <a:r>
              <a:rPr lang="it-IT" sz="1100" dirty="0" err="1"/>
              <a:t>push</a:t>
            </a:r>
            <a:r>
              <a:rPr lang="it-IT" sz="1100" dirty="0"/>
              <a:t> e pull per verificare il corretto comportamento della libreria 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thread_function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FDFA5081-E7FC-743E-5978-6F5A99BAD665}"/>
              </a:ext>
            </a:extLst>
          </p:cNvPr>
          <p:cNvSpPr txBox="1">
            <a:spLocks/>
          </p:cNvSpPr>
          <p:nvPr/>
        </p:nvSpPr>
        <p:spPr>
          <a:xfrm>
            <a:off x="4966854" y="1662545"/>
            <a:ext cx="3238645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Ogni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esegue un numero predefinito di operazioni, ogni operazione consiste nel generare un elemento (quindi data ed una priorità casuale) da inserire all’interno della coda con un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si ferma e fa una piccola pausa e successivamente c’è un’operazione di pull (i%2 comporta che le operazioni di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siano circa il doppio di quelle di pull).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Per la visualizzazione dell’elemento estratto viene usata </a:t>
            </a:r>
            <a:r>
              <a:rPr lang="it-IT" sz="1100" dirty="0" err="1">
                <a:solidFill>
                  <a:schemeClr val="bg1"/>
                </a:solidFill>
              </a:rPr>
              <a:t>queue_to_array</a:t>
            </a:r>
            <a:r>
              <a:rPr lang="it-IT" sz="1100" dirty="0">
                <a:solidFill>
                  <a:schemeClr val="bg1"/>
                </a:solidFill>
              </a:rPr>
              <a:t>() per verificare il corretto funzionamento anche di questa funzione</a:t>
            </a: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5D1D16B8-47AE-223E-6916-CBAEA88C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56" y="969819"/>
            <a:ext cx="3238644" cy="40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F538B04A-1445-F06A-C1B8-6B8EF4A2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618020"/>
            <a:ext cx="4788922" cy="1369288"/>
          </a:xfrm>
          <a:prstGeom prst="rect">
            <a:avLst/>
          </a:prstGeom>
        </p:spPr>
      </p:pic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5EC8D691-A5D0-BE6E-17E2-E782ED96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00" y="3218903"/>
            <a:ext cx="4788922" cy="1204273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438EF194-3059-2946-7205-2CD65183CDF8}"/>
              </a:ext>
            </a:extLst>
          </p:cNvPr>
          <p:cNvSpPr txBox="1">
            <a:spLocks/>
          </p:cNvSpPr>
          <p:nvPr/>
        </p:nvSpPr>
        <p:spPr>
          <a:xfrm>
            <a:off x="6144491" y="1530688"/>
            <a:ext cx="2382982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Nella prima immagine possiamo vedere il normale funzionamento della coda a priorità, lo stato della coda viene stampato spesso per verificare che sia corretto, l’inserimento avviene in ordine per priorità, ed il pull sceglie sempre l’elemento con priorità maggiore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Quando un elemento raggiunge age=10 (per esempio l’elemento 9 in questo caso), la sua priorità verrà aumentata e la sua age riportata a 0</a:t>
            </a:r>
          </a:p>
        </p:txBody>
      </p: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Grazie per l’attenzione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308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4764104" y="16150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9952EFC-F019-ADA5-47AB-5D2F495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36" y="1556452"/>
            <a:ext cx="1902927" cy="296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77733" y="1789868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852EBF0A-D932-BFCF-DD48-C46A1C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96860"/>
            <a:ext cx="4444637" cy="2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02852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Struttura della coda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D3F8DE-0F41-318E-99A9-8F57C22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337888"/>
            <a:ext cx="5499460" cy="1818662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0ED124BA-DCF3-7854-308A-E3C0D2E4CF16}"/>
              </a:ext>
            </a:extLst>
          </p:cNvPr>
          <p:cNvSpPr txBox="1">
            <a:spLocks/>
          </p:cNvSpPr>
          <p:nvPr/>
        </p:nvSpPr>
        <p:spPr>
          <a:xfrm>
            <a:off x="6592610" y="1836353"/>
            <a:ext cx="1754754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della coda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E7E340-C7F9-8E7A-D18A-7C65A510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4" y="3307147"/>
            <a:ext cx="5284630" cy="1298126"/>
          </a:xfrm>
          <a:prstGeom prst="rect">
            <a:avLst/>
          </a:prstGeom>
        </p:spPr>
      </p:pic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F18A0760-9745-609D-D9F5-AE008544CA59}"/>
              </a:ext>
            </a:extLst>
          </p:cNvPr>
          <p:cNvSpPr txBox="1">
            <a:spLocks/>
          </p:cNvSpPr>
          <p:nvPr/>
        </p:nvSpPr>
        <p:spPr>
          <a:xfrm>
            <a:off x="849900" y="3546781"/>
            <a:ext cx="1817099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di ogni elemento della coda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754565C-A46F-37E4-1BAD-2D54DE2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558448"/>
            <a:ext cx="4349015" cy="2026603"/>
          </a:xfrm>
          <a:prstGeom prst="rect">
            <a:avLst/>
          </a:prstGeom>
        </p:spPr>
      </p:pic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F3B786C6-4C8F-6FDA-2FEB-C73612AF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70" y="1558448"/>
            <a:ext cx="2224450" cy="202660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8EC98B1D-8B18-A16F-A83B-7CF78BC88A46}"/>
              </a:ext>
            </a:extLst>
          </p:cNvPr>
          <p:cNvSpPr txBox="1">
            <a:spLocks/>
          </p:cNvSpPr>
          <p:nvPr/>
        </p:nvSpPr>
        <p:spPr>
          <a:xfrm>
            <a:off x="1784351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Inizializzazione delle coda</a:t>
            </a:r>
          </a:p>
        </p:txBody>
      </p:sp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4FD294A3-FA52-DEC5-D85E-4BFCEC15F8BB}"/>
              </a:ext>
            </a:extLst>
          </p:cNvPr>
          <p:cNvSpPr txBox="1">
            <a:spLocks/>
          </p:cNvSpPr>
          <p:nvPr/>
        </p:nvSpPr>
        <p:spPr>
          <a:xfrm>
            <a:off x="5779595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Distruzione della coda</a:t>
            </a:r>
          </a:p>
        </p:txBody>
      </p:sp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C4E057C-C086-7D49-F0BC-724B7DEC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807126"/>
            <a:ext cx="3656953" cy="2150657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5E107992-4835-53FF-E5E9-04A09E14CE15}"/>
              </a:ext>
            </a:extLst>
          </p:cNvPr>
          <p:cNvSpPr txBox="1">
            <a:spLocks/>
          </p:cNvSpPr>
          <p:nvPr/>
        </p:nvSpPr>
        <p:spPr>
          <a:xfrm>
            <a:off x="4828309" y="1807125"/>
            <a:ext cx="3377191" cy="215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La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e la pull sono le due funzioni base per l’inserimento e rimozione di un elemento dalla coda.</a:t>
            </a:r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Entrambe le funzioni utilizzano meccanismi di sincronizzazione per garantire la </a:t>
            </a:r>
            <a:r>
              <a:rPr lang="it-IT" sz="1100" dirty="0" err="1">
                <a:solidFill>
                  <a:schemeClr val="bg1"/>
                </a:solidFill>
              </a:rPr>
              <a:t>thread-safety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La posizione di inserimento e rimozione degli elementi nella coda dipende dalla politica di scheduling scelta e sarà vista meglio quando analizzeremo le funzioni </a:t>
            </a:r>
            <a:r>
              <a:rPr lang="it-IT" sz="1100" dirty="0" err="1">
                <a:solidFill>
                  <a:schemeClr val="bg1"/>
                </a:solidFill>
              </a:rPr>
              <a:t>add_element_to_queue</a:t>
            </a:r>
            <a:r>
              <a:rPr lang="it-IT" sz="1100" dirty="0">
                <a:solidFill>
                  <a:schemeClr val="bg1"/>
                </a:solidFill>
              </a:rPr>
              <a:t> e </a:t>
            </a:r>
            <a:r>
              <a:rPr lang="it-IT" sz="1100" dirty="0" err="1">
                <a:solidFill>
                  <a:schemeClr val="bg1"/>
                </a:solidFill>
              </a:rPr>
              <a:t>remove_element_to_queue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2CADFBD-56C7-B57E-32F3-548C3DD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43" y="1417427"/>
            <a:ext cx="4059391" cy="2339649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5EB547F-ECB6-A63F-94C7-A5DC28BB7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3" y="1386425"/>
            <a:ext cx="3059204" cy="248392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D576CE83-CB7C-32C0-55C4-266C896FCEA1}"/>
              </a:ext>
            </a:extLst>
          </p:cNvPr>
          <p:cNvSpPr txBox="1">
            <a:spLocks/>
          </p:cNvSpPr>
          <p:nvPr/>
        </p:nvSpPr>
        <p:spPr>
          <a:xfrm>
            <a:off x="849943" y="4027237"/>
            <a:ext cx="7444114" cy="10088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Queste due funzioni lavorano insieme per garantire il funzionamento del meccanismo della aging </a:t>
            </a:r>
            <a:r>
              <a:rPr lang="it-IT" sz="1100" dirty="0" err="1">
                <a:solidFill>
                  <a:schemeClr val="bg1"/>
                </a:solidFill>
              </a:rPr>
              <a:t>priority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che si occupa dell’aging periodicamente chiama la funzione </a:t>
            </a:r>
            <a:r>
              <a:rPr lang="it-IT" sz="1100" dirty="0" err="1">
                <a:solidFill>
                  <a:schemeClr val="bg1"/>
                </a:solidFill>
              </a:rPr>
              <a:t>update_priorities</a:t>
            </a:r>
            <a:r>
              <a:rPr lang="it-IT" sz="1100" dirty="0">
                <a:solidFill>
                  <a:schemeClr val="bg1"/>
                </a:solidFill>
              </a:rPr>
              <a:t> che aumenta la variabile age di tutti gli elementi presenti in coda, qualora questi dovessero raggiungere un valore uguale a 10, allora anche la priorità aumenterebbe, questo semplice sistema garantisce che anche gli elementi più vecchi con priorità bassa, vedano, col passare del tempo, più possibilità di essere estratti</a:t>
            </a:r>
          </a:p>
        </p:txBody>
      </p:sp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525BC81-EF9B-2979-68C2-FDB47F0E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4" y="1417427"/>
            <a:ext cx="3457152" cy="1835460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15604E9-9F8F-300F-B018-636298B0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8" y="1417427"/>
            <a:ext cx="4089178" cy="23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676</Words>
  <Application>Microsoft Office PowerPoint</Application>
  <PresentationFormat>Presentazione su schermo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Montserrat ExtraBold</vt:lpstr>
      <vt:lpstr>Futuristic Background by Slidesgo</vt:lpstr>
      <vt:lpstr>Progetto Real-time Embedded Systems</vt:lpstr>
      <vt:lpstr>STRUTTURA DEL PROGETTO</vt:lpstr>
      <vt:lpstr>Master header</vt:lpstr>
      <vt:lpstr>01</vt:lpstr>
      <vt:lpstr>Struttura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 – add function</vt:lpstr>
      <vt:lpstr>PRIORITY – remove function</vt:lpstr>
      <vt:lpstr>thread_safety</vt:lpstr>
      <vt:lpstr>Test fatti</vt:lpstr>
      <vt:lpstr>File test (main)</vt:lpstr>
      <vt:lpstr>File test (thread_function)</vt:lpstr>
      <vt:lpstr>Output a schermo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9</cp:revision>
  <dcterms:modified xsi:type="dcterms:W3CDTF">2024-09-15T21:38:29Z</dcterms:modified>
</cp:coreProperties>
</file>