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1"/>
  </p:notesMasterIdLst>
  <p:sldIdLst>
    <p:sldId id="256" r:id="rId2"/>
    <p:sldId id="282" r:id="rId3"/>
    <p:sldId id="305" r:id="rId4"/>
    <p:sldId id="258" r:id="rId5"/>
    <p:sldId id="260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8" r:id="rId14"/>
    <p:sldId id="313" r:id="rId15"/>
    <p:sldId id="315" r:id="rId16"/>
    <p:sldId id="316" r:id="rId17"/>
    <p:sldId id="319" r:id="rId18"/>
    <p:sldId id="317" r:id="rId19"/>
    <p:sldId id="320" r:id="rId2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Montserrat ExtraBold" panose="00000900000000000000" pitchFamily="2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154F50-4816-45F9-9436-5AD0E3FA655B}">
  <a:tblStyle styleId="{D0154F50-4816-45F9-9436-5AD0E3FA65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804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256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531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69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841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733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258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92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27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7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059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154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159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217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944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1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SECTION_TITLE_AND_DESCRIPTION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>
            <a:spLocks noGrp="1"/>
          </p:cNvSpPr>
          <p:nvPr>
            <p:ph type="subTitle" idx="1"/>
          </p:nvPr>
        </p:nvSpPr>
        <p:spPr>
          <a:xfrm>
            <a:off x="5817050" y="2435925"/>
            <a:ext cx="2556300" cy="2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60" r:id="rId4"/>
    <p:sldLayoutId id="2147483662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831786"/>
            <a:ext cx="4792200" cy="115595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Progetto Real-time Embedded Systems</a:t>
            </a:r>
            <a:endParaRPr sz="3200"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299854" y="3061856"/>
            <a:ext cx="4544291" cy="817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Libreria per l’implementazione di una coda </a:t>
            </a:r>
            <a:r>
              <a:rPr lang="it-IT" sz="1200" dirty="0" err="1"/>
              <a:t>thread</a:t>
            </a:r>
            <a:r>
              <a:rPr lang="it-IT" sz="1200" dirty="0"/>
              <a:t>-safe con politiche di scheduling configurabili.</a:t>
            </a:r>
            <a:br>
              <a:rPr lang="it-IT" sz="1600" dirty="0"/>
            </a:br>
            <a:r>
              <a:rPr lang="en" sz="1100" dirty="0"/>
              <a:t>Supporto per FIFO, LIFO e coda con priorità/aging priority</a:t>
            </a:r>
            <a:endParaRPr sz="1100" dirty="0"/>
          </a:p>
        </p:txBody>
      </p:sp>
      <p:cxnSp>
        <p:nvCxnSpPr>
          <p:cNvPr id="4" name="Google Shape;165;p38">
            <a:extLst>
              <a:ext uri="{FF2B5EF4-FFF2-40B4-BE49-F238E27FC236}">
                <a16:creationId xmlns:a16="http://schemas.microsoft.com/office/drawing/2014/main" id="{87779DD2-5F3C-BCCA-6F5D-D05EEAC5B562}"/>
              </a:ext>
            </a:extLst>
          </p:cNvPr>
          <p:cNvCxnSpPr/>
          <p:nvPr/>
        </p:nvCxnSpPr>
        <p:spPr>
          <a:xfrm>
            <a:off x="3190500" y="2987736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/>
              <a:t>Scheduling policies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64878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FIFO e LIFO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4B87344A-6CD1-188D-1B64-83AE04C43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37" y="1386425"/>
            <a:ext cx="4236173" cy="1704025"/>
          </a:xfrm>
          <a:prstGeom prst="rect">
            <a:avLst/>
          </a:prstGeom>
        </p:spPr>
      </p:pic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AEA84DF9-5FBF-A628-57AA-D86050C70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665" y="1715115"/>
            <a:ext cx="3255998" cy="1375335"/>
          </a:xfrm>
          <a:prstGeom prst="rect">
            <a:avLst/>
          </a:prstGeom>
        </p:spPr>
      </p:pic>
      <p:sp>
        <p:nvSpPr>
          <p:cNvPr id="8" name="Google Shape;184;p40">
            <a:extLst>
              <a:ext uri="{FF2B5EF4-FFF2-40B4-BE49-F238E27FC236}">
                <a16:creationId xmlns:a16="http://schemas.microsoft.com/office/drawing/2014/main" id="{35AFCF47-D4A8-CB4E-4B97-572E1A41A354}"/>
              </a:ext>
            </a:extLst>
          </p:cNvPr>
          <p:cNvSpPr txBox="1">
            <a:spLocks/>
          </p:cNvSpPr>
          <p:nvPr/>
        </p:nvSpPr>
        <p:spPr>
          <a:xfrm>
            <a:off x="1863436" y="3775791"/>
            <a:ext cx="5417127" cy="100889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Quando vado ad aggiungere un elemento, inserisco il nuovo elemento rispettivamente all’inizio (FIFO) o alla fine della coda (LIFO) così che, quando devo rimuovere, per entrambe le policies mi basta selezionare il primo della coda </a:t>
            </a:r>
          </a:p>
        </p:txBody>
      </p:sp>
      <p:sp>
        <p:nvSpPr>
          <p:cNvPr id="9" name="Google Shape;180;p40">
            <a:extLst>
              <a:ext uri="{FF2B5EF4-FFF2-40B4-BE49-F238E27FC236}">
                <a16:creationId xmlns:a16="http://schemas.microsoft.com/office/drawing/2014/main" id="{80890DEF-4577-7924-D858-2E3CF8F27D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26451" y="3080656"/>
            <a:ext cx="3719944" cy="331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 err="1"/>
              <a:t>add_element_to_queue</a:t>
            </a:r>
            <a:r>
              <a:rPr lang="it-IT" sz="900" dirty="0"/>
              <a:t>(Queue* q, </a:t>
            </a:r>
            <a:r>
              <a:rPr lang="it-IT" sz="900" dirty="0" err="1"/>
              <a:t>void</a:t>
            </a:r>
            <a:r>
              <a:rPr lang="it-IT" sz="900" dirty="0"/>
              <a:t>* data, </a:t>
            </a:r>
            <a:r>
              <a:rPr lang="it-IT" sz="900" dirty="0" err="1"/>
              <a:t>int</a:t>
            </a:r>
            <a:r>
              <a:rPr lang="it-IT" sz="900" dirty="0"/>
              <a:t> </a:t>
            </a:r>
            <a:r>
              <a:rPr lang="it-IT" sz="900" dirty="0" err="1"/>
              <a:t>priority</a:t>
            </a:r>
            <a:r>
              <a:rPr lang="it-IT" sz="900" dirty="0"/>
              <a:t>)</a:t>
            </a:r>
            <a:endParaRPr sz="900" dirty="0"/>
          </a:p>
        </p:txBody>
      </p:sp>
      <p:sp>
        <p:nvSpPr>
          <p:cNvPr id="10" name="Google Shape;180;p40">
            <a:extLst>
              <a:ext uri="{FF2B5EF4-FFF2-40B4-BE49-F238E27FC236}">
                <a16:creationId xmlns:a16="http://schemas.microsoft.com/office/drawing/2014/main" id="{B049F7C9-C103-EFBA-4F70-56AF22E79C1C}"/>
              </a:ext>
            </a:extLst>
          </p:cNvPr>
          <p:cNvSpPr txBox="1">
            <a:spLocks/>
          </p:cNvSpPr>
          <p:nvPr/>
        </p:nvSpPr>
        <p:spPr>
          <a:xfrm>
            <a:off x="5418273" y="3073508"/>
            <a:ext cx="2858781" cy="34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it-IT" sz="900" dirty="0" err="1"/>
              <a:t>remove_element_from_queue</a:t>
            </a:r>
            <a:r>
              <a:rPr lang="it-IT" sz="900" dirty="0"/>
              <a:t>(Queue* q)</a:t>
            </a:r>
          </a:p>
        </p:txBody>
      </p:sp>
    </p:spTree>
    <p:extLst>
      <p:ext uri="{BB962C8B-B14F-4D97-AF65-F5344CB8AC3E}">
        <p14:creationId xmlns:p14="http://schemas.microsoft.com/office/powerpoint/2010/main" val="360819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PRIORITY –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9CDCCD08-5C9A-CD71-6B97-7A1D5FA44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432" y="1179443"/>
            <a:ext cx="5117136" cy="2784613"/>
          </a:xfrm>
          <a:prstGeom prst="rect">
            <a:avLst/>
          </a:prstGeom>
        </p:spPr>
      </p:pic>
      <p:sp>
        <p:nvSpPr>
          <p:cNvPr id="4" name="Google Shape;184;p40">
            <a:extLst>
              <a:ext uri="{FF2B5EF4-FFF2-40B4-BE49-F238E27FC236}">
                <a16:creationId xmlns:a16="http://schemas.microsoft.com/office/drawing/2014/main" id="{8FCAC8B2-4E37-EF3B-BFDA-9840167CF0E9}"/>
              </a:ext>
            </a:extLst>
          </p:cNvPr>
          <p:cNvSpPr txBox="1">
            <a:spLocks/>
          </p:cNvSpPr>
          <p:nvPr/>
        </p:nvSpPr>
        <p:spPr>
          <a:xfrm>
            <a:off x="1863436" y="4134610"/>
            <a:ext cx="5417127" cy="100889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L’inserimento ‘ordinato’ degli elementi in coda non è necessario, nel nostro caso è stato fatto solamente per facilitare la visualizzazione dell’output quando siamo in fase di debug</a:t>
            </a:r>
          </a:p>
        </p:txBody>
      </p:sp>
    </p:spTree>
    <p:extLst>
      <p:ext uri="{BB962C8B-B14F-4D97-AF65-F5344CB8AC3E}">
        <p14:creationId xmlns:p14="http://schemas.microsoft.com/office/powerpoint/2010/main" val="1524791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499" y="445025"/>
            <a:ext cx="4859627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PRIORITY –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5" name="Immagine 4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D931B8BD-275A-795B-F92E-F167DAA48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99" y="1046018"/>
            <a:ext cx="3953333" cy="3837706"/>
          </a:xfrm>
          <a:prstGeom prst="rect">
            <a:avLst/>
          </a:prstGeom>
        </p:spPr>
      </p:pic>
      <p:sp>
        <p:nvSpPr>
          <p:cNvPr id="6" name="Google Shape;2113;p64">
            <a:extLst>
              <a:ext uri="{FF2B5EF4-FFF2-40B4-BE49-F238E27FC236}">
                <a16:creationId xmlns:a16="http://schemas.microsoft.com/office/drawing/2014/main" id="{D64383FB-E2EF-E0D9-BD07-AA610D885C4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83974" y="2028199"/>
            <a:ext cx="2521527" cy="1873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/>
              <a:t>La funzione procede nello scorrere tutta la coda in modo da trovare l’elemento con priorità maggiore.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/>
              <a:t>Una volta trovato semplicemente lo rimuove ed aggiorna i vari puntatori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2057276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50" y="458270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 err="1"/>
              <a:t>thread_safety</a:t>
            </a:r>
            <a:endParaRPr sz="3600" dirty="0"/>
          </a:p>
        </p:txBody>
      </p: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4765317-3D93-B1AE-293E-970C622B0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746" y="1468774"/>
            <a:ext cx="3098508" cy="286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7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/>
              <a:t>Test fatti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577647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File test (</a:t>
            </a:r>
            <a:r>
              <a:rPr lang="it-IT" dirty="0" err="1"/>
              <a:t>main</a:t>
            </a:r>
            <a:r>
              <a:rPr lang="it-IT" dirty="0"/>
              <a:t>)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0E8703B7-C00D-B13A-9367-7DE41A9CD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00" y="1281546"/>
            <a:ext cx="3926682" cy="3186545"/>
          </a:xfrm>
          <a:prstGeom prst="rect">
            <a:avLst/>
          </a:prstGeom>
        </p:spPr>
      </p:pic>
      <p:sp>
        <p:nvSpPr>
          <p:cNvPr id="4" name="Google Shape;2113;p64">
            <a:extLst>
              <a:ext uri="{FF2B5EF4-FFF2-40B4-BE49-F238E27FC236}">
                <a16:creationId xmlns:a16="http://schemas.microsoft.com/office/drawing/2014/main" id="{EFE93867-1C29-09DB-05CD-6E92120E8F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67800" y="1938146"/>
            <a:ext cx="2521527" cy="1873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/>
              <a:t>L’utente </a:t>
            </a:r>
            <a:r>
              <a:rPr lang="it-IT" sz="1100" dirty="0" err="1"/>
              <a:t>puo’</a:t>
            </a:r>
            <a:r>
              <a:rPr lang="it-IT" sz="1100" dirty="0"/>
              <a:t> scegliere una delle tre politiche di scheduling, lo script creerà in seguito un determinato numero di </a:t>
            </a:r>
            <a:r>
              <a:rPr lang="it-IT" sz="1100" dirty="0" err="1"/>
              <a:t>thread</a:t>
            </a:r>
            <a:r>
              <a:rPr lang="it-IT" sz="1100" dirty="0"/>
              <a:t> che andranno ad eseguire una serie di operazioni </a:t>
            </a:r>
            <a:r>
              <a:rPr lang="it-IT" sz="1100" dirty="0" err="1"/>
              <a:t>push</a:t>
            </a:r>
            <a:r>
              <a:rPr lang="it-IT" sz="1100" dirty="0"/>
              <a:t> e pull per verificare il corretto comportamento della libreria 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2781290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File test (</a:t>
            </a:r>
            <a:r>
              <a:rPr lang="it-IT" dirty="0" err="1"/>
              <a:t>thread_function</a:t>
            </a:r>
            <a:r>
              <a:rPr lang="it-IT" dirty="0"/>
              <a:t>)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" name="Google Shape;184;p40">
            <a:extLst>
              <a:ext uri="{FF2B5EF4-FFF2-40B4-BE49-F238E27FC236}">
                <a16:creationId xmlns:a16="http://schemas.microsoft.com/office/drawing/2014/main" id="{FDFA5081-E7FC-743E-5978-6F5A99BAD665}"/>
              </a:ext>
            </a:extLst>
          </p:cNvPr>
          <p:cNvSpPr txBox="1">
            <a:spLocks/>
          </p:cNvSpPr>
          <p:nvPr/>
        </p:nvSpPr>
        <p:spPr>
          <a:xfrm>
            <a:off x="4966854" y="1662545"/>
            <a:ext cx="3238645" cy="3237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Ogni </a:t>
            </a:r>
            <a:r>
              <a:rPr lang="it-IT" sz="1100" dirty="0" err="1">
                <a:solidFill>
                  <a:schemeClr val="bg1"/>
                </a:solidFill>
              </a:rPr>
              <a:t>thread</a:t>
            </a:r>
            <a:r>
              <a:rPr lang="it-IT" sz="1100" dirty="0">
                <a:solidFill>
                  <a:schemeClr val="bg1"/>
                </a:solidFill>
              </a:rPr>
              <a:t> esegue un numero predefinito di operazioni, ogni operazione consiste nel generare un elemento (quindi data ed una priorità casuale) da inserire all’interno della coda con un </a:t>
            </a:r>
            <a:r>
              <a:rPr lang="it-IT" sz="1100" dirty="0" err="1">
                <a:solidFill>
                  <a:schemeClr val="bg1"/>
                </a:solidFill>
              </a:rPr>
              <a:t>push</a:t>
            </a:r>
            <a:r>
              <a:rPr lang="it-IT" sz="11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it-IT" sz="1100" dirty="0">
              <a:solidFill>
                <a:schemeClr val="bg1"/>
              </a:solidFill>
            </a:endParaRPr>
          </a:p>
          <a:p>
            <a:pPr algn="ctr"/>
            <a:r>
              <a:rPr lang="it-IT" sz="1100" dirty="0">
                <a:solidFill>
                  <a:schemeClr val="bg1"/>
                </a:solidFill>
              </a:rPr>
              <a:t>Il </a:t>
            </a:r>
            <a:r>
              <a:rPr lang="it-IT" sz="1100" dirty="0" err="1">
                <a:solidFill>
                  <a:schemeClr val="bg1"/>
                </a:solidFill>
              </a:rPr>
              <a:t>thread</a:t>
            </a:r>
            <a:r>
              <a:rPr lang="it-IT" sz="1100" dirty="0">
                <a:solidFill>
                  <a:schemeClr val="bg1"/>
                </a:solidFill>
              </a:rPr>
              <a:t> si ferma e fa una piccola pausa e successivamente c’è un’operazione di pull (i%2 comporta che le operazioni di </a:t>
            </a:r>
            <a:r>
              <a:rPr lang="it-IT" sz="1100" dirty="0" err="1">
                <a:solidFill>
                  <a:schemeClr val="bg1"/>
                </a:solidFill>
              </a:rPr>
              <a:t>push</a:t>
            </a:r>
            <a:r>
              <a:rPr lang="it-IT" sz="1100" dirty="0">
                <a:solidFill>
                  <a:schemeClr val="bg1"/>
                </a:solidFill>
              </a:rPr>
              <a:t> siano circa il doppio di quelle di pull).</a:t>
            </a:r>
          </a:p>
          <a:p>
            <a:pPr algn="ctr"/>
            <a:endParaRPr lang="it-IT" sz="1100" dirty="0">
              <a:solidFill>
                <a:schemeClr val="bg1"/>
              </a:solidFill>
            </a:endParaRPr>
          </a:p>
          <a:p>
            <a:pPr algn="ctr"/>
            <a:r>
              <a:rPr lang="it-IT" sz="1100" dirty="0">
                <a:solidFill>
                  <a:schemeClr val="bg1"/>
                </a:solidFill>
              </a:rPr>
              <a:t>Per la visualizzazione dell’elemento estratto viene usata </a:t>
            </a:r>
            <a:r>
              <a:rPr lang="it-IT" sz="1100" dirty="0" err="1">
                <a:solidFill>
                  <a:schemeClr val="bg1"/>
                </a:solidFill>
              </a:rPr>
              <a:t>queue_to_array</a:t>
            </a:r>
            <a:r>
              <a:rPr lang="it-IT" sz="1100" dirty="0">
                <a:solidFill>
                  <a:schemeClr val="bg1"/>
                </a:solidFill>
              </a:rPr>
              <a:t>() per verificare il corretto funzionamento anche di questa funzione</a:t>
            </a:r>
          </a:p>
        </p:txBody>
      </p:sp>
      <p:pic>
        <p:nvPicPr>
          <p:cNvPr id="5" name="Immagine 4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5D1D16B8-47AE-223E-6916-CBAEA88C8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356" y="969819"/>
            <a:ext cx="3238644" cy="404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82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Output a schermo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Carattere, schermata, nero&#10;&#10;Descrizione generata automaticamente">
            <a:extLst>
              <a:ext uri="{FF2B5EF4-FFF2-40B4-BE49-F238E27FC236}">
                <a16:creationId xmlns:a16="http://schemas.microsoft.com/office/drawing/2014/main" id="{F538B04A-1445-F06A-C1B8-6B8EF4A2A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00" y="1618020"/>
            <a:ext cx="4788922" cy="1369288"/>
          </a:xfrm>
          <a:prstGeom prst="rect">
            <a:avLst/>
          </a:prstGeom>
        </p:spPr>
      </p:pic>
      <p:pic>
        <p:nvPicPr>
          <p:cNvPr id="5" name="Immagine 4" descr="Immagine che contiene testo, Carattere, schermata, nero&#10;&#10;Descrizione generata automaticamente">
            <a:extLst>
              <a:ext uri="{FF2B5EF4-FFF2-40B4-BE49-F238E27FC236}">
                <a16:creationId xmlns:a16="http://schemas.microsoft.com/office/drawing/2014/main" id="{5EC8D691-A5D0-BE6E-17E2-E782ED963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00" y="3218903"/>
            <a:ext cx="4788922" cy="1204273"/>
          </a:xfrm>
          <a:prstGeom prst="rect">
            <a:avLst/>
          </a:prstGeom>
        </p:spPr>
      </p:pic>
      <p:sp>
        <p:nvSpPr>
          <p:cNvPr id="8" name="Google Shape;184;p40">
            <a:extLst>
              <a:ext uri="{FF2B5EF4-FFF2-40B4-BE49-F238E27FC236}">
                <a16:creationId xmlns:a16="http://schemas.microsoft.com/office/drawing/2014/main" id="{438EF194-3059-2946-7205-2CD65183CDF8}"/>
              </a:ext>
            </a:extLst>
          </p:cNvPr>
          <p:cNvSpPr txBox="1">
            <a:spLocks/>
          </p:cNvSpPr>
          <p:nvPr/>
        </p:nvSpPr>
        <p:spPr>
          <a:xfrm>
            <a:off x="6144491" y="1530688"/>
            <a:ext cx="2382982" cy="3237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Nella prima immagine possiamo vedere il normale funzionamento della coda a priorità, lo stato della coda viene stampato spesso per verificare che sia corretto, l’inserimento avviene in ordine per priorità, ed il pull sceglie sempre l’elemento con priorità maggiore</a:t>
            </a:r>
          </a:p>
          <a:p>
            <a:pPr algn="ctr"/>
            <a:endParaRPr lang="it-IT" sz="1100" dirty="0">
              <a:solidFill>
                <a:schemeClr val="bg1"/>
              </a:solidFill>
            </a:endParaRPr>
          </a:p>
          <a:p>
            <a:pPr algn="ctr"/>
            <a:endParaRPr lang="it-IT" sz="1100" dirty="0">
              <a:solidFill>
                <a:schemeClr val="bg1"/>
              </a:solidFill>
            </a:endParaRPr>
          </a:p>
          <a:p>
            <a:pPr algn="ctr"/>
            <a:r>
              <a:rPr lang="it-IT" sz="1100" dirty="0">
                <a:solidFill>
                  <a:schemeClr val="bg1"/>
                </a:solidFill>
              </a:rPr>
              <a:t>Quando un elemento raggiunge age=10 (per esempio l’elemento 9 in questo caso), la sua priorità verrà aumentata e la sua age riportata a 0</a:t>
            </a:r>
          </a:p>
        </p:txBody>
      </p:sp>
    </p:spTree>
    <p:extLst>
      <p:ext uri="{BB962C8B-B14F-4D97-AF65-F5344CB8AC3E}">
        <p14:creationId xmlns:p14="http://schemas.microsoft.com/office/powerpoint/2010/main" val="587586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/>
              <a:t>Grazie per l’attenzione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23083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p64"/>
          <p:cNvSpPr txBox="1">
            <a:spLocks noGrp="1"/>
          </p:cNvSpPr>
          <p:nvPr>
            <p:ph type="subTitle" idx="1"/>
          </p:nvPr>
        </p:nvSpPr>
        <p:spPr>
          <a:xfrm>
            <a:off x="4764104" y="1615025"/>
            <a:ext cx="2613441" cy="2655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Questa è la struttura del progetto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include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s</a:t>
            </a:r>
            <a:r>
              <a:rPr lang="en" dirty="0"/>
              <a:t>rc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tests</a:t>
            </a:r>
            <a:endParaRPr dirty="0"/>
          </a:p>
        </p:txBody>
      </p:sp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STRUTTURA DEL PROGETTO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C9952EFC-F019-ADA5-47AB-5D2F495E2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236" y="1556452"/>
            <a:ext cx="1902927" cy="2963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p64"/>
          <p:cNvSpPr txBox="1">
            <a:spLocks noGrp="1"/>
          </p:cNvSpPr>
          <p:nvPr>
            <p:ph type="subTitle" idx="1"/>
          </p:nvPr>
        </p:nvSpPr>
        <p:spPr>
          <a:xfrm>
            <a:off x="5877733" y="1789868"/>
            <a:ext cx="2613441" cy="2444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libraryF.h</a:t>
            </a:r>
            <a:r>
              <a:rPr lang="it-IT" dirty="0"/>
              <a:t> è il master </a:t>
            </a:r>
            <a:r>
              <a:rPr lang="it-IT" dirty="0" err="1"/>
              <a:t>header</a:t>
            </a:r>
            <a:r>
              <a:rPr lang="it-IT" dirty="0"/>
              <a:t>, ossia il file che dovrà essere incluso dall’utente che desidera utilizzare questa libreria</a:t>
            </a:r>
            <a:endParaRPr dirty="0"/>
          </a:p>
        </p:txBody>
      </p:sp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Master header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, schermo, Carattere&#10;&#10;Descrizione generata automaticamente">
            <a:extLst>
              <a:ext uri="{FF2B5EF4-FFF2-40B4-BE49-F238E27FC236}">
                <a16:creationId xmlns:a16="http://schemas.microsoft.com/office/drawing/2014/main" id="{852EBF0A-D932-BFCF-DD48-C46A1C53D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00" y="1696860"/>
            <a:ext cx="4444637" cy="223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3456709" y="2615575"/>
            <a:ext cx="2148788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s</a:t>
            </a:r>
            <a:r>
              <a:rPr lang="en" sz="1400" dirty="0"/>
              <a:t>cheduling_policy.h</a:t>
            </a:r>
            <a:endParaRPr sz="1400" dirty="0"/>
          </a:p>
        </p:txBody>
      </p:sp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Definisce ed implementa le varie scheduling policy</a:t>
            </a:r>
            <a:endParaRPr sz="1100" dirty="0"/>
          </a:p>
        </p:txBody>
      </p:sp>
      <p:sp>
        <p:nvSpPr>
          <p:cNvPr id="181" name="Google Shape;181;p40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t</a:t>
            </a:r>
            <a:r>
              <a:rPr lang="en" sz="1400" dirty="0"/>
              <a:t>hread_safety.h</a:t>
            </a:r>
            <a:endParaRPr sz="1400" dirty="0"/>
          </a:p>
        </p:txBody>
      </p:sp>
      <p:sp>
        <p:nvSpPr>
          <p:cNvPr id="182" name="Google Shape;182;p40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Garantisce che la coda sia thread-safe</a:t>
            </a:r>
            <a:endParaRPr sz="1100" dirty="0"/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 err="1"/>
              <a:t>queue.h</a:t>
            </a:r>
            <a:endParaRPr sz="1400"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Si occupa della inizializzazione e gestione della coda </a:t>
            </a:r>
            <a:endParaRPr sz="1100"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6" name="Google Shape;186;p40"/>
          <p:cNvSpPr txBox="1">
            <a:spLocks noGrp="1"/>
          </p:cNvSpPr>
          <p:nvPr>
            <p:ph type="title" idx="8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87" name="Google Shape;187;p40"/>
          <p:cNvCxnSpPr/>
          <p:nvPr/>
        </p:nvCxnSpPr>
        <p:spPr>
          <a:xfrm>
            <a:off x="188335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437340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9" name="Google Shape;189;p40"/>
          <p:cNvCxnSpPr/>
          <p:nvPr/>
        </p:nvCxnSpPr>
        <p:spPr>
          <a:xfrm>
            <a:off x="686345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50" y="402852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/>
              <a:t>Struttura della coda</a:t>
            </a:r>
            <a:endParaRPr sz="3600" dirty="0"/>
          </a:p>
        </p:txBody>
      </p: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FD3F8DE-0F41-318E-99A9-8F57C22A8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36" y="1337888"/>
            <a:ext cx="5499460" cy="1818662"/>
          </a:xfrm>
          <a:prstGeom prst="rect">
            <a:avLst/>
          </a:prstGeom>
        </p:spPr>
      </p:pic>
      <p:sp>
        <p:nvSpPr>
          <p:cNvPr id="4" name="Google Shape;184;p40">
            <a:extLst>
              <a:ext uri="{FF2B5EF4-FFF2-40B4-BE49-F238E27FC236}">
                <a16:creationId xmlns:a16="http://schemas.microsoft.com/office/drawing/2014/main" id="{0ED124BA-DCF3-7854-308A-E3C0D2E4CF16}"/>
              </a:ext>
            </a:extLst>
          </p:cNvPr>
          <p:cNvSpPr txBox="1">
            <a:spLocks/>
          </p:cNvSpPr>
          <p:nvPr/>
        </p:nvSpPr>
        <p:spPr>
          <a:xfrm>
            <a:off x="6592610" y="1836353"/>
            <a:ext cx="1754754" cy="818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>
                <a:solidFill>
                  <a:schemeClr val="bg1"/>
                </a:solidFill>
              </a:rPr>
              <a:t>Definisce la struttura della coda</a:t>
            </a:r>
          </a:p>
        </p:txBody>
      </p:sp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B8E7E340-C7F9-8E7A-D18A-7C65A510E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734" y="3307147"/>
            <a:ext cx="5284630" cy="1298126"/>
          </a:xfrm>
          <a:prstGeom prst="rect">
            <a:avLst/>
          </a:prstGeom>
        </p:spPr>
      </p:pic>
      <p:sp>
        <p:nvSpPr>
          <p:cNvPr id="7" name="Google Shape;184;p40">
            <a:extLst>
              <a:ext uri="{FF2B5EF4-FFF2-40B4-BE49-F238E27FC236}">
                <a16:creationId xmlns:a16="http://schemas.microsoft.com/office/drawing/2014/main" id="{F18A0760-9745-609D-D9F5-AE008544CA59}"/>
              </a:ext>
            </a:extLst>
          </p:cNvPr>
          <p:cNvSpPr txBox="1">
            <a:spLocks/>
          </p:cNvSpPr>
          <p:nvPr/>
        </p:nvSpPr>
        <p:spPr>
          <a:xfrm>
            <a:off x="849900" y="3546781"/>
            <a:ext cx="1817099" cy="818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>
                <a:solidFill>
                  <a:schemeClr val="bg1"/>
                </a:solidFill>
              </a:rPr>
              <a:t>Definisce la struttura di ogni elemento della coda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queue_init</a:t>
            </a:r>
            <a:r>
              <a:rPr lang="it-IT" dirty="0"/>
              <a:t> e </a:t>
            </a:r>
            <a:r>
              <a:rPr lang="it-IT" dirty="0" err="1"/>
              <a:t>queue_destroy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B754565C-A46F-37E4-1BAD-2D54DE2C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44" y="1558448"/>
            <a:ext cx="4349015" cy="2026603"/>
          </a:xfrm>
          <a:prstGeom prst="rect">
            <a:avLst/>
          </a:prstGeom>
        </p:spPr>
      </p:pic>
      <p:pic>
        <p:nvPicPr>
          <p:cNvPr id="5" name="Immagine 4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F3B786C6-4C8F-6FDA-2FEB-C73612AF5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870" y="1558448"/>
            <a:ext cx="2224450" cy="2026603"/>
          </a:xfrm>
          <a:prstGeom prst="rect">
            <a:avLst/>
          </a:prstGeom>
        </p:spPr>
      </p:pic>
      <p:sp>
        <p:nvSpPr>
          <p:cNvPr id="6" name="Google Shape;184;p40">
            <a:extLst>
              <a:ext uri="{FF2B5EF4-FFF2-40B4-BE49-F238E27FC236}">
                <a16:creationId xmlns:a16="http://schemas.microsoft.com/office/drawing/2014/main" id="{8EC98B1D-8B18-A16F-A83B-7CF78BC88A46}"/>
              </a:ext>
            </a:extLst>
          </p:cNvPr>
          <p:cNvSpPr txBox="1">
            <a:spLocks/>
          </p:cNvSpPr>
          <p:nvPr/>
        </p:nvSpPr>
        <p:spPr>
          <a:xfrm>
            <a:off x="1784351" y="3757074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Inizializzazione delle coda</a:t>
            </a:r>
          </a:p>
        </p:txBody>
      </p:sp>
      <p:sp>
        <p:nvSpPr>
          <p:cNvPr id="7" name="Google Shape;184;p40">
            <a:extLst>
              <a:ext uri="{FF2B5EF4-FFF2-40B4-BE49-F238E27FC236}">
                <a16:creationId xmlns:a16="http://schemas.microsoft.com/office/drawing/2014/main" id="{4FD294A3-FA52-DEC5-D85E-4BFCEC15F8BB}"/>
              </a:ext>
            </a:extLst>
          </p:cNvPr>
          <p:cNvSpPr txBox="1">
            <a:spLocks/>
          </p:cNvSpPr>
          <p:nvPr/>
        </p:nvSpPr>
        <p:spPr>
          <a:xfrm>
            <a:off x="5779595" y="3757074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Distruzione della coda</a:t>
            </a:r>
          </a:p>
        </p:txBody>
      </p:sp>
    </p:spTree>
    <p:extLst>
      <p:ext uri="{BB962C8B-B14F-4D97-AF65-F5344CB8AC3E}">
        <p14:creationId xmlns:p14="http://schemas.microsoft.com/office/powerpoint/2010/main" val="102163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q</a:t>
            </a:r>
            <a:r>
              <a:rPr lang="en" dirty="0"/>
              <a:t>ueue_push e</a:t>
            </a:r>
            <a:br>
              <a:rPr lang="en" dirty="0"/>
            </a:br>
            <a:r>
              <a:rPr lang="en" dirty="0"/>
              <a:t>queue_pull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9C4E057C-C086-7D49-F0BC-724B7DECD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00" y="1807126"/>
            <a:ext cx="3656953" cy="2150657"/>
          </a:xfrm>
          <a:prstGeom prst="rect">
            <a:avLst/>
          </a:prstGeom>
        </p:spPr>
      </p:pic>
      <p:sp>
        <p:nvSpPr>
          <p:cNvPr id="4" name="Google Shape;184;p40">
            <a:extLst>
              <a:ext uri="{FF2B5EF4-FFF2-40B4-BE49-F238E27FC236}">
                <a16:creationId xmlns:a16="http://schemas.microsoft.com/office/drawing/2014/main" id="{5E107992-4835-53FF-E5E9-04A09E14CE15}"/>
              </a:ext>
            </a:extLst>
          </p:cNvPr>
          <p:cNvSpPr txBox="1">
            <a:spLocks/>
          </p:cNvSpPr>
          <p:nvPr/>
        </p:nvSpPr>
        <p:spPr>
          <a:xfrm>
            <a:off x="4828309" y="1807125"/>
            <a:ext cx="3377191" cy="2150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La </a:t>
            </a:r>
            <a:r>
              <a:rPr lang="it-IT" sz="1100" dirty="0" err="1">
                <a:solidFill>
                  <a:schemeClr val="bg1"/>
                </a:solidFill>
              </a:rPr>
              <a:t>push</a:t>
            </a:r>
            <a:r>
              <a:rPr lang="it-IT" sz="1100" dirty="0">
                <a:solidFill>
                  <a:schemeClr val="bg1"/>
                </a:solidFill>
              </a:rPr>
              <a:t> e la pull sono le due funzioni base per l’inserimento e rimozione di un elemento dalla coda.</a:t>
            </a:r>
            <a:br>
              <a:rPr lang="it-IT" sz="1100" dirty="0">
                <a:solidFill>
                  <a:schemeClr val="bg1"/>
                </a:solidFill>
              </a:rPr>
            </a:br>
            <a:endParaRPr lang="it-IT" sz="1100" dirty="0">
              <a:solidFill>
                <a:schemeClr val="bg1"/>
              </a:solidFill>
            </a:endParaRPr>
          </a:p>
          <a:p>
            <a:pPr algn="ctr"/>
            <a:r>
              <a:rPr lang="it-IT" sz="1100" dirty="0">
                <a:solidFill>
                  <a:schemeClr val="bg1"/>
                </a:solidFill>
              </a:rPr>
              <a:t>Entrambe le funzioni utilizzano meccanismi di sincronizzazione per garantire la </a:t>
            </a:r>
            <a:r>
              <a:rPr lang="it-IT" sz="1100" dirty="0" err="1">
                <a:solidFill>
                  <a:schemeClr val="bg1"/>
                </a:solidFill>
              </a:rPr>
              <a:t>thread-safety</a:t>
            </a:r>
            <a:r>
              <a:rPr lang="it-IT" sz="11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it-IT" sz="1100" dirty="0">
              <a:solidFill>
                <a:schemeClr val="bg1"/>
              </a:solidFill>
            </a:endParaRPr>
          </a:p>
          <a:p>
            <a:pPr algn="ctr"/>
            <a:r>
              <a:rPr lang="it-IT" sz="1100" dirty="0">
                <a:solidFill>
                  <a:schemeClr val="bg1"/>
                </a:solidFill>
              </a:rPr>
              <a:t>La posizione di inserimento e rimozione degli elementi nella coda dipende dalla politica di scheduling scelta e sarà vista meglio quando analizzeremo le funzioni </a:t>
            </a:r>
            <a:r>
              <a:rPr lang="it-IT" sz="1100" dirty="0" err="1">
                <a:solidFill>
                  <a:schemeClr val="bg1"/>
                </a:solidFill>
              </a:rPr>
              <a:t>add_element_to_queue</a:t>
            </a:r>
            <a:r>
              <a:rPr lang="it-IT" sz="1100" dirty="0">
                <a:solidFill>
                  <a:schemeClr val="bg1"/>
                </a:solidFill>
              </a:rPr>
              <a:t> e </a:t>
            </a:r>
            <a:r>
              <a:rPr lang="it-IT" sz="1100" dirty="0" err="1">
                <a:solidFill>
                  <a:schemeClr val="bg1"/>
                </a:solidFill>
              </a:rPr>
              <a:t>remove_element_to_queue</a:t>
            </a:r>
            <a:r>
              <a:rPr lang="it-IT" sz="11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364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aging_thread_function</a:t>
            </a:r>
            <a:r>
              <a:rPr lang="it-IT" dirty="0"/>
              <a:t> e</a:t>
            </a:r>
            <a:br>
              <a:rPr lang="it-IT" dirty="0"/>
            </a:br>
            <a:r>
              <a:rPr lang="it-IT" dirty="0" err="1"/>
              <a:t>update_priorities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D2CADFBD-56C7-B57E-32F3-548C3DD04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43" y="1417427"/>
            <a:ext cx="4059391" cy="2339649"/>
          </a:xfrm>
          <a:prstGeom prst="rect">
            <a:avLst/>
          </a:prstGeom>
        </p:spPr>
      </p:pic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F5EB547F-ECB6-A63F-94C7-A5DC28BB7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853" y="1386425"/>
            <a:ext cx="3059204" cy="2483923"/>
          </a:xfrm>
          <a:prstGeom prst="rect">
            <a:avLst/>
          </a:prstGeom>
        </p:spPr>
      </p:pic>
      <p:sp>
        <p:nvSpPr>
          <p:cNvPr id="6" name="Google Shape;184;p40">
            <a:extLst>
              <a:ext uri="{FF2B5EF4-FFF2-40B4-BE49-F238E27FC236}">
                <a16:creationId xmlns:a16="http://schemas.microsoft.com/office/drawing/2014/main" id="{D576CE83-CB7C-32C0-55C4-266C896FCEA1}"/>
              </a:ext>
            </a:extLst>
          </p:cNvPr>
          <p:cNvSpPr txBox="1">
            <a:spLocks/>
          </p:cNvSpPr>
          <p:nvPr/>
        </p:nvSpPr>
        <p:spPr>
          <a:xfrm>
            <a:off x="849943" y="4027237"/>
            <a:ext cx="7444114" cy="1008890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Queste due funzioni lavorano insieme per garantire il funzionamento del meccanismo della aging </a:t>
            </a:r>
            <a:r>
              <a:rPr lang="it-IT" sz="1100" dirty="0" err="1">
                <a:solidFill>
                  <a:schemeClr val="bg1"/>
                </a:solidFill>
              </a:rPr>
              <a:t>priority</a:t>
            </a:r>
            <a:r>
              <a:rPr lang="it-IT" sz="11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it-IT" sz="1100" dirty="0">
                <a:solidFill>
                  <a:schemeClr val="bg1"/>
                </a:solidFill>
              </a:rPr>
              <a:t>Il </a:t>
            </a:r>
            <a:r>
              <a:rPr lang="it-IT" sz="1100" dirty="0" err="1">
                <a:solidFill>
                  <a:schemeClr val="bg1"/>
                </a:solidFill>
              </a:rPr>
              <a:t>thread</a:t>
            </a:r>
            <a:r>
              <a:rPr lang="it-IT" sz="1100" dirty="0">
                <a:solidFill>
                  <a:schemeClr val="bg1"/>
                </a:solidFill>
              </a:rPr>
              <a:t> che si occupa dell’aging periodicamente chiama la funzione </a:t>
            </a:r>
            <a:r>
              <a:rPr lang="it-IT" sz="1100" dirty="0" err="1">
                <a:solidFill>
                  <a:schemeClr val="bg1"/>
                </a:solidFill>
              </a:rPr>
              <a:t>update_priorities</a:t>
            </a:r>
            <a:r>
              <a:rPr lang="it-IT" sz="1100" dirty="0">
                <a:solidFill>
                  <a:schemeClr val="bg1"/>
                </a:solidFill>
              </a:rPr>
              <a:t> che aumenta la variabile age di tutti gli elementi presenti in coda, qualora questi dovessero raggiungere un valore uguale a 10, allora anche la priorità aumenterebbe, questo semplice sistema garantisce che anche gli elementi più vecchi con priorità bassa, vedano, col passare del tempo, più possibilità di essere estratti</a:t>
            </a:r>
          </a:p>
        </p:txBody>
      </p:sp>
    </p:spTree>
    <p:extLst>
      <p:ext uri="{BB962C8B-B14F-4D97-AF65-F5344CB8AC3E}">
        <p14:creationId xmlns:p14="http://schemas.microsoft.com/office/powerpoint/2010/main" val="90721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Funzioni di gestione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8525BC81-EF9B-2979-68C2-FDB47F0E7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24" y="1417427"/>
            <a:ext cx="3457152" cy="1835460"/>
          </a:xfrm>
          <a:prstGeom prst="rect">
            <a:avLst/>
          </a:prstGeom>
        </p:spPr>
      </p:pic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815604E9-9F8F-300F-B018-636298B0A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698" y="1417427"/>
            <a:ext cx="4089178" cy="23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43684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676</Words>
  <Application>Microsoft Office PowerPoint</Application>
  <PresentationFormat>Presentazione su schermo (16:9)</PresentationFormat>
  <Paragraphs>63</Paragraphs>
  <Slides>19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Montserrat</vt:lpstr>
      <vt:lpstr>Montserrat ExtraBold</vt:lpstr>
      <vt:lpstr>Futuristic Background by Slidesgo</vt:lpstr>
      <vt:lpstr>Progetto Real-time Embedded Systems</vt:lpstr>
      <vt:lpstr>STRUTTURA DEL PROGETTO</vt:lpstr>
      <vt:lpstr>Master header</vt:lpstr>
      <vt:lpstr>01</vt:lpstr>
      <vt:lpstr>Struttura della coda</vt:lpstr>
      <vt:lpstr>queue_init e queue_destroy</vt:lpstr>
      <vt:lpstr>queue_push e queue_pull</vt:lpstr>
      <vt:lpstr>aging_thread_function e update_priorities</vt:lpstr>
      <vt:lpstr>Funzioni di gestione</vt:lpstr>
      <vt:lpstr>Scheduling policies</vt:lpstr>
      <vt:lpstr>FIFO e LIFO</vt:lpstr>
      <vt:lpstr>PRIORITY – add function</vt:lpstr>
      <vt:lpstr>PRIORITY – remove function</vt:lpstr>
      <vt:lpstr>thread_safety</vt:lpstr>
      <vt:lpstr>Test fatti</vt:lpstr>
      <vt:lpstr>File test (main)</vt:lpstr>
      <vt:lpstr>File test (thread_function)</vt:lpstr>
      <vt:lpstr>Output a schermo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Federico Toni</dc:creator>
  <cp:lastModifiedBy>FEDERICO TONI</cp:lastModifiedBy>
  <cp:revision>9</cp:revision>
  <dcterms:modified xsi:type="dcterms:W3CDTF">2024-09-15T14:29:04Z</dcterms:modified>
</cp:coreProperties>
</file>