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4" r:id="rId8"/>
    <p:sldId id="261" r:id="rId9"/>
    <p:sldId id="262" r:id="rId10"/>
    <p:sldId id="265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2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BEBE9-9C42-BF47-974C-C13B4C44C5B1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87644E-F0D1-6F46-A4E1-A62BE0EA524B}">
      <dgm:prSet/>
      <dgm:spPr/>
      <dgm:t>
        <a:bodyPr/>
        <a:lstStyle/>
        <a:p>
          <a:pPr rtl="0"/>
          <a:r>
            <a:rPr lang="en-US" smtClean="0"/>
            <a:t>New Artboard 512x512</a:t>
          </a:r>
          <a:endParaRPr lang="en-US"/>
        </a:p>
      </dgm:t>
    </dgm:pt>
    <dgm:pt modelId="{D1E59840-F8C0-624B-BCA5-2A1FD83D53DB}" type="parTrans" cxnId="{B00C87FD-1581-F44B-B7C4-CC5250B4A91C}">
      <dgm:prSet/>
      <dgm:spPr/>
      <dgm:t>
        <a:bodyPr/>
        <a:lstStyle/>
        <a:p>
          <a:endParaRPr lang="en-US"/>
        </a:p>
      </dgm:t>
    </dgm:pt>
    <dgm:pt modelId="{419758D3-4EB1-1042-82E7-7AD2C82BBA94}" type="sibTrans" cxnId="{B00C87FD-1581-F44B-B7C4-CC5250B4A91C}">
      <dgm:prSet/>
      <dgm:spPr/>
      <dgm:t>
        <a:bodyPr/>
        <a:lstStyle/>
        <a:p>
          <a:endParaRPr lang="en-US"/>
        </a:p>
      </dgm:t>
    </dgm:pt>
    <dgm:pt modelId="{9BE7DA08-2693-904A-BF29-790B3E7117A4}">
      <dgm:prSet/>
      <dgm:spPr/>
      <dgm:t>
        <a:bodyPr/>
        <a:lstStyle/>
        <a:p>
          <a:pPr rtl="0"/>
          <a:r>
            <a:rPr lang="en-US" smtClean="0"/>
            <a:t>Increase Artboard by 512 until its area is greater than the sum area of all sprite-sheet elements.</a:t>
          </a:r>
          <a:endParaRPr lang="en-US"/>
        </a:p>
      </dgm:t>
    </dgm:pt>
    <dgm:pt modelId="{27C3B9B2-6BB4-FD4D-8D5A-FAE5FC518F4D}" type="parTrans" cxnId="{9A3DD5A3-AB18-8F43-AB76-5C4BBB04D72F}">
      <dgm:prSet/>
      <dgm:spPr/>
      <dgm:t>
        <a:bodyPr/>
        <a:lstStyle/>
        <a:p>
          <a:endParaRPr lang="en-US"/>
        </a:p>
      </dgm:t>
    </dgm:pt>
    <dgm:pt modelId="{9B55CD89-71FF-E141-AA10-17B0CDE23359}" type="sibTrans" cxnId="{9A3DD5A3-AB18-8F43-AB76-5C4BBB04D72F}">
      <dgm:prSet/>
      <dgm:spPr/>
      <dgm:t>
        <a:bodyPr/>
        <a:lstStyle/>
        <a:p>
          <a:endParaRPr lang="en-US"/>
        </a:p>
      </dgm:t>
    </dgm:pt>
    <dgm:pt modelId="{32A928A9-5989-6040-AA4A-35C4E65141F2}">
      <dgm:prSet/>
      <dgm:spPr/>
      <dgm:t>
        <a:bodyPr/>
        <a:lstStyle/>
        <a:p>
          <a:pPr rtl="0"/>
          <a:r>
            <a:rPr lang="en-US" dirty="0" smtClean="0"/>
            <a:t>Array of objects for each sprite-sheet element.</a:t>
          </a:r>
          <a:endParaRPr lang="en-US" dirty="0"/>
        </a:p>
      </dgm:t>
    </dgm:pt>
    <dgm:pt modelId="{424C9A42-4E8F-7043-8A62-6832FAB3E85E}" type="parTrans" cxnId="{7B944876-D234-A145-971F-74CC53B59636}">
      <dgm:prSet/>
      <dgm:spPr/>
      <dgm:t>
        <a:bodyPr/>
        <a:lstStyle/>
        <a:p>
          <a:endParaRPr lang="en-US"/>
        </a:p>
      </dgm:t>
    </dgm:pt>
    <dgm:pt modelId="{14833A19-3936-D741-899B-2E7DBAEAF241}" type="sibTrans" cxnId="{7B944876-D234-A145-971F-74CC53B59636}">
      <dgm:prSet/>
      <dgm:spPr/>
      <dgm:t>
        <a:bodyPr/>
        <a:lstStyle/>
        <a:p>
          <a:endParaRPr lang="en-US"/>
        </a:p>
      </dgm:t>
    </dgm:pt>
    <dgm:pt modelId="{BC07BA80-53E6-7143-81BF-1CCFB25CFC4B}">
      <dgm:prSet/>
      <dgm:spPr/>
      <dgm:t>
        <a:bodyPr/>
        <a:lstStyle/>
        <a:p>
          <a:pPr rtl="0"/>
          <a:r>
            <a:rPr lang="en-US" smtClean="0"/>
            <a:t>Order array from largest to smallest</a:t>
          </a:r>
          <a:endParaRPr lang="en-US"/>
        </a:p>
      </dgm:t>
    </dgm:pt>
    <dgm:pt modelId="{7DFA1158-6C60-3840-8874-8109E79F7166}" type="parTrans" cxnId="{10A7FE6B-B74D-BF40-97A4-23F080D539F0}">
      <dgm:prSet/>
      <dgm:spPr/>
      <dgm:t>
        <a:bodyPr/>
        <a:lstStyle/>
        <a:p>
          <a:endParaRPr lang="en-US"/>
        </a:p>
      </dgm:t>
    </dgm:pt>
    <dgm:pt modelId="{4F524869-4F58-434D-93E6-4A6A859E3841}" type="sibTrans" cxnId="{10A7FE6B-B74D-BF40-97A4-23F080D539F0}">
      <dgm:prSet/>
      <dgm:spPr/>
      <dgm:t>
        <a:bodyPr/>
        <a:lstStyle/>
        <a:p>
          <a:endParaRPr lang="en-US"/>
        </a:p>
      </dgm:t>
    </dgm:pt>
    <dgm:pt modelId="{9A2F1BB1-3F12-0A49-9298-42D4065FDDED}">
      <dgm:prSet/>
      <dgm:spPr/>
      <dgm:t>
        <a:bodyPr/>
        <a:lstStyle/>
        <a:p>
          <a:pPr rtl="0"/>
          <a:r>
            <a:rPr lang="en-US" dirty="0" smtClean="0"/>
            <a:t>Place objects (last to first/ right to left, Top-Right) &amp; (first to last/left to right, Bottom-Left) </a:t>
          </a:r>
          <a:endParaRPr lang="en-US" dirty="0"/>
        </a:p>
      </dgm:t>
    </dgm:pt>
    <dgm:pt modelId="{5D9BB471-42E2-A94F-8DBD-04390882AFBA}" type="parTrans" cxnId="{5B3C7AAD-F4C1-E247-BF96-24601458F230}">
      <dgm:prSet/>
      <dgm:spPr/>
      <dgm:t>
        <a:bodyPr/>
        <a:lstStyle/>
        <a:p>
          <a:endParaRPr lang="en-US"/>
        </a:p>
      </dgm:t>
    </dgm:pt>
    <dgm:pt modelId="{524596EB-5B52-6147-9646-4FC8A4926250}" type="sibTrans" cxnId="{5B3C7AAD-F4C1-E247-BF96-24601458F230}">
      <dgm:prSet/>
      <dgm:spPr/>
      <dgm:t>
        <a:bodyPr/>
        <a:lstStyle/>
        <a:p>
          <a:endParaRPr lang="en-US"/>
        </a:p>
      </dgm:t>
    </dgm:pt>
    <dgm:pt modelId="{EDAB36BE-D80C-8341-BD22-D5CE6C0B5E05}" type="pres">
      <dgm:prSet presAssocID="{895BEBE9-9C42-BF47-974C-C13B4C44C5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0B80AF-3018-0D47-8A6C-90FDE4E59CC9}" type="pres">
      <dgm:prSet presAssocID="{9A2F1BB1-3F12-0A49-9298-42D4065FDDED}" presName="boxAndChildren" presStyleCnt="0"/>
      <dgm:spPr/>
    </dgm:pt>
    <dgm:pt modelId="{7E708E1B-D5BA-6B42-91CE-5EF9DE866102}" type="pres">
      <dgm:prSet presAssocID="{9A2F1BB1-3F12-0A49-9298-42D4065FDDED}" presName="parentTextBox" presStyleLbl="node1" presStyleIdx="0" presStyleCnt="5"/>
      <dgm:spPr/>
      <dgm:t>
        <a:bodyPr/>
        <a:lstStyle/>
        <a:p>
          <a:endParaRPr lang="en-US"/>
        </a:p>
      </dgm:t>
    </dgm:pt>
    <dgm:pt modelId="{B7DE177C-85D4-924A-ABF5-44291B060735}" type="pres">
      <dgm:prSet presAssocID="{4F524869-4F58-434D-93E6-4A6A859E3841}" presName="sp" presStyleCnt="0"/>
      <dgm:spPr/>
    </dgm:pt>
    <dgm:pt modelId="{CEC7BAAF-E8C4-CB49-8624-FB44F3F5A8AC}" type="pres">
      <dgm:prSet presAssocID="{BC07BA80-53E6-7143-81BF-1CCFB25CFC4B}" presName="arrowAndChildren" presStyleCnt="0"/>
      <dgm:spPr/>
    </dgm:pt>
    <dgm:pt modelId="{E5CDFFE8-7BD3-8A4D-8ABD-3F2C80AF2488}" type="pres">
      <dgm:prSet presAssocID="{BC07BA80-53E6-7143-81BF-1CCFB25CFC4B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78549FA4-75BB-3B48-842F-290DF7E176D7}" type="pres">
      <dgm:prSet presAssocID="{9B55CD89-71FF-E141-AA10-17B0CDE23359}" presName="sp" presStyleCnt="0"/>
      <dgm:spPr/>
    </dgm:pt>
    <dgm:pt modelId="{2E02D44F-DBA4-294D-900F-E7FE542A1D4F}" type="pres">
      <dgm:prSet presAssocID="{9BE7DA08-2693-904A-BF29-790B3E7117A4}" presName="arrowAndChildren" presStyleCnt="0"/>
      <dgm:spPr/>
    </dgm:pt>
    <dgm:pt modelId="{80037826-CAF3-B546-9905-AAA3A59C4396}" type="pres">
      <dgm:prSet presAssocID="{9BE7DA08-2693-904A-BF29-790B3E7117A4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01A30C68-7DF4-4E43-A7BB-573B87A31CB4}" type="pres">
      <dgm:prSet presAssocID="{419758D3-4EB1-1042-82E7-7AD2C82BBA94}" presName="sp" presStyleCnt="0"/>
      <dgm:spPr/>
    </dgm:pt>
    <dgm:pt modelId="{3D2D3768-BCA0-954E-9EB9-B495BBD4C64E}" type="pres">
      <dgm:prSet presAssocID="{7C87644E-F0D1-6F46-A4E1-A62BE0EA524B}" presName="arrowAndChildren" presStyleCnt="0"/>
      <dgm:spPr/>
    </dgm:pt>
    <dgm:pt modelId="{8FFE8A4B-8D45-EC40-A266-14CB744DFE4D}" type="pres">
      <dgm:prSet presAssocID="{7C87644E-F0D1-6F46-A4E1-A62BE0EA524B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9B95AE5C-95AA-FB4A-90BE-8EE3C5152FE5}" type="pres">
      <dgm:prSet presAssocID="{14833A19-3936-D741-899B-2E7DBAEAF241}" presName="sp" presStyleCnt="0"/>
      <dgm:spPr/>
    </dgm:pt>
    <dgm:pt modelId="{AA94784E-77C0-5047-911F-6A442E28A519}" type="pres">
      <dgm:prSet presAssocID="{32A928A9-5989-6040-AA4A-35C4E65141F2}" presName="arrowAndChildren" presStyleCnt="0"/>
      <dgm:spPr/>
    </dgm:pt>
    <dgm:pt modelId="{0D9DAB9C-8C81-6442-B195-9CE20F772CA8}" type="pres">
      <dgm:prSet presAssocID="{32A928A9-5989-6040-AA4A-35C4E65141F2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5B3C7AAD-F4C1-E247-BF96-24601458F230}" srcId="{895BEBE9-9C42-BF47-974C-C13B4C44C5B1}" destId="{9A2F1BB1-3F12-0A49-9298-42D4065FDDED}" srcOrd="4" destOrd="0" parTransId="{5D9BB471-42E2-A94F-8DBD-04390882AFBA}" sibTransId="{524596EB-5B52-6147-9646-4FC8A4926250}"/>
    <dgm:cxn modelId="{99A659B3-F6E5-124C-8994-CE8614C6053E}" type="presOf" srcId="{9A2F1BB1-3F12-0A49-9298-42D4065FDDED}" destId="{7E708E1B-D5BA-6B42-91CE-5EF9DE866102}" srcOrd="0" destOrd="0" presId="urn:microsoft.com/office/officeart/2005/8/layout/process4"/>
    <dgm:cxn modelId="{FA36BD65-8BBA-AC43-8C92-B930C2D3CDED}" type="presOf" srcId="{BC07BA80-53E6-7143-81BF-1CCFB25CFC4B}" destId="{E5CDFFE8-7BD3-8A4D-8ABD-3F2C80AF2488}" srcOrd="0" destOrd="0" presId="urn:microsoft.com/office/officeart/2005/8/layout/process4"/>
    <dgm:cxn modelId="{E92DB7A5-6895-6040-AC68-F4DC95618FEC}" type="presOf" srcId="{9BE7DA08-2693-904A-BF29-790B3E7117A4}" destId="{80037826-CAF3-B546-9905-AAA3A59C4396}" srcOrd="0" destOrd="0" presId="urn:microsoft.com/office/officeart/2005/8/layout/process4"/>
    <dgm:cxn modelId="{10A7FE6B-B74D-BF40-97A4-23F080D539F0}" srcId="{895BEBE9-9C42-BF47-974C-C13B4C44C5B1}" destId="{BC07BA80-53E6-7143-81BF-1CCFB25CFC4B}" srcOrd="3" destOrd="0" parTransId="{7DFA1158-6C60-3840-8874-8109E79F7166}" sibTransId="{4F524869-4F58-434D-93E6-4A6A859E3841}"/>
    <dgm:cxn modelId="{7B944876-D234-A145-971F-74CC53B59636}" srcId="{895BEBE9-9C42-BF47-974C-C13B4C44C5B1}" destId="{32A928A9-5989-6040-AA4A-35C4E65141F2}" srcOrd="0" destOrd="0" parTransId="{424C9A42-4E8F-7043-8A62-6832FAB3E85E}" sibTransId="{14833A19-3936-D741-899B-2E7DBAEAF241}"/>
    <dgm:cxn modelId="{1CB5BB44-C991-7C41-AB72-5A8BB9161413}" type="presOf" srcId="{32A928A9-5989-6040-AA4A-35C4E65141F2}" destId="{0D9DAB9C-8C81-6442-B195-9CE20F772CA8}" srcOrd="0" destOrd="0" presId="urn:microsoft.com/office/officeart/2005/8/layout/process4"/>
    <dgm:cxn modelId="{98042A74-0AD5-5F47-861B-1C50C5994A42}" type="presOf" srcId="{895BEBE9-9C42-BF47-974C-C13B4C44C5B1}" destId="{EDAB36BE-D80C-8341-BD22-D5CE6C0B5E05}" srcOrd="0" destOrd="0" presId="urn:microsoft.com/office/officeart/2005/8/layout/process4"/>
    <dgm:cxn modelId="{9A3DD5A3-AB18-8F43-AB76-5C4BBB04D72F}" srcId="{895BEBE9-9C42-BF47-974C-C13B4C44C5B1}" destId="{9BE7DA08-2693-904A-BF29-790B3E7117A4}" srcOrd="2" destOrd="0" parTransId="{27C3B9B2-6BB4-FD4D-8D5A-FAE5FC518F4D}" sibTransId="{9B55CD89-71FF-E141-AA10-17B0CDE23359}"/>
    <dgm:cxn modelId="{478A7270-01EA-CC4E-9582-7554D03626FC}" type="presOf" srcId="{7C87644E-F0D1-6F46-A4E1-A62BE0EA524B}" destId="{8FFE8A4B-8D45-EC40-A266-14CB744DFE4D}" srcOrd="0" destOrd="0" presId="urn:microsoft.com/office/officeart/2005/8/layout/process4"/>
    <dgm:cxn modelId="{B00C87FD-1581-F44B-B7C4-CC5250B4A91C}" srcId="{895BEBE9-9C42-BF47-974C-C13B4C44C5B1}" destId="{7C87644E-F0D1-6F46-A4E1-A62BE0EA524B}" srcOrd="1" destOrd="0" parTransId="{D1E59840-F8C0-624B-BCA5-2A1FD83D53DB}" sibTransId="{419758D3-4EB1-1042-82E7-7AD2C82BBA94}"/>
    <dgm:cxn modelId="{CB5D859B-3AAC-E049-865A-9F2E14352C85}" type="presParOf" srcId="{EDAB36BE-D80C-8341-BD22-D5CE6C0B5E05}" destId="{E00B80AF-3018-0D47-8A6C-90FDE4E59CC9}" srcOrd="0" destOrd="0" presId="urn:microsoft.com/office/officeart/2005/8/layout/process4"/>
    <dgm:cxn modelId="{14850FDE-0A47-6145-9C2C-DA3BD7DD6B1C}" type="presParOf" srcId="{E00B80AF-3018-0D47-8A6C-90FDE4E59CC9}" destId="{7E708E1B-D5BA-6B42-91CE-5EF9DE866102}" srcOrd="0" destOrd="0" presId="urn:microsoft.com/office/officeart/2005/8/layout/process4"/>
    <dgm:cxn modelId="{98C3BE65-7312-3942-BD35-1E75F31AAD70}" type="presParOf" srcId="{EDAB36BE-D80C-8341-BD22-D5CE6C0B5E05}" destId="{B7DE177C-85D4-924A-ABF5-44291B060735}" srcOrd="1" destOrd="0" presId="urn:microsoft.com/office/officeart/2005/8/layout/process4"/>
    <dgm:cxn modelId="{9291F902-3627-5F4E-9F66-8CB8EF726D62}" type="presParOf" srcId="{EDAB36BE-D80C-8341-BD22-D5CE6C0B5E05}" destId="{CEC7BAAF-E8C4-CB49-8624-FB44F3F5A8AC}" srcOrd="2" destOrd="0" presId="urn:microsoft.com/office/officeart/2005/8/layout/process4"/>
    <dgm:cxn modelId="{B14E4240-E5F3-3549-BCDB-8081460CBBE2}" type="presParOf" srcId="{CEC7BAAF-E8C4-CB49-8624-FB44F3F5A8AC}" destId="{E5CDFFE8-7BD3-8A4D-8ABD-3F2C80AF2488}" srcOrd="0" destOrd="0" presId="urn:microsoft.com/office/officeart/2005/8/layout/process4"/>
    <dgm:cxn modelId="{717C45D5-9AE6-ED44-B818-F974A11D128E}" type="presParOf" srcId="{EDAB36BE-D80C-8341-BD22-D5CE6C0B5E05}" destId="{78549FA4-75BB-3B48-842F-290DF7E176D7}" srcOrd="3" destOrd="0" presId="urn:microsoft.com/office/officeart/2005/8/layout/process4"/>
    <dgm:cxn modelId="{DB6B2DDF-50CB-454F-AEF3-B75C1DD564A2}" type="presParOf" srcId="{EDAB36BE-D80C-8341-BD22-D5CE6C0B5E05}" destId="{2E02D44F-DBA4-294D-900F-E7FE542A1D4F}" srcOrd="4" destOrd="0" presId="urn:microsoft.com/office/officeart/2005/8/layout/process4"/>
    <dgm:cxn modelId="{B69701C9-2925-564A-9C90-8F28FED81A25}" type="presParOf" srcId="{2E02D44F-DBA4-294D-900F-E7FE542A1D4F}" destId="{80037826-CAF3-B546-9905-AAA3A59C4396}" srcOrd="0" destOrd="0" presId="urn:microsoft.com/office/officeart/2005/8/layout/process4"/>
    <dgm:cxn modelId="{6B89B89D-EA38-2A46-9384-07BE2CEDE9B0}" type="presParOf" srcId="{EDAB36BE-D80C-8341-BD22-D5CE6C0B5E05}" destId="{01A30C68-7DF4-4E43-A7BB-573B87A31CB4}" srcOrd="5" destOrd="0" presId="urn:microsoft.com/office/officeart/2005/8/layout/process4"/>
    <dgm:cxn modelId="{655618AA-2CD8-B24D-AE9B-03ABF97B3ADC}" type="presParOf" srcId="{EDAB36BE-D80C-8341-BD22-D5CE6C0B5E05}" destId="{3D2D3768-BCA0-954E-9EB9-B495BBD4C64E}" srcOrd="6" destOrd="0" presId="urn:microsoft.com/office/officeart/2005/8/layout/process4"/>
    <dgm:cxn modelId="{B0CF0646-7FBE-F040-9BBB-1FD2FB4EA048}" type="presParOf" srcId="{3D2D3768-BCA0-954E-9EB9-B495BBD4C64E}" destId="{8FFE8A4B-8D45-EC40-A266-14CB744DFE4D}" srcOrd="0" destOrd="0" presId="urn:microsoft.com/office/officeart/2005/8/layout/process4"/>
    <dgm:cxn modelId="{C2817822-AF55-4248-B47B-D3D7101A32B7}" type="presParOf" srcId="{EDAB36BE-D80C-8341-BD22-D5CE6C0B5E05}" destId="{9B95AE5C-95AA-FB4A-90BE-8EE3C5152FE5}" srcOrd="7" destOrd="0" presId="urn:microsoft.com/office/officeart/2005/8/layout/process4"/>
    <dgm:cxn modelId="{AFC6B77C-6302-DB42-B354-92E8DB3C9B01}" type="presParOf" srcId="{EDAB36BE-D80C-8341-BD22-D5CE6C0B5E05}" destId="{AA94784E-77C0-5047-911F-6A442E28A519}" srcOrd="8" destOrd="0" presId="urn:microsoft.com/office/officeart/2005/8/layout/process4"/>
    <dgm:cxn modelId="{A66D69CE-F2FF-8140-8748-4A1C57307CCD}" type="presParOf" srcId="{AA94784E-77C0-5047-911F-6A442E28A519}" destId="{0D9DAB9C-8C81-6442-B195-9CE20F772CA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08E1B-D5BA-6B42-91CE-5EF9DE866102}">
      <dsp:nvSpPr>
        <dsp:cNvPr id="0" name=""/>
        <dsp:cNvSpPr/>
      </dsp:nvSpPr>
      <dsp:spPr>
        <a:xfrm>
          <a:off x="0" y="3886230"/>
          <a:ext cx="8229600" cy="63756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Place objects (last to first/ right to left, Top-Right) &amp; (first to last/left to right, Bottom-Left) </a:t>
          </a:r>
          <a:endParaRPr lang="en-US" sz="1600" kern="1200" dirty="0"/>
        </a:p>
      </dsp:txBody>
      <dsp:txXfrm>
        <a:off x="0" y="3886230"/>
        <a:ext cx="8229600" cy="637568"/>
      </dsp:txXfrm>
    </dsp:sp>
    <dsp:sp modelId="{E5CDFFE8-7BD3-8A4D-8ABD-3F2C80AF2488}">
      <dsp:nvSpPr>
        <dsp:cNvPr id="0" name=""/>
        <dsp:cNvSpPr/>
      </dsp:nvSpPr>
      <dsp:spPr>
        <a:xfrm rot="10800000">
          <a:off x="0" y="2915214"/>
          <a:ext cx="8229600" cy="980580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Order array from largest to smallest</a:t>
          </a:r>
          <a:endParaRPr lang="en-US" sz="1600" kern="1200"/>
        </a:p>
      </dsp:txBody>
      <dsp:txXfrm rot="10800000">
        <a:off x="0" y="2915214"/>
        <a:ext cx="8229600" cy="637151"/>
      </dsp:txXfrm>
    </dsp:sp>
    <dsp:sp modelId="{80037826-CAF3-B546-9905-AAA3A59C4396}">
      <dsp:nvSpPr>
        <dsp:cNvPr id="0" name=""/>
        <dsp:cNvSpPr/>
      </dsp:nvSpPr>
      <dsp:spPr>
        <a:xfrm rot="10800000">
          <a:off x="0" y="1944197"/>
          <a:ext cx="8229600" cy="980580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Increase Artboard by 512 until its area is greater than the sum area of all sprite-sheet elements.</a:t>
          </a:r>
          <a:endParaRPr lang="en-US" sz="1600" kern="1200"/>
        </a:p>
      </dsp:txBody>
      <dsp:txXfrm rot="10800000">
        <a:off x="0" y="1944197"/>
        <a:ext cx="8229600" cy="637151"/>
      </dsp:txXfrm>
    </dsp:sp>
    <dsp:sp modelId="{8FFE8A4B-8D45-EC40-A266-14CB744DFE4D}">
      <dsp:nvSpPr>
        <dsp:cNvPr id="0" name=""/>
        <dsp:cNvSpPr/>
      </dsp:nvSpPr>
      <dsp:spPr>
        <a:xfrm rot="10800000">
          <a:off x="0" y="973180"/>
          <a:ext cx="8229600" cy="980580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New Artboard 512x512</a:t>
          </a:r>
          <a:endParaRPr lang="en-US" sz="1600" kern="1200"/>
        </a:p>
      </dsp:txBody>
      <dsp:txXfrm rot="10800000">
        <a:off x="0" y="973180"/>
        <a:ext cx="8229600" cy="637151"/>
      </dsp:txXfrm>
    </dsp:sp>
    <dsp:sp modelId="{0D9DAB9C-8C81-6442-B195-9CE20F772CA8}">
      <dsp:nvSpPr>
        <dsp:cNvPr id="0" name=""/>
        <dsp:cNvSpPr/>
      </dsp:nvSpPr>
      <dsp:spPr>
        <a:xfrm rot="10800000">
          <a:off x="0" y="2163"/>
          <a:ext cx="8229600" cy="980580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Array of objects for each sprite-sheet element.</a:t>
          </a:r>
          <a:endParaRPr lang="en-US" sz="1600" kern="1200" dirty="0"/>
        </a:p>
      </dsp:txBody>
      <dsp:txXfrm rot="10800000">
        <a:off x="0" y="2163"/>
        <a:ext cx="8229600" cy="637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0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8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0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7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5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7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2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3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6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6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0F075-9602-C049-9834-99EBA158A0EE}" type="datetimeFigureOut">
              <a:rPr lang="en-US" smtClean="0"/>
              <a:t>1/21/15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0A98C-F5FA-9C4F-9838-63D0264DB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1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egamanx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78" y="2130425"/>
            <a:ext cx="5650029" cy="4727575"/>
          </a:xfrm>
          <a:prstGeom prst="rect">
            <a:avLst/>
          </a:prstGeom>
        </p:spPr>
      </p:pic>
      <p:pic>
        <p:nvPicPr>
          <p:cNvPr id="5" name="Picture 4" descr="angry_bir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77" y="0"/>
            <a:ext cx="3195638" cy="2130425"/>
          </a:xfrm>
          <a:prstGeom prst="rect">
            <a:avLst/>
          </a:prstGeom>
        </p:spPr>
      </p:pic>
      <p:pic>
        <p:nvPicPr>
          <p:cNvPr id="4" name="Picture 3" descr="facebook-google-sprit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1" t="14040" r="11538" b="14038"/>
          <a:stretch/>
        </p:blipFill>
        <p:spPr>
          <a:xfrm>
            <a:off x="5397944" y="4630616"/>
            <a:ext cx="3746056" cy="2227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1960" y="0"/>
            <a:ext cx="5962039" cy="2246923"/>
          </a:xfrm>
        </p:spPr>
        <p:txBody>
          <a:bodyPr/>
          <a:lstStyle/>
          <a:p>
            <a:r>
              <a:rPr lang="en-US" dirty="0" smtClean="0">
                <a:latin typeface="Menlo Regular"/>
                <a:cs typeface="Menlo Regular"/>
              </a:rPr>
              <a:t>Sprite Sheets from Illustrator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6350" y="2246923"/>
            <a:ext cx="3507649" cy="2530230"/>
          </a:xfrm>
        </p:spPr>
        <p:txBody>
          <a:bodyPr/>
          <a:lstStyle/>
          <a:p>
            <a:r>
              <a:rPr lang="en-US" dirty="0" smtClean="0"/>
              <a:t>St. John’s Santa Code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4430345" y="3253154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16079" y="1221152"/>
            <a:ext cx="1377461" cy="13774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2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320692" y="1069730"/>
            <a:ext cx="263770" cy="26377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gular Pentagon 17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91268" y="5421921"/>
            <a:ext cx="475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Fits in Art-Board:</a:t>
            </a:r>
          </a:p>
          <a:p>
            <a:r>
              <a:rPr lang="en-US" dirty="0" smtClean="0"/>
              <a:t>No Collisions:</a:t>
            </a:r>
          </a:p>
          <a:p>
            <a:r>
              <a:rPr lang="en-US" dirty="0" smtClean="0"/>
              <a:t>Placed Items: Square, Trapezoid, Circle 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208345" y="5812689"/>
            <a:ext cx="185617" cy="18561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08345" y="5509844"/>
            <a:ext cx="185617" cy="18561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7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4430345" y="3253154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16079" y="1221152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gular Pentagon 11"/>
          <p:cNvSpPr/>
          <p:nvPr/>
        </p:nvSpPr>
        <p:spPr>
          <a:xfrm>
            <a:off x="7893540" y="1221152"/>
            <a:ext cx="1567961" cy="556846"/>
          </a:xfrm>
          <a:prstGeom prst="pentagon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3" name="Oval 12"/>
          <p:cNvSpPr/>
          <p:nvPr/>
        </p:nvSpPr>
        <p:spPr>
          <a:xfrm>
            <a:off x="7761655" y="1089267"/>
            <a:ext cx="263770" cy="26377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gular Pentagon 31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91268" y="5421921"/>
            <a:ext cx="475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Fits in Art-Board:</a:t>
            </a:r>
          </a:p>
          <a:p>
            <a:r>
              <a:rPr lang="en-US" dirty="0" smtClean="0"/>
              <a:t>No Collisions:</a:t>
            </a:r>
          </a:p>
          <a:p>
            <a:r>
              <a:rPr lang="en-US" dirty="0" smtClean="0"/>
              <a:t>Placed Items: Square, Trapezoid, Circle 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208345" y="5812689"/>
            <a:ext cx="185617" cy="18561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08345" y="5509844"/>
            <a:ext cx="185617" cy="1856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8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4430345" y="3253154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16079" y="1221152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7483230" y="3253154"/>
            <a:ext cx="1567961" cy="556846"/>
          </a:xfrm>
          <a:prstGeom prst="pentagon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7351345" y="3121269"/>
            <a:ext cx="263770" cy="26377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gular Pentagon 31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91268" y="5421921"/>
            <a:ext cx="475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Fits in Art-Board:</a:t>
            </a:r>
          </a:p>
          <a:p>
            <a:r>
              <a:rPr lang="en-US" dirty="0" smtClean="0"/>
              <a:t>No Collisions:</a:t>
            </a:r>
          </a:p>
          <a:p>
            <a:r>
              <a:rPr lang="en-US" dirty="0" smtClean="0"/>
              <a:t>Placed Items: Square, Trapezoid, Circle 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208345" y="5812689"/>
            <a:ext cx="185617" cy="18561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08345" y="5509844"/>
            <a:ext cx="185617" cy="1856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08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4430345" y="3253154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16079" y="1221152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gular Pentagon 26"/>
          <p:cNvSpPr/>
          <p:nvPr/>
        </p:nvSpPr>
        <p:spPr>
          <a:xfrm>
            <a:off x="6457464" y="1221152"/>
            <a:ext cx="1567961" cy="556846"/>
          </a:xfrm>
          <a:prstGeom prst="pentagon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28" name="Oval 27"/>
          <p:cNvSpPr/>
          <p:nvPr/>
        </p:nvSpPr>
        <p:spPr>
          <a:xfrm>
            <a:off x="6325579" y="1089267"/>
            <a:ext cx="263770" cy="26377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gular Pentagon 31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91268" y="5421921"/>
            <a:ext cx="475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Fits in Art-Board:</a:t>
            </a:r>
          </a:p>
          <a:p>
            <a:r>
              <a:rPr lang="en-US" dirty="0" smtClean="0"/>
              <a:t>No Collisions:</a:t>
            </a:r>
          </a:p>
          <a:p>
            <a:r>
              <a:rPr lang="en-US" dirty="0" smtClean="0"/>
              <a:t>Placed Items: Square, Trapezoid, Circle 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208345" y="5812689"/>
            <a:ext cx="185617" cy="1856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08345" y="5509844"/>
            <a:ext cx="185617" cy="18561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49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4430345" y="3253154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16079" y="1221152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gular Pentagon 13"/>
          <p:cNvSpPr/>
          <p:nvPr/>
        </p:nvSpPr>
        <p:spPr>
          <a:xfrm>
            <a:off x="4430346" y="3214077"/>
            <a:ext cx="1567961" cy="556846"/>
          </a:xfrm>
          <a:prstGeom prst="pentagon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4298461" y="3082192"/>
            <a:ext cx="263770" cy="26377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gular Pentagon 29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91268" y="5421921"/>
            <a:ext cx="475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Fits in Art-Board:</a:t>
            </a:r>
          </a:p>
          <a:p>
            <a:r>
              <a:rPr lang="en-US" dirty="0" smtClean="0"/>
              <a:t>No Collisions:</a:t>
            </a:r>
          </a:p>
          <a:p>
            <a:r>
              <a:rPr lang="en-US" dirty="0" smtClean="0"/>
              <a:t>Placed Items: Square, Trapezoid, Circle 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208345" y="5812689"/>
            <a:ext cx="185617" cy="1856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08345" y="5509844"/>
            <a:ext cx="185617" cy="18561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6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4430345" y="3253154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16079" y="1221152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gular Pentagon 15"/>
          <p:cNvSpPr/>
          <p:nvPr/>
        </p:nvSpPr>
        <p:spPr>
          <a:xfrm>
            <a:off x="4430346" y="4586654"/>
            <a:ext cx="1567961" cy="556846"/>
          </a:xfrm>
          <a:prstGeom prst="pentagon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9" name="Oval 18"/>
          <p:cNvSpPr/>
          <p:nvPr/>
        </p:nvSpPr>
        <p:spPr>
          <a:xfrm>
            <a:off x="4298461" y="4454769"/>
            <a:ext cx="263770" cy="26377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gular Pentagon 27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91268" y="5421921"/>
            <a:ext cx="475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Fits in Art-Board:</a:t>
            </a:r>
          </a:p>
          <a:p>
            <a:r>
              <a:rPr lang="en-US" dirty="0" smtClean="0"/>
              <a:t>No Collisions:</a:t>
            </a:r>
          </a:p>
          <a:p>
            <a:r>
              <a:rPr lang="en-US" dirty="0" smtClean="0"/>
              <a:t>Placed Items: Square, Trapezoid, Circle 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208345" y="5812689"/>
            <a:ext cx="185617" cy="18561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08345" y="5509844"/>
            <a:ext cx="185617" cy="1856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0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4430345" y="3253154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16079" y="1221152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gular Pentagon 17"/>
          <p:cNvSpPr/>
          <p:nvPr/>
        </p:nvSpPr>
        <p:spPr>
          <a:xfrm>
            <a:off x="6486772" y="2657231"/>
            <a:ext cx="1567961" cy="556846"/>
          </a:xfrm>
          <a:prstGeom prst="pent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1" name="Oval 20"/>
          <p:cNvSpPr/>
          <p:nvPr/>
        </p:nvSpPr>
        <p:spPr>
          <a:xfrm>
            <a:off x="6320692" y="2461845"/>
            <a:ext cx="263770" cy="26377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91268" y="5421921"/>
            <a:ext cx="4977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Fits in Art-Board:</a:t>
            </a:r>
          </a:p>
          <a:p>
            <a:r>
              <a:rPr lang="en-US" dirty="0" smtClean="0"/>
              <a:t>No Collisions:</a:t>
            </a:r>
          </a:p>
          <a:p>
            <a:r>
              <a:rPr lang="en-US" dirty="0" smtClean="0"/>
              <a:t>Placed Items: Square, Trapezoid, Circle, Pentagon  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208345" y="5812689"/>
            <a:ext cx="185617" cy="18561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08345" y="5509844"/>
            <a:ext cx="185617" cy="18561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22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4430345" y="3253154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16079" y="1221152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gular Pentagon 17"/>
          <p:cNvSpPr/>
          <p:nvPr/>
        </p:nvSpPr>
        <p:spPr>
          <a:xfrm>
            <a:off x="6486772" y="265723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91268" y="5421921"/>
            <a:ext cx="4977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Fits in Art-Board:</a:t>
            </a:r>
          </a:p>
          <a:p>
            <a:r>
              <a:rPr lang="en-US" dirty="0" smtClean="0"/>
              <a:t>No Collisions:</a:t>
            </a:r>
          </a:p>
          <a:p>
            <a:r>
              <a:rPr lang="en-US" dirty="0" smtClean="0"/>
              <a:t>Placed Items: Square, Trapezoid, Circle, Pentagon 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208345" y="5812689"/>
            <a:ext cx="185617" cy="18561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08345" y="5509844"/>
            <a:ext cx="185617" cy="18561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91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to overcome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need to create working proof of reconstructing the sprite sheet in Flash.</a:t>
            </a:r>
          </a:p>
          <a:p>
            <a:r>
              <a:rPr lang="en-US" dirty="0" smtClean="0"/>
              <a:t>How to handle exporting sprite sheets at different resolutions and their reconstruction </a:t>
            </a:r>
            <a:r>
              <a:rPr lang="en-US" smtClean="0"/>
              <a:t>in flash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4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latin typeface="Helvetica"/>
                <a:cs typeface="Helvetica"/>
              </a:rPr>
              <a:t>Ability to have art references in Flash</a:t>
            </a:r>
          </a:p>
          <a:p>
            <a:pPr lvl="1"/>
            <a:r>
              <a:rPr lang="en-US" sz="1400" dirty="0" smtClean="0">
                <a:latin typeface="Helvetica"/>
                <a:cs typeface="Helvetica"/>
              </a:rPr>
              <a:t>Flash can source a single file (e.g. </a:t>
            </a:r>
            <a:r>
              <a:rPr lang="en-US" sz="1400" dirty="0" err="1" smtClean="0">
                <a:latin typeface="Helvetica"/>
                <a:cs typeface="Helvetica"/>
              </a:rPr>
              <a:t>character.png</a:t>
            </a:r>
            <a:r>
              <a:rPr lang="en-US" sz="1400" dirty="0" smtClean="0">
                <a:latin typeface="Helvetica"/>
                <a:cs typeface="Helvetica"/>
              </a:rPr>
              <a:t>) and we can dynamically replace that sprite sheet with any number of characters from our Asset Server without an artist having to open flash.</a:t>
            </a:r>
          </a:p>
          <a:p>
            <a:pPr lvl="1"/>
            <a:r>
              <a:rPr lang="en-US" sz="1400" dirty="0" smtClean="0">
                <a:latin typeface="Helvetica"/>
                <a:cs typeface="Helvetica"/>
              </a:rPr>
              <a:t>This gives us a complete separation of Art &amp; Animation. Allowing us to completely change the look and feel of artwork without the risk of breaking the animation.</a:t>
            </a:r>
          </a:p>
          <a:p>
            <a:r>
              <a:rPr lang="en-US" sz="1600" b="1" dirty="0" smtClean="0">
                <a:latin typeface="Helvetica"/>
                <a:cs typeface="Helvetica"/>
              </a:rPr>
              <a:t>Greater control over color (hair, eyes, skin, etc..)</a:t>
            </a:r>
          </a:p>
          <a:p>
            <a:pPr lvl="1"/>
            <a:r>
              <a:rPr lang="en-US" sz="1400" dirty="0" smtClean="0">
                <a:latin typeface="Helvetica"/>
                <a:cs typeface="Helvetica"/>
              </a:rPr>
              <a:t>Flash can only set colors on shapes created through action script at run-time. There is no way to change fills or strokes with </a:t>
            </a:r>
            <a:r>
              <a:rPr lang="en-US" sz="1400" dirty="0" err="1" smtClean="0">
                <a:latin typeface="Helvetica"/>
                <a:cs typeface="Helvetica"/>
              </a:rPr>
              <a:t>jsfl</a:t>
            </a:r>
            <a:r>
              <a:rPr lang="en-US" sz="1400" dirty="0" smtClean="0">
                <a:latin typeface="Helvetica"/>
                <a:cs typeface="Helvetica"/>
              </a:rPr>
              <a:t>. But we can do that easily in Illustrator &amp; </a:t>
            </a:r>
            <a:r>
              <a:rPr lang="en-US" sz="1400" dirty="0" err="1" smtClean="0">
                <a:latin typeface="Helvetica"/>
                <a:cs typeface="Helvetica"/>
              </a:rPr>
              <a:t>jsx</a:t>
            </a:r>
            <a:r>
              <a:rPr lang="en-US" sz="1400" dirty="0" smtClean="0">
                <a:latin typeface="Helvetica"/>
                <a:cs typeface="Helvetica"/>
              </a:rPr>
              <a:t>.</a:t>
            </a:r>
          </a:p>
          <a:p>
            <a:r>
              <a:rPr lang="en-US" sz="1600" b="1" dirty="0" smtClean="0">
                <a:latin typeface="Helvetica"/>
                <a:cs typeface="Helvetica"/>
              </a:rPr>
              <a:t>Much more optimized for HTML5.</a:t>
            </a:r>
          </a:p>
          <a:p>
            <a:pPr lvl="2"/>
            <a:r>
              <a:rPr lang="en-US" sz="1400" dirty="0" smtClean="0">
                <a:latin typeface="Helvetica"/>
                <a:cs typeface="Helvetica"/>
              </a:rPr>
              <a:t>What you see is what you get.</a:t>
            </a:r>
          </a:p>
          <a:p>
            <a:pPr lvl="2"/>
            <a:r>
              <a:rPr lang="en-US" sz="1400" dirty="0" smtClean="0">
                <a:latin typeface="Helvetica"/>
                <a:cs typeface="Helvetica"/>
              </a:rPr>
              <a:t>Substantially less files to load from the server.</a:t>
            </a:r>
          </a:p>
          <a:p>
            <a:pPr lvl="2"/>
            <a:r>
              <a:rPr lang="en-US" sz="1400" dirty="0" smtClean="0">
                <a:latin typeface="Helvetica"/>
                <a:cs typeface="Helvetica"/>
              </a:rPr>
              <a:t>Eliminates most Flash-&gt;HTML5 compatibility problems.</a:t>
            </a:r>
            <a:endParaRPr lang="en-US" sz="1400" dirty="0">
              <a:latin typeface="Helvetica"/>
              <a:cs typeface="Helvetica"/>
            </a:endParaRPr>
          </a:p>
          <a:p>
            <a:r>
              <a:rPr lang="en-US" sz="1600" b="1" dirty="0" smtClean="0">
                <a:latin typeface="Helvetica"/>
                <a:cs typeface="Helvetica"/>
              </a:rPr>
              <a:t>More!</a:t>
            </a:r>
          </a:p>
          <a:p>
            <a:pPr lvl="1"/>
            <a:r>
              <a:rPr lang="en-US" sz="1400" dirty="0" smtClean="0">
                <a:latin typeface="Helvetica"/>
                <a:cs typeface="Helvetica"/>
              </a:rPr>
              <a:t>Toggle layers (left/Right, Ties/</a:t>
            </a:r>
            <a:r>
              <a:rPr lang="en-US" sz="1400" dirty="0" err="1" smtClean="0">
                <a:latin typeface="Helvetica"/>
                <a:cs typeface="Helvetica"/>
              </a:rPr>
              <a:t>noTies</a:t>
            </a:r>
            <a:r>
              <a:rPr lang="en-US" sz="1400" dirty="0">
                <a:latin typeface="Helvetica"/>
                <a:cs typeface="Helvetica"/>
              </a:rPr>
              <a:t>,</a:t>
            </a:r>
            <a:r>
              <a:rPr lang="en-US" sz="1400" dirty="0" smtClean="0">
                <a:latin typeface="Helvetica"/>
                <a:cs typeface="Helvetica"/>
              </a:rPr>
              <a:t> Medical/Military/</a:t>
            </a:r>
            <a:r>
              <a:rPr lang="en-US" sz="1400" dirty="0" err="1" smtClean="0">
                <a:latin typeface="Helvetica"/>
                <a:cs typeface="Helvetica"/>
              </a:rPr>
              <a:t>bsCasual</a:t>
            </a:r>
            <a:r>
              <a:rPr lang="en-US" sz="1400" dirty="0" smtClean="0">
                <a:latin typeface="Helvetica"/>
                <a:cs typeface="Helvetica"/>
              </a:rPr>
              <a:t>/Street etc…).</a:t>
            </a:r>
          </a:p>
          <a:p>
            <a:pPr lvl="1"/>
            <a:r>
              <a:rPr lang="en-US" sz="1400" dirty="0" smtClean="0">
                <a:latin typeface="Helvetica"/>
                <a:cs typeface="Helvetica"/>
              </a:rPr>
              <a:t>Effects like blur &amp; glow  </a:t>
            </a:r>
            <a:r>
              <a:rPr lang="en-US" sz="1400" dirty="0">
                <a:latin typeface="Helvetica"/>
                <a:cs typeface="Helvetica"/>
              </a:rPr>
              <a:t>w</a:t>
            </a:r>
            <a:r>
              <a:rPr lang="en-US" sz="1400" dirty="0" smtClean="0">
                <a:latin typeface="Helvetica"/>
                <a:cs typeface="Helvetica"/>
              </a:rPr>
              <a:t>ill be baked in - eliminates Illustrator-&gt;Flash compatibility problems.</a:t>
            </a:r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1" r="19869"/>
          <a:stretch/>
        </p:blipFill>
        <p:spPr>
          <a:xfrm>
            <a:off x="7727461" y="3590497"/>
            <a:ext cx="1416539" cy="141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9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 learned about</a:t>
            </a:r>
            <a:br>
              <a:rPr lang="en-US" dirty="0" smtClean="0"/>
            </a:br>
            <a:r>
              <a:rPr lang="en-US" dirty="0" smtClean="0"/>
              <a:t>RECTs &amp; 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it’s easier to prove the antitheses.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8153" y="3912578"/>
            <a:ext cx="674077" cy="674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48153" y="4625731"/>
            <a:ext cx="674077" cy="6740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48153" y="3199425"/>
            <a:ext cx="674077" cy="6740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61306" y="3912578"/>
            <a:ext cx="674077" cy="6740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8162" y="3912578"/>
            <a:ext cx="674077" cy="6740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51922" y="2881924"/>
            <a:ext cx="674077" cy="674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63461" y="3380154"/>
            <a:ext cx="674077" cy="674077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30615" y="2422769"/>
            <a:ext cx="674077" cy="674077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30615" y="3380154"/>
            <a:ext cx="674077" cy="674077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63461" y="2422769"/>
            <a:ext cx="674077" cy="674077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11999" y="2881924"/>
            <a:ext cx="674077" cy="674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662613" y="2432540"/>
            <a:ext cx="1572850" cy="1572846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51922" y="4586655"/>
            <a:ext cx="674077" cy="674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73230" y="4713654"/>
            <a:ext cx="1631462" cy="420080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111999" y="4586655"/>
            <a:ext cx="674077" cy="674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87847" y="4762503"/>
            <a:ext cx="322382" cy="3223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81229" y="5700347"/>
            <a:ext cx="674077" cy="674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73229" y="5490307"/>
            <a:ext cx="815731" cy="1123462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111999" y="5700347"/>
            <a:ext cx="674077" cy="674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8963934">
            <a:off x="6810979" y="5784145"/>
            <a:ext cx="1276118" cy="395614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2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Approach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22709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82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4078653" cy="40786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79365" y="483576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4.9284</a:t>
            </a:r>
            <a:endParaRPr lang="en-US" dirty="0"/>
          </a:p>
        </p:txBody>
      </p:sp>
      <p:sp>
        <p:nvSpPr>
          <p:cNvPr id="29" name="Trapezoid 28"/>
          <p:cNvSpPr/>
          <p:nvPr/>
        </p:nvSpPr>
        <p:spPr>
          <a:xfrm>
            <a:off x="464038" y="2608385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4.676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301750" y="4044460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2.2801</a:t>
            </a:r>
            <a:endParaRPr lang="en-US" dirty="0"/>
          </a:p>
        </p:txBody>
      </p:sp>
      <p:sp>
        <p:nvSpPr>
          <p:cNvPr id="31" name="Regular Pentagon 30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91269" y="5421921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Fits in Art-Board:</a:t>
            </a:r>
          </a:p>
          <a:p>
            <a:r>
              <a:rPr lang="en-US" dirty="0" smtClean="0"/>
              <a:t>No Collisions:</a:t>
            </a:r>
          </a:p>
          <a:p>
            <a:r>
              <a:rPr lang="en-US" dirty="0" smtClean="0"/>
              <a:t>Placed Items: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8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4078653" cy="40786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</a:rPr>
              <a:t>1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98461" y="1069730"/>
            <a:ext cx="263770" cy="26377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apezoid 28"/>
          <p:cNvSpPr/>
          <p:nvPr/>
        </p:nvSpPr>
        <p:spPr>
          <a:xfrm>
            <a:off x="464038" y="2608385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4.676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301750" y="4044460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2.2801</a:t>
            </a:r>
            <a:endParaRPr lang="en-US" dirty="0"/>
          </a:p>
        </p:txBody>
      </p:sp>
      <p:sp>
        <p:nvSpPr>
          <p:cNvPr id="31" name="Regular Pentagon 30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91268" y="5421921"/>
            <a:ext cx="475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Fits in Art-Board:</a:t>
            </a:r>
          </a:p>
          <a:p>
            <a:r>
              <a:rPr lang="en-US" dirty="0" smtClean="0"/>
              <a:t>No Collisions:</a:t>
            </a:r>
          </a:p>
          <a:p>
            <a:r>
              <a:rPr lang="en-US" dirty="0" smtClean="0"/>
              <a:t>Placed Items: Square,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208345" y="5812689"/>
            <a:ext cx="185617" cy="18561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08345" y="5509844"/>
            <a:ext cx="185617" cy="18561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2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20692" y="1069730"/>
            <a:ext cx="263770" cy="26377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apezoid 26"/>
          <p:cNvSpPr/>
          <p:nvPr/>
        </p:nvSpPr>
        <p:spPr>
          <a:xfrm>
            <a:off x="6518520" y="1206497"/>
            <a:ext cx="3052885" cy="1279770"/>
          </a:xfrm>
          <a:prstGeom prst="trapezoid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3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8000">
                  <a:noFill/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</a:t>
            </a:r>
            <a:endParaRPr lang="en-US" sz="3200" b="1" dirty="0">
              <a:ln w="18000">
                <a:noFill/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Trapezoid 12"/>
          <p:cNvSpPr/>
          <p:nvPr/>
        </p:nvSpPr>
        <p:spPr>
          <a:xfrm>
            <a:off x="464038" y="2608385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4.676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301750" y="4044460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2.2801</a:t>
            </a:r>
            <a:endParaRPr lang="en-US" dirty="0"/>
          </a:p>
        </p:txBody>
      </p:sp>
      <p:sp>
        <p:nvSpPr>
          <p:cNvPr id="15" name="Regular Pentagon 14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91268" y="5421921"/>
            <a:ext cx="475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Fits in Art-Board:</a:t>
            </a:r>
          </a:p>
          <a:p>
            <a:r>
              <a:rPr lang="en-US" dirty="0" smtClean="0"/>
              <a:t>No Collisions:</a:t>
            </a:r>
          </a:p>
          <a:p>
            <a:r>
              <a:rPr lang="en-US" dirty="0" smtClean="0"/>
              <a:t>Placed Items: Square,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208345" y="5812689"/>
            <a:ext cx="185617" cy="18561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08345" y="5509844"/>
            <a:ext cx="185617" cy="1856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0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4430345" y="3253154"/>
            <a:ext cx="3052885" cy="1279770"/>
          </a:xfrm>
          <a:prstGeom prst="trapezoi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4298461" y="3121269"/>
            <a:ext cx="263770" cy="26377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301750" y="4044460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2.2801</a:t>
            </a:r>
            <a:endParaRPr lang="en-US" dirty="0"/>
          </a:p>
        </p:txBody>
      </p:sp>
      <p:sp>
        <p:nvSpPr>
          <p:cNvPr id="31" name="Regular Pentagon 30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91268" y="5421921"/>
            <a:ext cx="475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Fits in Art-Board:</a:t>
            </a:r>
          </a:p>
          <a:p>
            <a:r>
              <a:rPr lang="en-US" dirty="0" smtClean="0"/>
              <a:t>No Collisions:</a:t>
            </a:r>
          </a:p>
          <a:p>
            <a:r>
              <a:rPr lang="en-US" dirty="0" smtClean="0"/>
              <a:t>Placed Items: Square, Trapezoid, 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208345" y="5812689"/>
            <a:ext cx="185617" cy="18561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08345" y="5509844"/>
            <a:ext cx="185617" cy="18561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6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3858846" cy="6858000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Helvetica"/>
                <a:cs typeface="Helvetica"/>
              </a:rPr>
              <a:t>Queue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91269" y="1162538"/>
            <a:ext cx="3702539" cy="37025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30346" y="1201615"/>
            <a:ext cx="2022231" cy="20222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4430345" y="3253154"/>
            <a:ext cx="3052885" cy="1279770"/>
          </a:xfrm>
          <a:prstGeom prst="trapezoi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483230" y="3223846"/>
            <a:ext cx="1377461" cy="1377461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51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5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3" name="Oval 12"/>
          <p:cNvSpPr/>
          <p:nvPr/>
        </p:nvSpPr>
        <p:spPr>
          <a:xfrm>
            <a:off x="7351345" y="3121269"/>
            <a:ext cx="263770" cy="26377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01750" y="4044460"/>
            <a:ext cx="1377461" cy="137746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2.2801</a:t>
            </a:r>
            <a:endParaRPr lang="en-US" dirty="0"/>
          </a:p>
        </p:txBody>
      </p:sp>
      <p:sp>
        <p:nvSpPr>
          <p:cNvPr id="19" name="Regular Pentagon 18"/>
          <p:cNvSpPr/>
          <p:nvPr/>
        </p:nvSpPr>
        <p:spPr>
          <a:xfrm>
            <a:off x="1206500" y="5695461"/>
            <a:ext cx="1567961" cy="556846"/>
          </a:xfrm>
          <a:prstGeom prst="pent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1.0492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91268" y="5421921"/>
            <a:ext cx="475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Fits in Art-Board:</a:t>
            </a:r>
          </a:p>
          <a:p>
            <a:r>
              <a:rPr lang="en-US" dirty="0" smtClean="0"/>
              <a:t>No Collisions:</a:t>
            </a:r>
          </a:p>
          <a:p>
            <a:r>
              <a:rPr lang="en-US" dirty="0" smtClean="0"/>
              <a:t>Placed Items: Square, Trapezoid, 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208345" y="5812689"/>
            <a:ext cx="185617" cy="185617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208345" y="5509844"/>
            <a:ext cx="185617" cy="1856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582</Words>
  <Application>Microsoft Macintosh PowerPoint</Application>
  <PresentationFormat>On-screen Show (4:3)</PresentationFormat>
  <Paragraphs>109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Sprite Sheets from Illustrator</vt:lpstr>
      <vt:lpstr>Why</vt:lpstr>
      <vt:lpstr>What I learned about RECTs &amp; Collisions</vt:lpstr>
      <vt:lpstr>My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to overcome</vt:lpstr>
    </vt:vector>
  </TitlesOfParts>
  <Company>StJohn3D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Sprite Sheets from Illustrator</dc:title>
  <dc:creator>St. John Peaster</dc:creator>
  <cp:lastModifiedBy>St. John Peaster</cp:lastModifiedBy>
  <cp:revision>18</cp:revision>
  <dcterms:created xsi:type="dcterms:W3CDTF">2015-01-21T19:53:13Z</dcterms:created>
  <dcterms:modified xsi:type="dcterms:W3CDTF">2015-01-21T23:56:10Z</dcterms:modified>
</cp:coreProperties>
</file>