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0" r:id="rId4"/>
    <p:sldId id="262" r:id="rId5"/>
    <p:sldId id="259" r:id="rId6"/>
    <p:sldId id="261" r:id="rId7"/>
  </p:sldIdLst>
  <p:sldSz cx="9144000" cy="6858000" type="screen4x3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  <a:srgbClr val="8EBAE5"/>
    <a:srgbClr val="BDCD00"/>
    <a:srgbClr val="F6A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 autoAdjust="0"/>
    <p:restoredTop sz="76488" autoAdjust="0"/>
  </p:normalViewPr>
  <p:slideViewPr>
    <p:cSldViewPr snapToGrid="0" showGuides="1">
      <p:cViewPr varScale="1">
        <p:scale>
          <a:sx n="70" d="100"/>
          <a:sy n="70" d="100"/>
        </p:scale>
        <p:origin x="186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3" d="100"/>
          <a:sy n="63" d="100"/>
        </p:scale>
        <p:origin x="3354" y="7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989147A-E99F-426E-8428-4F7A2B762C1A}" type="datetimeFigureOut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24.07.2015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FEB8BDD-D483-4F2A-8149-5CAA22251911}" type="slidenum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‹Nr.›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278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+mn-lt"/>
              </a:defRPr>
            </a:lvl1pPr>
          </a:lstStyle>
          <a:p>
            <a:pPr>
              <a:defRPr/>
            </a:pPr>
            <a:fld id="{E619EF57-6584-4C28-9DE9-68C51C925951}" type="datetimeFigureOut">
              <a:rPr lang="de-DE" smtClean="0"/>
              <a:pPr>
                <a:defRPr/>
              </a:pPr>
              <a:t>24.07.2015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B79B9A-35EE-4156-AEAA-A71D25E1C59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41052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Titelfolie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130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Inhaltsverzeichnis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701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Stefan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867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Marija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830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Niklas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280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Frank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148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r Titel / Lange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0"/>
            <a:ext cx="9144000" cy="23129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1006474" y="3197507"/>
            <a:ext cx="7975754" cy="1143146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Titel ein- oder mehrzeilig (ohne Untertitel) zentriert zur Box</a:t>
            </a:r>
            <a:endParaRPr lang="en-US" dirty="0"/>
          </a:p>
        </p:txBody>
      </p:sp>
      <p:sp>
        <p:nvSpPr>
          <p:cNvPr id="7" name="Rechteck 6"/>
          <p:cNvSpPr/>
          <p:nvPr userDrawn="1"/>
        </p:nvSpPr>
        <p:spPr>
          <a:xfrm>
            <a:off x="0" y="3197506"/>
            <a:ext cx="897540" cy="11431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45871" y="1464031"/>
            <a:ext cx="6824293" cy="47059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de-DE" sz="2400" b="1" kern="1200" dirty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Rahmenveranstaltung / Ort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245873" y="1934628"/>
            <a:ext cx="6824292" cy="25698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de-DE" sz="1400" b="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Name des Vortragenden 1 | Name des Vortragenden 2 | …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7070164" y="1934628"/>
            <a:ext cx="1923081" cy="256988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lang="de-DE" sz="1400" b="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216100" indent="0">
              <a:buNone/>
              <a:defRPr/>
            </a:lvl2pPr>
            <a:lvl3pPr marL="432100" indent="0">
              <a:buNone/>
              <a:defRPr/>
            </a:lvl3pPr>
            <a:lvl4pPr marL="648000" indent="0">
              <a:buNone/>
              <a:defRPr/>
            </a:lvl4pPr>
            <a:lvl5pPr marL="648000" indent="0">
              <a:buNone/>
              <a:defRPr/>
            </a:lvl5pPr>
          </a:lstStyle>
          <a:p>
            <a:pPr lvl="0"/>
            <a:r>
              <a:rPr lang="de-DE" dirty="0" smtClean="0"/>
              <a:t>&lt;Datum&gt;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7836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87338" y="5359400"/>
            <a:ext cx="8559667" cy="4995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 smtClean="0"/>
              <a:t>Bildtitel oder ggf. Beschreibung</a:t>
            </a:r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4"/>
          </p:nvPr>
        </p:nvSpPr>
        <p:spPr>
          <a:xfrm>
            <a:off x="287338" y="1016000"/>
            <a:ext cx="8559667" cy="4177553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87338" y="0"/>
            <a:ext cx="8568000" cy="753035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2800" b="1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70811" y="6226362"/>
            <a:ext cx="408907" cy="299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fld id="{016ACDC5-9792-4EE2-846B-33470306C64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371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grammplatzhalter 8"/>
          <p:cNvSpPr>
            <a:spLocks noGrp="1"/>
          </p:cNvSpPr>
          <p:nvPr>
            <p:ph type="chart" sz="quarter" idx="13"/>
          </p:nvPr>
        </p:nvSpPr>
        <p:spPr>
          <a:xfrm>
            <a:off x="287338" y="1432560"/>
            <a:ext cx="8569325" cy="38844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mtClean="0"/>
              <a:t>Diagramm durch Klicken auf Symbol hinzufügen</a:t>
            </a:r>
            <a:endParaRPr lang="de-DE" dirty="0"/>
          </a:p>
        </p:txBody>
      </p:sp>
      <p:sp>
        <p:nvSpPr>
          <p:cNvPr id="7" name="Textplatzhalter 24"/>
          <p:cNvSpPr>
            <a:spLocks noGrp="1"/>
          </p:cNvSpPr>
          <p:nvPr>
            <p:ph type="body" sz="quarter" idx="11"/>
          </p:nvPr>
        </p:nvSpPr>
        <p:spPr>
          <a:xfrm>
            <a:off x="287338" y="854635"/>
            <a:ext cx="8569325" cy="3622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2400" b="1">
                <a:latin typeface="Calibri" panose="020F0502020204030204" pitchFamily="34" charset="0"/>
              </a:defRPr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87338" y="0"/>
            <a:ext cx="8568000" cy="753035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2800" b="1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095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1111403" y="3988800"/>
            <a:ext cx="7745922" cy="165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 b="0" i="1" baseline="0">
                <a:latin typeface="Calibri" panose="020F0502020204030204" pitchFamily="34" charset="0"/>
              </a:defRPr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 dirty="0" smtClean="0"/>
              <a:t>Zitat oder schlauer Spruch zum Abschluss, falls gewünscht.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0" y="2364435"/>
            <a:ext cx="910240" cy="12026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111403" y="2364435"/>
            <a:ext cx="7745922" cy="120267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de-DE" sz="3200" b="1" kern="1200" baseline="0" dirty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Arial" panose="020B0604020202020204" pitchFamily="34" charset="0"/>
              </a:defRPr>
            </a:lvl1pPr>
            <a:lvl2pPr marL="216100" indent="0">
              <a:buNone/>
              <a:defRPr/>
            </a:lvl2pPr>
            <a:lvl3pPr marL="432100" indent="0">
              <a:buNone/>
              <a:defRPr/>
            </a:lvl3pPr>
            <a:lvl4pPr marL="648000" indent="0">
              <a:buNone/>
              <a:defRPr/>
            </a:lvl4pPr>
            <a:lvl5pPr marL="648000" indent="0">
              <a:buNone/>
              <a:defRPr/>
            </a:lvl5pPr>
          </a:lstStyle>
          <a:p>
            <a:pPr lvl="0"/>
            <a:r>
              <a:rPr lang="de-DE" dirty="0" smtClean="0"/>
              <a:t>z.B. Vielen Dank</a:t>
            </a:r>
            <a:br>
              <a:rPr lang="de-DE" dirty="0" smtClean="0"/>
            </a:br>
            <a:r>
              <a:rPr lang="de-DE" dirty="0" smtClean="0"/>
              <a:t>für Ihre Aufmerksamkeit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1983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+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0"/>
            <a:ext cx="9144000" cy="23129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1006474" y="3241098"/>
            <a:ext cx="7975754" cy="5400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Titel (einzeilig) mit Untertitel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06474" y="3785269"/>
            <a:ext cx="7975754" cy="421325"/>
          </a:xfrm>
          <a:prstGeom prst="rect">
            <a:avLst/>
          </a:prstGeom>
        </p:spPr>
        <p:txBody>
          <a:bodyPr wrap="none" lIns="0" tIns="0" rIns="0" bIns="0"/>
          <a:lstStyle>
            <a:lvl1pPr marL="0" indent="0" algn="l">
              <a:lnSpc>
                <a:spcPct val="100000"/>
              </a:lnSpc>
              <a:buNone/>
              <a:defRPr sz="2000" baseline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Einzeiliger Untertitel. Für mehrzeilige  andere Vorlage</a:t>
            </a:r>
            <a:endParaRPr lang="en-US" dirty="0"/>
          </a:p>
        </p:txBody>
      </p:sp>
      <p:sp>
        <p:nvSpPr>
          <p:cNvPr id="7" name="Rechteck 6"/>
          <p:cNvSpPr/>
          <p:nvPr userDrawn="1"/>
        </p:nvSpPr>
        <p:spPr>
          <a:xfrm>
            <a:off x="0" y="3200252"/>
            <a:ext cx="897540" cy="10063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45871" y="1464031"/>
            <a:ext cx="6824293" cy="47059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de-DE" sz="2400" b="1" kern="1200" dirty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Rahmenveranstaltung / Ort</a:t>
            </a:r>
            <a:endParaRPr lang="de-DE" dirty="0"/>
          </a:p>
        </p:txBody>
      </p:sp>
      <p:sp>
        <p:nvSpPr>
          <p:cNvPr id="13" name="Textplatzhalt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245873" y="1934628"/>
            <a:ext cx="6824292" cy="25698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de-DE" sz="1400" b="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Name des Vortragenden 1 | Name des Vortragenden 2 | …</a:t>
            </a:r>
            <a:endParaRPr lang="de-DE" dirty="0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7070164" y="1934628"/>
            <a:ext cx="1923081" cy="256988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lang="de-DE" sz="1400" b="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216100" indent="0">
              <a:buNone/>
              <a:defRPr/>
            </a:lvl2pPr>
            <a:lvl3pPr marL="432100" indent="0">
              <a:buNone/>
              <a:defRPr/>
            </a:lvl3pPr>
            <a:lvl4pPr marL="648000" indent="0">
              <a:buNone/>
              <a:defRPr/>
            </a:lvl4pPr>
            <a:lvl5pPr marL="648000" indent="0">
              <a:buNone/>
              <a:defRPr/>
            </a:lvl5pPr>
          </a:lstStyle>
          <a:p>
            <a:pPr lvl="0"/>
            <a:r>
              <a:rPr lang="de-DE" dirty="0" smtClean="0"/>
              <a:t>&lt;Datum&gt;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8840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+ langer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0"/>
            <a:ext cx="9144000" cy="23129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 userDrawn="1"/>
        </p:nvSpPr>
        <p:spPr>
          <a:xfrm>
            <a:off x="0" y="3200252"/>
            <a:ext cx="897540" cy="6346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0" name="Rechteck 9"/>
          <p:cNvSpPr/>
          <p:nvPr userDrawn="1"/>
        </p:nvSpPr>
        <p:spPr>
          <a:xfrm>
            <a:off x="0" y="3834882"/>
            <a:ext cx="897540" cy="1023387"/>
          </a:xfrm>
          <a:prstGeom prst="rect">
            <a:avLst/>
          </a:prstGeom>
          <a:solidFill>
            <a:srgbClr val="F6A8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06474" y="3925250"/>
            <a:ext cx="7617573" cy="891526"/>
          </a:xfrm>
          <a:prstGeom prst="rect">
            <a:avLst/>
          </a:prstGeom>
        </p:spPr>
        <p:txBody>
          <a:bodyPr wrap="square" lIns="0" tIns="0" rIns="0" bIns="0" anchor="ctr"/>
          <a:lstStyle>
            <a:lvl1pPr marL="0" indent="0" algn="l">
              <a:lnSpc>
                <a:spcPct val="100000"/>
              </a:lnSpc>
              <a:buNone/>
              <a:defRPr sz="20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Mehrzeiliger Untertitel, zum Beispiel der Name der Abschlussarbeit. Im Titel steht dann „Bachelorarbeit“ oder „Masterarbeit“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006474" y="3254786"/>
            <a:ext cx="7617573" cy="540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Titel (einzeilig) mit Untertitel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45871" y="1464031"/>
            <a:ext cx="6824293" cy="47059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de-DE" sz="2400" b="1" kern="1200" dirty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Rahmenveranstaltung / Ort</a:t>
            </a:r>
            <a:endParaRPr lang="de-DE" dirty="0"/>
          </a:p>
        </p:txBody>
      </p:sp>
      <p:sp>
        <p:nvSpPr>
          <p:cNvPr id="15" name="Textplatzhalt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245873" y="1934628"/>
            <a:ext cx="6824292" cy="25698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de-DE" sz="1400" b="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Name des Vortragenden 1 | Name des Vortragenden 2 | …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7070164" y="1934628"/>
            <a:ext cx="1923081" cy="256988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lang="de-DE" sz="1400" b="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216100" indent="0">
              <a:buNone/>
              <a:defRPr/>
            </a:lvl2pPr>
            <a:lvl3pPr marL="432100" indent="0">
              <a:buNone/>
              <a:defRPr/>
            </a:lvl3pPr>
            <a:lvl4pPr marL="648000" indent="0">
              <a:buNone/>
              <a:defRPr/>
            </a:lvl4pPr>
            <a:lvl5pPr marL="648000" indent="0">
              <a:buNone/>
              <a:defRPr/>
            </a:lvl5pPr>
          </a:lstStyle>
          <a:p>
            <a:pPr lvl="0"/>
            <a:r>
              <a:rPr lang="de-DE" dirty="0" smtClean="0"/>
              <a:t>&lt;Datum&gt;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6017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s-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3807225"/>
            <a:ext cx="897540" cy="10063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06474" y="3807225"/>
            <a:ext cx="7975754" cy="5850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3200" b="1" baseline="0">
                <a:solidFill>
                  <a:schemeClr val="tx2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Abschnitt &lt;X&gt;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06474" y="4392242"/>
            <a:ext cx="7975754" cy="421325"/>
          </a:xfrm>
          <a:prstGeom prst="rect">
            <a:avLst/>
          </a:prstGeom>
        </p:spPr>
        <p:txBody>
          <a:bodyPr wrap="none"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Name des Abschnittes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752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s-Titelfolie mit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483803"/>
            <a:ext cx="897540" cy="10081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06474" y="483803"/>
            <a:ext cx="7975754" cy="5850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3200" b="1" baseline="0">
                <a:solidFill>
                  <a:schemeClr val="tx2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Abschnitt &lt;X&gt;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06474" y="1068820"/>
            <a:ext cx="7975754" cy="421325"/>
          </a:xfrm>
          <a:prstGeom prst="rect">
            <a:avLst/>
          </a:prstGeom>
        </p:spPr>
        <p:txBody>
          <a:bodyPr wrap="none"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Name des Abschnittes</a:t>
            </a:r>
            <a:endParaRPr lang="en-US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0" y="1916832"/>
            <a:ext cx="897540" cy="3888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06474" y="1934737"/>
            <a:ext cx="7975754" cy="387052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627063" indent="-361950">
              <a:spcBef>
                <a:spcPts val="1200"/>
              </a:spcBef>
              <a:buClr>
                <a:schemeClr val="accent4"/>
              </a:buClr>
              <a:buSzPct val="80000"/>
              <a:buFont typeface="Arial" panose="020B0604020202020204" pitchFamily="34" charset="0"/>
              <a:buChar char="►"/>
              <a:tabLst>
                <a:tab pos="628650" algn="l"/>
              </a:tabLst>
              <a:defRPr sz="2800">
                <a:latin typeface="Calibri" panose="020F0502020204030204" pitchFamily="34" charset="0"/>
              </a:defRPr>
            </a:lvl1pPr>
            <a:lvl2pPr marL="896938" indent="-269875">
              <a:buClr>
                <a:schemeClr val="accent4"/>
              </a:buClr>
              <a:buSzPct val="70000"/>
              <a:buFont typeface="Wingdings" panose="05000000000000000000" pitchFamily="2" charset="2"/>
              <a:buChar char="§"/>
              <a:tabLst>
                <a:tab pos="431800" algn="l"/>
                <a:tab pos="896938" algn="l"/>
              </a:tabLst>
              <a:defRPr sz="2400">
                <a:latin typeface="Calibri" panose="020F0502020204030204" pitchFamily="34" charset="0"/>
              </a:defRPr>
            </a:lvl2pPr>
            <a:lvl3pPr marL="1076325" indent="-266700">
              <a:buClr>
                <a:schemeClr val="accent4"/>
              </a:buClr>
              <a:buFont typeface="Arial" panose="020B0604020202020204" pitchFamily="34" charset="0"/>
              <a:buChar char="•"/>
              <a:tabLst>
                <a:tab pos="1074738" algn="l"/>
                <a:tab pos="1255713" algn="l"/>
              </a:tabLst>
              <a:defRPr sz="2000">
                <a:latin typeface="Calibri" panose="020F0502020204030204" pitchFamily="34" charset="0"/>
              </a:defRPr>
            </a:lvl3pPr>
            <a:lvl4pPr marL="1344613" indent="-268288">
              <a:buClr>
                <a:schemeClr val="accent4"/>
              </a:buClr>
              <a:defRPr sz="1800">
                <a:latin typeface="Calibri" panose="020F0502020204030204" pitchFamily="34" charset="0"/>
              </a:defRPr>
            </a:lvl4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3842793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rlesung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0"/>
            <a:ext cx="9144000" cy="23129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176209" y="3699975"/>
            <a:ext cx="5344961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4000" b="1" baseline="0">
                <a:solidFill>
                  <a:schemeClr val="accent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185123" y="4273128"/>
            <a:ext cx="7118191" cy="29692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 baseline="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10" name="Textfeld 9"/>
          <p:cNvSpPr txBox="1"/>
          <p:nvPr userDrawn="1"/>
        </p:nvSpPr>
        <p:spPr>
          <a:xfrm>
            <a:off x="334073" y="192307"/>
            <a:ext cx="856800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/>
            <a:r>
              <a:rPr lang="de-DE" sz="2000" kern="1200" cap="none" baseline="0" dirty="0" err="1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Introduction</a:t>
            </a:r>
            <a:r>
              <a:rPr lang="de-DE" sz="2000" kern="1200" cap="none" baseline="0" dirty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de-DE" sz="2000" kern="1200" cap="none" baseline="0" dirty="0" err="1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to</a:t>
            </a:r>
            <a:endParaRPr lang="de-DE" sz="2000" kern="1200" cap="none" baseline="0" dirty="0" smtClean="0">
              <a:solidFill>
                <a:schemeClr val="bg1"/>
              </a:solidFill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2800" kern="1200" cap="none" baseline="0" dirty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Embedded Systems</a:t>
            </a:r>
          </a:p>
        </p:txBody>
      </p:sp>
      <p:sp>
        <p:nvSpPr>
          <p:cNvPr id="12" name="Textfeld 11"/>
          <p:cNvSpPr txBox="1"/>
          <p:nvPr userDrawn="1"/>
        </p:nvSpPr>
        <p:spPr>
          <a:xfrm>
            <a:off x="245872" y="1514754"/>
            <a:ext cx="1930337" cy="369332"/>
          </a:xfrm>
          <a:prstGeom prst="rect">
            <a:avLst/>
          </a:prstGeom>
          <a:noFill/>
        </p:spPr>
        <p:txBody>
          <a:bodyPr wrap="none" tIns="0" bIns="0" rtlCol="0" anchor="b">
            <a:spAutoFit/>
          </a:bodyPr>
          <a:lstStyle/>
          <a:p>
            <a:pPr algn="l"/>
            <a:r>
              <a:rPr lang="de-DE" sz="2400" dirty="0" smtClean="0">
                <a:solidFill>
                  <a:schemeClr val="accent4"/>
                </a:solidFill>
                <a:latin typeface="Calibri" panose="020F0502020204030204" pitchFamily="34" charset="0"/>
              </a:rPr>
              <a:t>Summer 2015</a:t>
            </a:r>
            <a:endParaRPr lang="en-US" sz="2400" dirty="0">
              <a:solidFill>
                <a:schemeClr val="accent4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Textfeld 12"/>
          <p:cNvSpPr txBox="1"/>
          <p:nvPr userDrawn="1"/>
        </p:nvSpPr>
        <p:spPr>
          <a:xfrm>
            <a:off x="245872" y="1873073"/>
            <a:ext cx="4709623" cy="276999"/>
          </a:xfrm>
          <a:prstGeom prst="rect">
            <a:avLst/>
          </a:prstGeom>
          <a:noFill/>
        </p:spPr>
        <p:txBody>
          <a:bodyPr wrap="none" tIns="0" bIns="0" rtlCol="0" anchor="b" anchorCtr="0">
            <a:spAutoFit/>
          </a:bodyPr>
          <a:lstStyle/>
          <a:p>
            <a:pPr algn="l"/>
            <a:r>
              <a:rPr lang="de-DE" sz="1400" b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Prof. Dr.-Ing. Stefan Kowalewski  </a:t>
            </a:r>
            <a:r>
              <a:rPr lang="de-DE" sz="1800" b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| </a:t>
            </a:r>
            <a:r>
              <a:rPr lang="de-DE" sz="1400" b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 Florian Göbe, M. Sc. RWTH</a:t>
            </a:r>
            <a:endParaRPr lang="en-US" sz="1400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Rechteck 17"/>
          <p:cNvSpPr/>
          <p:nvPr userDrawn="1"/>
        </p:nvSpPr>
        <p:spPr>
          <a:xfrm>
            <a:off x="0" y="3536707"/>
            <a:ext cx="962212" cy="12716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latin typeface="Calibri" panose="020F0502020204030204" pitchFamily="34" charset="0"/>
            </a:endParaRPr>
          </a:p>
        </p:txBody>
      </p:sp>
      <p:sp>
        <p:nvSpPr>
          <p:cNvPr id="11" name="Textfeld 10"/>
          <p:cNvSpPr txBox="1"/>
          <p:nvPr userDrawn="1"/>
        </p:nvSpPr>
        <p:spPr>
          <a:xfrm>
            <a:off x="1185123" y="3624422"/>
            <a:ext cx="99108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/>
            <a:r>
              <a:rPr lang="de-DE" sz="4000" b="0" kern="1200" cap="none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Part</a:t>
            </a:r>
          </a:p>
        </p:txBody>
      </p:sp>
    </p:spTree>
    <p:extLst>
      <p:ext uri="{BB962C8B-B14F-4D97-AF65-F5344CB8AC3E}">
        <p14:creationId xmlns:p14="http://schemas.microsoft.com/office/powerpoint/2010/main" val="3483691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338" y="0"/>
            <a:ext cx="8568000" cy="753035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2800" b="1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287338" y="830729"/>
            <a:ext cx="8569325" cy="5041434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627063" indent="-361950">
              <a:spcBef>
                <a:spcPts val="1200"/>
              </a:spcBef>
              <a:buClr>
                <a:schemeClr val="accent4"/>
              </a:buClr>
              <a:buSzPct val="80000"/>
              <a:buFont typeface="Arial" panose="020B0604020202020204" pitchFamily="34" charset="0"/>
              <a:buChar char="►"/>
              <a:tabLst>
                <a:tab pos="628650" algn="l"/>
              </a:tabLst>
              <a:defRPr sz="2800">
                <a:latin typeface="Calibri" panose="020F0502020204030204" pitchFamily="34" charset="0"/>
              </a:defRPr>
            </a:lvl1pPr>
            <a:lvl2pPr marL="896938" indent="-269875">
              <a:buClr>
                <a:schemeClr val="accent4"/>
              </a:buClr>
              <a:buSzPct val="70000"/>
              <a:buFont typeface="Wingdings" panose="05000000000000000000" pitchFamily="2" charset="2"/>
              <a:buChar char="§"/>
              <a:tabLst>
                <a:tab pos="431800" algn="l"/>
                <a:tab pos="896938" algn="l"/>
              </a:tabLst>
              <a:defRPr sz="2400">
                <a:latin typeface="Calibri" panose="020F0502020204030204" pitchFamily="34" charset="0"/>
              </a:defRPr>
            </a:lvl2pPr>
            <a:lvl3pPr marL="1076325" indent="-266700">
              <a:buClr>
                <a:schemeClr val="accent4"/>
              </a:buClr>
              <a:buFont typeface="Arial" panose="020B0604020202020204" pitchFamily="34" charset="0"/>
              <a:buChar char="•"/>
              <a:tabLst>
                <a:tab pos="1074738" algn="l"/>
                <a:tab pos="1255713" algn="l"/>
              </a:tabLst>
              <a:defRPr sz="2000">
                <a:latin typeface="Calibri" panose="020F0502020204030204" pitchFamily="34" charset="0"/>
              </a:defRPr>
            </a:lvl3pPr>
            <a:lvl4pPr marL="1344613" indent="-268288">
              <a:buClr>
                <a:schemeClr val="accent4"/>
              </a:buClr>
              <a:defRPr sz="1800">
                <a:latin typeface="Calibri" panose="020F0502020204030204" pitchFamily="34" charset="0"/>
              </a:defRPr>
            </a:lvl4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5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70811" y="6226362"/>
            <a:ext cx="408907" cy="299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fld id="{016ACDC5-9792-4EE2-846B-33470306C64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6697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287338" y="872566"/>
            <a:ext cx="8569325" cy="50501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2400">
                <a:latin typeface="Calibri" panose="020F0502020204030204" pitchFamily="34" charset="0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87338" y="0"/>
            <a:ext cx="8568000" cy="753035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2800" b="1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6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70811" y="6226362"/>
            <a:ext cx="408907" cy="299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fld id="{016ACDC5-9792-4EE2-846B-33470306C64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965726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Tex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095999" y="878541"/>
            <a:ext cx="2760001" cy="512183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87338" y="0"/>
            <a:ext cx="8568000" cy="753035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2800" b="1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6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70811" y="6226362"/>
            <a:ext cx="408907" cy="299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fld id="{016ACDC5-9792-4EE2-846B-33470306C6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286013" y="878541"/>
            <a:ext cx="5666552" cy="512183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627063" indent="-361950">
              <a:spcBef>
                <a:spcPts val="1200"/>
              </a:spcBef>
              <a:buClr>
                <a:schemeClr val="accent4"/>
              </a:buClr>
              <a:buSzPct val="80000"/>
              <a:buFont typeface="Arial" panose="020B0604020202020204" pitchFamily="34" charset="0"/>
              <a:buChar char="►"/>
              <a:tabLst>
                <a:tab pos="628650" algn="l"/>
              </a:tabLst>
              <a:defRPr sz="2800">
                <a:latin typeface="Calibri" panose="020F0502020204030204" pitchFamily="34" charset="0"/>
              </a:defRPr>
            </a:lvl1pPr>
            <a:lvl2pPr marL="896938" indent="-269875">
              <a:buClr>
                <a:schemeClr val="accent4"/>
              </a:buClr>
              <a:buSzPct val="70000"/>
              <a:buFont typeface="Wingdings" panose="05000000000000000000" pitchFamily="2" charset="2"/>
              <a:buChar char="§"/>
              <a:tabLst>
                <a:tab pos="431800" algn="l"/>
                <a:tab pos="896938" algn="l"/>
              </a:tabLst>
              <a:defRPr sz="2400">
                <a:latin typeface="Calibri" panose="020F0502020204030204" pitchFamily="34" charset="0"/>
              </a:defRPr>
            </a:lvl2pPr>
            <a:lvl3pPr marL="1076325" indent="-266700">
              <a:buClr>
                <a:schemeClr val="accent4"/>
              </a:buClr>
              <a:buFont typeface="Arial" panose="020B0604020202020204" pitchFamily="34" charset="0"/>
              <a:buChar char="•"/>
              <a:tabLst>
                <a:tab pos="1074738" algn="l"/>
                <a:tab pos="1255713" algn="l"/>
              </a:tabLst>
              <a:defRPr sz="2000">
                <a:latin typeface="Calibri" panose="020F0502020204030204" pitchFamily="34" charset="0"/>
              </a:defRPr>
            </a:lvl3pPr>
            <a:lvl4pPr marL="1344613" indent="-268288">
              <a:buClr>
                <a:schemeClr val="accent4"/>
              </a:buClr>
              <a:defRPr sz="1800">
                <a:latin typeface="Calibri" panose="020F0502020204030204" pitchFamily="34" charset="0"/>
              </a:defRPr>
            </a:lvl4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1202279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/>
        </p:nvSpPr>
        <p:spPr>
          <a:xfrm>
            <a:off x="735658" y="6226362"/>
            <a:ext cx="4251325" cy="299945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latin typeface="Calibri" panose="020F0502020204030204" pitchFamily="34" charset="0"/>
              </a:rPr>
              <a:t>Skriptprogrammierung Blockkurs – Team Sicherheit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latin typeface="Calibri" panose="020F0502020204030204" pitchFamily="34" charset="0"/>
              </a:rPr>
              <a:t>Felix </a:t>
            </a:r>
            <a:r>
              <a:rPr lang="de-DE" dirty="0" smtClean="0">
                <a:latin typeface="Calibri" panose="020F0502020204030204" pitchFamily="34" charset="0"/>
              </a:rPr>
              <a:t>Flesch</a:t>
            </a:r>
            <a:r>
              <a:rPr lang="de-DE" dirty="0" smtClean="0">
                <a:latin typeface="Calibri" panose="020F0502020204030204" pitchFamily="34" charset="0"/>
              </a:rPr>
              <a:t>, Frank Hinze,</a:t>
            </a:r>
            <a:r>
              <a:rPr lang="de-DE" baseline="0" dirty="0" smtClean="0">
                <a:latin typeface="Calibri" panose="020F0502020204030204" pitchFamily="34" charset="0"/>
              </a:rPr>
              <a:t> Niklas </a:t>
            </a:r>
            <a:r>
              <a:rPr lang="de-DE" baseline="0" dirty="0" err="1" smtClean="0">
                <a:latin typeface="Calibri" panose="020F0502020204030204" pitchFamily="34" charset="0"/>
              </a:rPr>
              <a:t>Klinkhammer</a:t>
            </a:r>
            <a:r>
              <a:rPr lang="de-DE" baseline="0" dirty="0" smtClean="0">
                <a:latin typeface="Calibri" panose="020F0502020204030204" pitchFamily="34" charset="0"/>
              </a:rPr>
              <a:t>, </a:t>
            </a:r>
            <a:r>
              <a:rPr lang="de-DE" dirty="0" smtClean="0">
                <a:latin typeface="Calibri" panose="020F0502020204030204" pitchFamily="34" charset="0"/>
              </a:rPr>
              <a:t>Stefan Klug, Marija </a:t>
            </a:r>
            <a:r>
              <a:rPr lang="de-DE" dirty="0" err="1" smtClean="0">
                <a:latin typeface="Calibri" panose="020F0502020204030204" pitchFamily="34" charset="0"/>
              </a:rPr>
              <a:t>Urbanowitsch</a:t>
            </a:r>
            <a:endParaRPr lang="de-DE" dirty="0" smtClean="0">
              <a:latin typeface="Calibri" panose="020F050202020403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 smtClean="0">
              <a:latin typeface="Calibri" panose="020F050202020403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latin typeface="Calibri" panose="020F0502020204030204" pitchFamily="34" charset="0"/>
            </a:endParaRPr>
          </a:p>
        </p:txBody>
      </p:sp>
      <p:cxnSp>
        <p:nvCxnSpPr>
          <p:cNvPr id="14" name="Gerader Verbinder 13"/>
          <p:cNvCxnSpPr/>
          <p:nvPr/>
        </p:nvCxnSpPr>
        <p:spPr>
          <a:xfrm>
            <a:off x="170812" y="759011"/>
            <a:ext cx="8802376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>
            <a:off x="170812" y="6106114"/>
            <a:ext cx="8802376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70811" y="6226362"/>
            <a:ext cx="408907" cy="299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fld id="{016ACDC5-9792-4EE2-846B-33470306C64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65" r:id="rId2"/>
    <p:sldLayoutId id="2147483772" r:id="rId3"/>
    <p:sldLayoutId id="2147483779" r:id="rId4"/>
    <p:sldLayoutId id="2147483780" r:id="rId5"/>
    <p:sldLayoutId id="2147483778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57" userDrawn="1">
          <p15:clr>
            <a:srgbClr val="F26B43"/>
          </p15:clr>
        </p15:guide>
        <p15:guide id="2" orient="horz" pos="2863" userDrawn="1">
          <p15:clr>
            <a:srgbClr val="F26B43"/>
          </p15:clr>
        </p15:guide>
        <p15:guide id="3" pos="181" userDrawn="1">
          <p15:clr>
            <a:srgbClr val="F26B43"/>
          </p15:clr>
        </p15:guide>
        <p15:guide id="4" pos="5579" userDrawn="1">
          <p15:clr>
            <a:srgbClr val="F26B43"/>
          </p15:clr>
        </p15:guide>
        <p15:guide id="5" pos="1950" userDrawn="1">
          <p15:clr>
            <a:srgbClr val="F26B43"/>
          </p15:clr>
        </p15:guide>
        <p15:guide id="6" pos="2064" userDrawn="1">
          <p15:clr>
            <a:srgbClr val="F26B43"/>
          </p15:clr>
        </p15:guide>
        <p15:guide id="7" pos="3696" userDrawn="1">
          <p15:clr>
            <a:srgbClr val="F26B43"/>
          </p15:clr>
        </p15:guide>
        <p15:guide id="8" pos="3810" userDrawn="1">
          <p15:clr>
            <a:srgbClr val="F26B43"/>
          </p15:clr>
        </p15:guide>
        <p15:guide id="9" orient="horz" pos="238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Team Sicherheit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Blokkurs</a:t>
            </a:r>
            <a:r>
              <a:rPr lang="de-DE" dirty="0" smtClean="0"/>
              <a:t> Skriptprogrammierung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Felix </a:t>
            </a:r>
            <a:r>
              <a:rPr lang="de-DE" dirty="0" smtClean="0"/>
              <a:t>Flesch </a:t>
            </a:r>
            <a:r>
              <a:rPr lang="de-DE" dirty="0" smtClean="0"/>
              <a:t>| </a:t>
            </a:r>
            <a:r>
              <a:rPr lang="de-DE" dirty="0"/>
              <a:t>Frank </a:t>
            </a:r>
            <a:r>
              <a:rPr lang="de-DE" dirty="0" smtClean="0"/>
              <a:t>Hinze | </a:t>
            </a:r>
            <a:r>
              <a:rPr lang="de-DE" dirty="0"/>
              <a:t>Niklas </a:t>
            </a:r>
            <a:r>
              <a:rPr lang="de-DE" dirty="0" err="1" smtClean="0"/>
              <a:t>Klinkhammer</a:t>
            </a:r>
            <a:r>
              <a:rPr lang="de-DE" dirty="0" smtClean="0"/>
              <a:t> | </a:t>
            </a:r>
            <a:r>
              <a:rPr lang="de-DE" dirty="0"/>
              <a:t>Stefan </a:t>
            </a:r>
            <a:r>
              <a:rPr lang="de-DE" dirty="0" smtClean="0"/>
              <a:t>Klug | </a:t>
            </a:r>
            <a:r>
              <a:rPr lang="de-DE" dirty="0"/>
              <a:t>Marija </a:t>
            </a:r>
            <a:r>
              <a:rPr lang="de-DE" dirty="0" err="1" smtClean="0"/>
              <a:t>Urbanowitsch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24.07.2015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76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Inhaltsverzeichnis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Client-Server-Kommunikation</a:t>
            </a:r>
          </a:p>
          <a:p>
            <a:r>
              <a:rPr lang="de-DE" dirty="0" smtClean="0"/>
              <a:t>Datenbank</a:t>
            </a:r>
          </a:p>
          <a:p>
            <a:r>
              <a:rPr lang="de-DE" dirty="0" smtClean="0"/>
              <a:t>Cross-Site-Scripting</a:t>
            </a:r>
          </a:p>
          <a:p>
            <a:r>
              <a:rPr lang="de-DE" dirty="0" smtClean="0"/>
              <a:t>.</a:t>
            </a:r>
            <a:r>
              <a:rPr lang="de-DE" dirty="0" err="1" smtClean="0"/>
              <a:t>htaccess</a:t>
            </a:r>
            <a:r>
              <a:rPr lang="de-DE" dirty="0" smtClean="0"/>
              <a:t>-file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6ACDC5-9792-4EE2-846B-33470306C646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043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Client-Server-Kommunikation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Kommunikationsprotokoll</a:t>
            </a:r>
          </a:p>
          <a:p>
            <a:pPr lvl="1"/>
            <a:r>
              <a:rPr lang="de-DE" dirty="0" smtClean="0"/>
              <a:t>Client (JavaScript): </a:t>
            </a:r>
            <a:br>
              <a:rPr lang="de-DE" dirty="0" smtClean="0"/>
            </a:br>
            <a:r>
              <a:rPr lang="en-US" altLang="en-US" sz="2000" b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post(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game_post.php</a:t>
            </a:r>
            <a:r>
              <a:rPr lang="en-US" alt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,{</a:t>
            </a:r>
            <a:r>
              <a:rPr lang="en-US" altLang="en-US" sz="2000" b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'column</a:t>
            </a:r>
            <a:r>
              <a:rPr lang="en-US" altLang="en-US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2000" b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'action</a:t>
            </a:r>
            <a:r>
              <a:rPr lang="en-US" altLang="en-US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'turn</a:t>
            </a:r>
            <a:r>
              <a:rPr lang="en-US" alt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lvl="1"/>
            <a:r>
              <a:rPr lang="de-DE" altLang="en-US" dirty="0" smtClean="0"/>
              <a:t>Server (PHP): </a:t>
            </a:r>
            <a:br>
              <a:rPr lang="de-DE" altLang="en-US" dirty="0" smtClean="0"/>
            </a:br>
            <a:r>
              <a:rPr lang="en-US" altLang="en-US" sz="2000" dirty="0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$array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$array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"board"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unserialize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$_SESSION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'board</a:t>
            </a:r>
            <a:r>
              <a:rPr lang="en-US" alt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])-&gt;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toJSON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$array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"message"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en-US" sz="2000" dirty="0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$message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json_encode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$array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de-DE" altLang="en-US" sz="2000" dirty="0"/>
          </a:p>
          <a:p>
            <a:r>
              <a:rPr lang="de-DE" altLang="en-US" dirty="0" smtClean="0">
                <a:latin typeface="+mj-lt"/>
              </a:rPr>
              <a:t>Validierung von Benutzereingaben</a:t>
            </a:r>
          </a:p>
          <a:p>
            <a:pPr lvl="1"/>
            <a:r>
              <a:rPr lang="en-US" altLang="en-US" sz="2000" dirty="0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sz="2000" dirty="0" err="1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columnRange</a:t>
            </a:r>
            <a:r>
              <a:rPr lang="en-US" altLang="en-US" sz="2000" dirty="0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'options'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min_range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max_range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6));</a:t>
            </a:r>
            <a:r>
              <a:rPr lang="de-DE" altLang="en-US" sz="2000" dirty="0"/>
              <a:t/>
            </a:r>
            <a:br>
              <a:rPr lang="de-DE" altLang="en-US" sz="2000" dirty="0"/>
            </a:br>
            <a:r>
              <a:rPr lang="en-US" altLang="en-US" sz="2000" dirty="0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$column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filter_input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INPUT_POST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'column'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FILTER_VALIDATE_INT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dirty="0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sz="2000" dirty="0" err="1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columnRange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de-DE" altLang="en-US" sz="2000" dirty="0"/>
          </a:p>
          <a:p>
            <a:pPr lvl="1"/>
            <a:endParaRPr lang="en-US" altLang="en-US" dirty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6ACDC5-9792-4EE2-846B-33470306C646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110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Datenbank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	</a:t>
            </a:r>
            <a:r>
              <a:rPr lang="de-DE" dirty="0"/>
              <a:t>$</a:t>
            </a:r>
            <a:r>
              <a:rPr lang="de-DE" dirty="0" err="1"/>
              <a:t>sth</a:t>
            </a:r>
            <a:r>
              <a:rPr lang="de-DE" dirty="0"/>
              <a:t> = $</a:t>
            </a:r>
            <a:r>
              <a:rPr lang="de-DE" dirty="0" err="1"/>
              <a:t>dbh</a:t>
            </a:r>
            <a:r>
              <a:rPr lang="de-DE" dirty="0"/>
              <a:t>-&gt;</a:t>
            </a:r>
            <a:r>
              <a:rPr lang="de-DE" dirty="0" err="1"/>
              <a:t>prepare</a:t>
            </a:r>
            <a:r>
              <a:rPr lang="de-DE" dirty="0"/>
              <a:t>("UPDATE </a:t>
            </a:r>
            <a:r>
              <a:rPr lang="de-DE" dirty="0" err="1"/>
              <a:t>user</a:t>
            </a:r>
            <a:r>
              <a:rPr lang="de-DE" dirty="0"/>
              <a:t> SET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beschreibung</a:t>
            </a:r>
            <a:r>
              <a:rPr lang="de-DE" dirty="0" smtClean="0"/>
              <a:t> </a:t>
            </a:r>
            <a:r>
              <a:rPr lang="de-DE" dirty="0"/>
              <a:t>= </a:t>
            </a:r>
            <a:r>
              <a:rPr lang="de-DE" b="1" dirty="0"/>
              <a:t>:</a:t>
            </a:r>
            <a:r>
              <a:rPr lang="de-DE" b="1" dirty="0" err="1"/>
              <a:t>beschreibung</a:t>
            </a:r>
            <a:r>
              <a:rPr lang="de-DE" dirty="0"/>
              <a:t> WHERE email = </a:t>
            </a:r>
            <a:r>
              <a:rPr lang="de-DE" b="1" dirty="0"/>
              <a:t>:mail</a:t>
            </a:r>
            <a:r>
              <a:rPr lang="de-DE" dirty="0"/>
              <a:t>");	$</a:t>
            </a:r>
            <a:r>
              <a:rPr lang="de-DE" dirty="0" err="1"/>
              <a:t>beschreibung</a:t>
            </a:r>
            <a:r>
              <a:rPr lang="de-DE" dirty="0"/>
              <a:t> = </a:t>
            </a:r>
            <a:r>
              <a:rPr lang="de-DE" dirty="0" err="1"/>
              <a:t>htmlspecialchars</a:t>
            </a:r>
            <a:r>
              <a:rPr lang="de-DE" dirty="0"/>
              <a:t>($_POST['</a:t>
            </a:r>
            <a:r>
              <a:rPr lang="de-DE" dirty="0" err="1"/>
              <a:t>beschreibung</a:t>
            </a:r>
            <a:r>
              <a:rPr lang="de-DE" dirty="0"/>
              <a:t>']);</a:t>
            </a:r>
            <a:endParaRPr lang="en-US" dirty="0"/>
          </a:p>
          <a:p>
            <a:r>
              <a:rPr lang="de-DE" dirty="0"/>
              <a:t>	</a:t>
            </a:r>
            <a:r>
              <a:rPr lang="en-US" dirty="0"/>
              <a:t>$mail = </a:t>
            </a:r>
            <a:r>
              <a:rPr lang="en-US" dirty="0" err="1"/>
              <a:t>htmlspecialchars</a:t>
            </a:r>
            <a:r>
              <a:rPr lang="en-US" dirty="0"/>
              <a:t>($_SESSION['email']);</a:t>
            </a:r>
          </a:p>
          <a:p>
            <a:r>
              <a:rPr lang="en-US" dirty="0"/>
              <a:t>	</a:t>
            </a:r>
            <a:r>
              <a:rPr lang="de-DE" dirty="0"/>
              <a:t>$</a:t>
            </a:r>
            <a:r>
              <a:rPr lang="de-DE" dirty="0" err="1"/>
              <a:t>sth</a:t>
            </a:r>
            <a:r>
              <a:rPr lang="de-DE" dirty="0"/>
              <a:t>-&gt;</a:t>
            </a:r>
            <a:r>
              <a:rPr lang="de-DE" b="1" dirty="0" err="1"/>
              <a:t>bindParam</a:t>
            </a:r>
            <a:r>
              <a:rPr lang="de-DE" dirty="0"/>
              <a:t>(':</a:t>
            </a:r>
            <a:r>
              <a:rPr lang="de-DE" dirty="0" err="1"/>
              <a:t>beschreibung</a:t>
            </a:r>
            <a:r>
              <a:rPr lang="de-DE" dirty="0"/>
              <a:t>', $</a:t>
            </a:r>
            <a:r>
              <a:rPr lang="de-DE" dirty="0" err="1"/>
              <a:t>beschreibung</a:t>
            </a:r>
            <a:r>
              <a:rPr lang="de-DE" dirty="0"/>
              <a:t>);</a:t>
            </a:r>
            <a:endParaRPr lang="en-US" dirty="0"/>
          </a:p>
          <a:p>
            <a:r>
              <a:rPr lang="de-DE" dirty="0"/>
              <a:t>	</a:t>
            </a:r>
            <a:r>
              <a:rPr lang="en-US" dirty="0"/>
              <a:t>$</a:t>
            </a:r>
            <a:r>
              <a:rPr lang="en-US" dirty="0" err="1"/>
              <a:t>sth</a:t>
            </a:r>
            <a:r>
              <a:rPr lang="en-US" dirty="0"/>
              <a:t>-&gt;</a:t>
            </a:r>
            <a:r>
              <a:rPr lang="en-US" b="1" dirty="0" err="1"/>
              <a:t>bindParam</a:t>
            </a:r>
            <a:r>
              <a:rPr lang="en-US" dirty="0"/>
              <a:t>(':mail', $mail);</a:t>
            </a:r>
          </a:p>
          <a:p>
            <a:r>
              <a:rPr lang="en-US" dirty="0"/>
              <a:t>	$</a:t>
            </a:r>
            <a:r>
              <a:rPr lang="en-US" dirty="0" err="1"/>
              <a:t>sth</a:t>
            </a:r>
            <a:r>
              <a:rPr lang="en-US" dirty="0"/>
              <a:t>-&gt;execute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6ACDC5-9792-4EE2-846B-33470306C646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766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Cross-Site-Scripting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string</a:t>
            </a:r>
            <a:r>
              <a:rPr lang="de-DE" dirty="0" smtClean="0"/>
              <a:t> </a:t>
            </a:r>
            <a:r>
              <a:rPr lang="de-DE" dirty="0" err="1" smtClean="0"/>
              <a:t>htmlspecialchars</a:t>
            </a:r>
            <a:r>
              <a:rPr lang="de-DE" dirty="0" smtClean="0"/>
              <a:t>($</a:t>
            </a:r>
            <a:r>
              <a:rPr lang="de-DE" dirty="0" err="1" smtClean="0"/>
              <a:t>string</a:t>
            </a:r>
            <a:r>
              <a:rPr lang="de-DE" dirty="0" smtClean="0"/>
              <a:t>) verwenden</a:t>
            </a:r>
          </a:p>
          <a:p>
            <a:r>
              <a:rPr lang="de-DE" dirty="0" smtClean="0"/>
              <a:t>Diese Funktion wandelt Sonderzeichen in HTML-Codes um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6ACDC5-9792-4EE2-846B-33470306C646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479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.</a:t>
            </a:r>
            <a:r>
              <a:rPr lang="de-DE" dirty="0" err="1" smtClean="0"/>
              <a:t>htaccess</a:t>
            </a:r>
            <a:r>
              <a:rPr lang="de-DE" dirty="0"/>
              <a:t>-</a:t>
            </a:r>
            <a:r>
              <a:rPr lang="de-DE" dirty="0" smtClean="0"/>
              <a:t>file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Datei, mit der Apache Zugriffe verwaltet</a:t>
            </a:r>
          </a:p>
          <a:p>
            <a:r>
              <a:rPr lang="de-DE" dirty="0" smtClean="0"/>
              <a:t>Zugriff auf Ordner verbieten</a:t>
            </a:r>
          </a:p>
          <a:p>
            <a:pPr lvl="1"/>
            <a:r>
              <a:rPr lang="de-DE" dirty="0" err="1"/>
              <a:t>d</a:t>
            </a:r>
            <a:r>
              <a:rPr lang="de-DE" dirty="0" err="1" smtClean="0"/>
              <a:t>eny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all</a:t>
            </a:r>
          </a:p>
          <a:p>
            <a:r>
              <a:rPr lang="de-DE" dirty="0" err="1" smtClean="0"/>
              <a:t>iFrame</a:t>
            </a:r>
            <a:r>
              <a:rPr lang="de-DE" dirty="0" smtClean="0"/>
              <a:t>-Einbettung verhindern</a:t>
            </a:r>
          </a:p>
          <a:p>
            <a:pPr lvl="1"/>
            <a:r>
              <a:rPr lang="de-DE" dirty="0" smtClean="0"/>
              <a:t>Header </a:t>
            </a:r>
            <a:r>
              <a:rPr lang="de-DE" dirty="0" err="1" smtClean="0"/>
              <a:t>append</a:t>
            </a:r>
            <a:r>
              <a:rPr lang="de-DE" dirty="0" smtClean="0"/>
              <a:t> X-FRAME-OPTIONS „SAMEORIGIN“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6ACDC5-9792-4EE2-846B-33470306C646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979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11 Corporate">
  <a:themeElements>
    <a:clrScheme name="RWTH_Corporate_IXI">
      <a:dk1>
        <a:srgbClr val="000000"/>
      </a:dk1>
      <a:lt1>
        <a:srgbClr val="FFFFFF"/>
      </a:lt1>
      <a:dk2>
        <a:srgbClr val="00549F"/>
      </a:dk2>
      <a:lt2>
        <a:srgbClr val="606062"/>
      </a:lt2>
      <a:accent1>
        <a:srgbClr val="8EBAE5"/>
      </a:accent1>
      <a:accent2>
        <a:srgbClr val="57AB27"/>
      </a:accent2>
      <a:accent3>
        <a:srgbClr val="BDCD00"/>
      </a:accent3>
      <a:accent4>
        <a:srgbClr val="F6A800"/>
      </a:accent4>
      <a:accent5>
        <a:srgbClr val="CC071E"/>
      </a:accent5>
      <a:accent6>
        <a:srgbClr val="A11035"/>
      </a:accent6>
      <a:hlink>
        <a:srgbClr val="8EBAE5"/>
      </a:hlink>
      <a:folHlink>
        <a:srgbClr val="8EBAE5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11-Folien_2014.potx" id="{46D19993-FAAD-483F-96AB-E2D8B7040C7B}" vid="{C7639E76-B330-40AC-B700-140CE23815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i11-Folien_2014</Template>
  <TotalTime>0</TotalTime>
  <Words>81</Words>
  <Application>Microsoft Office PowerPoint</Application>
  <PresentationFormat>Bildschirmpräsentation (4:3)</PresentationFormat>
  <Paragraphs>41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Courier New</vt:lpstr>
      <vt:lpstr>Symbol</vt:lpstr>
      <vt:lpstr>Wingdings</vt:lpstr>
      <vt:lpstr>i11 Corporate</vt:lpstr>
      <vt:lpstr>Team Sicherheit</vt:lpstr>
      <vt:lpstr>Inhaltsverzeichnis</vt:lpstr>
      <vt:lpstr>Client-Server-Kommunikation</vt:lpstr>
      <vt:lpstr>Datenbank</vt:lpstr>
      <vt:lpstr>Cross-Site-Scripting</vt:lpstr>
      <vt:lpstr>.htaccess-file</vt:lpstr>
    </vt:vector>
  </TitlesOfParts>
  <Company>RWTH Aachen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Blokkurs Skriptprogrammierung - Team Sicherheit</dc:title>
  <dc:creator>Klug, Stefan</dc:creator>
  <cp:lastModifiedBy>Klug, Stefan</cp:lastModifiedBy>
  <cp:revision>370</cp:revision>
  <dcterms:created xsi:type="dcterms:W3CDTF">2015-02-06T16:10:13Z</dcterms:created>
  <dcterms:modified xsi:type="dcterms:W3CDTF">2015-07-24T11:32:49Z</dcterms:modified>
</cp:coreProperties>
</file>