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2" r:id="rId5"/>
    <p:sldId id="259" r:id="rId6"/>
    <p:sldId id="261" r:id="rId7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8EBAE5"/>
    <a:srgbClr val="BDCD00"/>
    <a:srgbClr val="F6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6488" autoAdjust="0"/>
  </p:normalViewPr>
  <p:slideViewPr>
    <p:cSldViewPr snapToGrid="0" showGuides="1">
      <p:cViewPr varScale="1">
        <p:scale>
          <a:sx n="70" d="100"/>
          <a:sy n="70" d="100"/>
        </p:scale>
        <p:origin x="18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3029" y="8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24.07.2015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24.07.2015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Stefan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3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Niklas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8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/ Lang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197507"/>
            <a:ext cx="7975754" cy="1143146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ein- oder mehrzeilig (ohne Untertitel) zentriert zur Box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3197506"/>
            <a:ext cx="897540" cy="11431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836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5359400"/>
            <a:ext cx="8559667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Bildtitel oder ggf. Beschreibung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>
          <a:xfrm>
            <a:off x="287338" y="1016000"/>
            <a:ext cx="8559667" cy="417755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7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87338" y="1432560"/>
            <a:ext cx="8569325" cy="38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7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7338" y="854635"/>
            <a:ext cx="8569325" cy="3622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111403" y="3988800"/>
            <a:ext cx="7745922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1" baseline="0">
                <a:latin typeface="Calibri" panose="020F0502020204030204" pitchFamily="34" charset="0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smtClean="0"/>
              <a:t>Zitat oder schlauer Spruch zum Abschluss, falls gewünscht.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2364435"/>
            <a:ext cx="910240" cy="12026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111403" y="2364435"/>
            <a:ext cx="7745922" cy="12026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de-DE" sz="3200" b="1" kern="1200" baseline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Arial" panose="020B0604020202020204" pitchFamily="34" charset="0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z.B. Vielen Dank</a:t>
            </a:r>
            <a:br>
              <a:rPr lang="de-DE" dirty="0" smtClean="0"/>
            </a:br>
            <a:r>
              <a:rPr lang="de-DE" dirty="0" smtClean="0"/>
              <a:t>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98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241098"/>
            <a:ext cx="7975754" cy="54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(einzeilig) mit Untertitel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3785269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Einzeiliger Untertitel. Für mehrzeilige  andere Vorlage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3200252"/>
            <a:ext cx="897540" cy="1006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84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+ langer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3200252"/>
            <a:ext cx="897540" cy="634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Rechteck 9"/>
          <p:cNvSpPr/>
          <p:nvPr userDrawn="1"/>
        </p:nvSpPr>
        <p:spPr>
          <a:xfrm>
            <a:off x="0" y="3834882"/>
            <a:ext cx="897540" cy="1023387"/>
          </a:xfrm>
          <a:prstGeom prst="rect">
            <a:avLst/>
          </a:prstGeom>
          <a:solidFill>
            <a:srgbClr val="F6A8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3925250"/>
            <a:ext cx="7617573" cy="891526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Mehrzeiliger Untertitel, zum Beispiel der Name der Abschlussarbeit. Im Titel steht dann „Bachelorarbeit“ oder „Masterarbeit“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254786"/>
            <a:ext cx="7617573" cy="540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 (einzeilig) mit Untertitel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5871" y="1464031"/>
            <a:ext cx="6824293" cy="4705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2400" b="1" kern="1200" dirty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Rahmenveranstaltung / Ort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45873" y="1934628"/>
            <a:ext cx="6824292" cy="2569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smtClean="0"/>
              <a:t>Name des Vortragenden 1 | Name des Vortragenden 2 | …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7070164" y="1934628"/>
            <a:ext cx="1923081" cy="256988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lang="de-DE" sz="1400" b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216100" indent="0">
              <a:buNone/>
              <a:defRPr/>
            </a:lvl2pPr>
            <a:lvl3pPr marL="432100" indent="0">
              <a:buNone/>
              <a:defRPr/>
            </a:lvl3pPr>
            <a:lvl4pPr marL="648000" indent="0">
              <a:buNone/>
              <a:defRPr/>
            </a:lvl4pPr>
            <a:lvl5pPr marL="648000" indent="0">
              <a:buNone/>
              <a:defRPr/>
            </a:lvl5pPr>
          </a:lstStyle>
          <a:p>
            <a:pPr lvl="0"/>
            <a:r>
              <a:rPr lang="de-DE" dirty="0" smtClean="0"/>
              <a:t>&lt;Datum&gt;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01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3807225"/>
            <a:ext cx="897540" cy="10063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3807225"/>
            <a:ext cx="7975754" cy="5850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Abschnitt &lt;X&gt;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4392242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 Abschnittes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Titelfolie mit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83803"/>
            <a:ext cx="897540" cy="1008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06474" y="483803"/>
            <a:ext cx="7975754" cy="5850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3200" b="1" baseline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Abschnitt &lt;X&gt;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6474" y="1068820"/>
            <a:ext cx="7975754" cy="421325"/>
          </a:xfrm>
          <a:prstGeom prst="rect">
            <a:avLst/>
          </a:prstGeom>
        </p:spPr>
        <p:txBody>
          <a:bodyPr wrap="none"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Name des Abschnittes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1916832"/>
            <a:ext cx="897540" cy="388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06474" y="1934737"/>
            <a:ext cx="7975754" cy="387052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842793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rlesun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176209" y="3699975"/>
            <a:ext cx="5344961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000" b="1" baseline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85123" y="4273128"/>
            <a:ext cx="7118191" cy="29692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34073" y="192307"/>
            <a:ext cx="8568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/>
            <a:r>
              <a:rPr lang="de-DE" sz="2000" kern="12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Introduction</a:t>
            </a:r>
            <a:r>
              <a:rPr lang="de-DE" sz="2000" kern="12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de-DE" sz="2000" kern="1200" cap="none" baseline="0" dirty="0" err="1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to</a:t>
            </a:r>
            <a:endParaRPr lang="de-DE" sz="2000" kern="1200" cap="none" baseline="0" dirty="0" smtClean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kern="1200" cap="none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Embedded Systems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245872" y="1514754"/>
            <a:ext cx="1930337" cy="369332"/>
          </a:xfrm>
          <a:prstGeom prst="rect">
            <a:avLst/>
          </a:prstGeom>
          <a:noFill/>
        </p:spPr>
        <p:txBody>
          <a:bodyPr wrap="none" tIns="0" bIns="0" rtlCol="0" anchor="b">
            <a:spAutoFit/>
          </a:bodyPr>
          <a:lstStyle/>
          <a:p>
            <a:pPr algn="l"/>
            <a:r>
              <a:rPr lang="de-DE" sz="24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Summer 2015</a:t>
            </a:r>
            <a:endParaRPr lang="en-US" sz="24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45872" y="1873073"/>
            <a:ext cx="4709623" cy="276999"/>
          </a:xfrm>
          <a:prstGeom prst="rect">
            <a:avLst/>
          </a:prstGeom>
          <a:noFill/>
        </p:spPr>
        <p:txBody>
          <a:bodyPr wrap="none" tIns="0" bIns="0" rtlCol="0" anchor="b" anchorCtr="0">
            <a:spAutoFit/>
          </a:bodyPr>
          <a:lstStyle/>
          <a:p>
            <a:pPr algn="l"/>
            <a:r>
              <a:rPr lang="de-DE" sz="1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Prof. Dr.-Ing. Stefan Kowalewski  </a:t>
            </a:r>
            <a:r>
              <a:rPr lang="de-DE" sz="18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| </a:t>
            </a:r>
            <a:r>
              <a:rPr lang="de-DE" sz="1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Florian Göbe, M. Sc. RWTH</a:t>
            </a:r>
            <a:endParaRPr lang="en-US" sz="1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0" y="3536707"/>
            <a:ext cx="962212" cy="12716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Calibri" panose="020F0502020204030204" pitchFamily="34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85123" y="3624422"/>
            <a:ext cx="99108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/>
            <a:r>
              <a:rPr lang="de-DE" sz="4000" b="0" kern="1200" cap="none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348369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7338" y="830729"/>
            <a:ext cx="8569325" cy="504143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69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87338" y="872566"/>
            <a:ext cx="8569325" cy="50501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6572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095999" y="878541"/>
            <a:ext cx="2760001" cy="51218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7338" y="0"/>
            <a:ext cx="8568000" cy="75303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28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86013" y="878541"/>
            <a:ext cx="5666552" cy="512183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627063" indent="-361950">
              <a:spcBef>
                <a:spcPts val="1200"/>
              </a:spcBef>
              <a:buClr>
                <a:schemeClr val="accent4"/>
              </a:buClr>
              <a:buSzPct val="80000"/>
              <a:buFont typeface="Arial" panose="020B0604020202020204" pitchFamily="34" charset="0"/>
              <a:buChar char="►"/>
              <a:tabLst>
                <a:tab pos="628650" algn="l"/>
              </a:tabLst>
              <a:defRPr sz="2800">
                <a:latin typeface="Calibri" panose="020F0502020204030204" pitchFamily="34" charset="0"/>
              </a:defRPr>
            </a:lvl1pPr>
            <a:lvl2pPr marL="896938" indent="-269875">
              <a:buClr>
                <a:schemeClr val="accent4"/>
              </a:buClr>
              <a:buSzPct val="70000"/>
              <a:buFont typeface="Wingdings" panose="05000000000000000000" pitchFamily="2" charset="2"/>
              <a:buChar char="§"/>
              <a:tabLst>
                <a:tab pos="431800" algn="l"/>
                <a:tab pos="896938" algn="l"/>
              </a:tabLst>
              <a:defRPr sz="2400">
                <a:latin typeface="Calibri" panose="020F0502020204030204" pitchFamily="34" charset="0"/>
              </a:defRPr>
            </a:lvl2pPr>
            <a:lvl3pPr marL="1076325" indent="-266700"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1074738" algn="l"/>
                <a:tab pos="1255713" algn="l"/>
              </a:tabLst>
              <a:defRPr sz="2000">
                <a:latin typeface="Calibri" panose="020F0502020204030204" pitchFamily="34" charset="0"/>
              </a:defRPr>
            </a:lvl3pPr>
            <a:lvl4pPr marL="1344613" indent="-268288">
              <a:buClr>
                <a:schemeClr val="accent4"/>
              </a:buClr>
              <a:defRPr sz="1800">
                <a:latin typeface="Calibri" panose="020F050202020403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02279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735658" y="6226362"/>
            <a:ext cx="4251325" cy="29994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latin typeface="Calibri" panose="020F0502020204030204" pitchFamily="34" charset="0"/>
              </a:rPr>
              <a:t>Skriptprogrammierung Blockkurs – Team Sicherheit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latin typeface="Calibri" panose="020F0502020204030204" pitchFamily="34" charset="0"/>
              </a:rPr>
              <a:t>Felix Flesh, Frank Hinze,</a:t>
            </a:r>
            <a:r>
              <a:rPr lang="de-DE" baseline="0" dirty="0" smtClean="0">
                <a:latin typeface="Calibri" panose="020F0502020204030204" pitchFamily="34" charset="0"/>
              </a:rPr>
              <a:t> Niklas </a:t>
            </a:r>
            <a:r>
              <a:rPr lang="de-DE" baseline="0" dirty="0" err="1" smtClean="0">
                <a:latin typeface="Calibri" panose="020F0502020204030204" pitchFamily="34" charset="0"/>
              </a:rPr>
              <a:t>Klinkhammer</a:t>
            </a:r>
            <a:r>
              <a:rPr lang="de-DE" baseline="0" dirty="0" smtClean="0">
                <a:latin typeface="Calibri" panose="020F0502020204030204" pitchFamily="34" charset="0"/>
              </a:rPr>
              <a:t>, </a:t>
            </a:r>
            <a:r>
              <a:rPr lang="de-DE" dirty="0" smtClean="0">
                <a:latin typeface="Calibri" panose="020F0502020204030204" pitchFamily="34" charset="0"/>
              </a:rPr>
              <a:t>Stefan Klug, Marija </a:t>
            </a:r>
            <a:r>
              <a:rPr lang="de-DE" dirty="0" err="1" smtClean="0">
                <a:latin typeface="Calibri" panose="020F0502020204030204" pitchFamily="34" charset="0"/>
              </a:rPr>
              <a:t>Urbanowitsch</a:t>
            </a:r>
            <a:endParaRPr lang="de-D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 smtClean="0">
              <a:latin typeface="Calibri" panose="020F050202020403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Calibri" panose="020F0502020204030204" pitchFamily="34" charset="0"/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170812" y="759011"/>
            <a:ext cx="880237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170812" y="6106114"/>
            <a:ext cx="880237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70811" y="6226362"/>
            <a:ext cx="408907" cy="299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016ACDC5-9792-4EE2-846B-33470306C64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5" r:id="rId2"/>
    <p:sldLayoutId id="2147483772" r:id="rId3"/>
    <p:sldLayoutId id="2147483779" r:id="rId4"/>
    <p:sldLayoutId id="2147483780" r:id="rId5"/>
    <p:sldLayoutId id="2147483778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  <p15:guide id="9" orient="horz" pos="23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Sicherheit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Blokkurs</a:t>
            </a:r>
            <a:r>
              <a:rPr lang="de-DE" dirty="0" smtClean="0"/>
              <a:t> Skriptprogrammierung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Felix </a:t>
            </a:r>
            <a:r>
              <a:rPr lang="de-DE" dirty="0" smtClean="0"/>
              <a:t>Flesh | </a:t>
            </a:r>
            <a:r>
              <a:rPr lang="de-DE" dirty="0"/>
              <a:t>Frank </a:t>
            </a:r>
            <a:r>
              <a:rPr lang="de-DE" dirty="0" smtClean="0"/>
              <a:t>Hinze | </a:t>
            </a:r>
            <a:r>
              <a:rPr lang="de-DE" dirty="0"/>
              <a:t>Niklas </a:t>
            </a:r>
            <a:r>
              <a:rPr lang="de-DE" dirty="0" err="1" smtClean="0"/>
              <a:t>Klinkhammer</a:t>
            </a:r>
            <a:r>
              <a:rPr lang="de-DE" dirty="0" smtClean="0"/>
              <a:t> | </a:t>
            </a:r>
            <a:r>
              <a:rPr lang="de-DE" dirty="0"/>
              <a:t>Stefan </a:t>
            </a:r>
            <a:r>
              <a:rPr lang="de-DE" dirty="0" smtClean="0"/>
              <a:t>Klug | </a:t>
            </a:r>
            <a:r>
              <a:rPr lang="de-DE" dirty="0"/>
              <a:t>Marija </a:t>
            </a:r>
            <a:r>
              <a:rPr lang="de-DE" dirty="0" err="1" smtClean="0"/>
              <a:t>Urbanowitsch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24.07.2015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Client-Server-Kommunikation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Cross-Site-Scripting</a:t>
            </a:r>
          </a:p>
          <a:p>
            <a:r>
              <a:rPr lang="de-DE" dirty="0" smtClean="0"/>
              <a:t>.</a:t>
            </a:r>
            <a:r>
              <a:rPr lang="de-DE" dirty="0" err="1" smtClean="0"/>
              <a:t>htaccess</a:t>
            </a:r>
            <a:r>
              <a:rPr lang="de-DE" dirty="0" smtClean="0"/>
              <a:t>-file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Client-Server-Kommunikation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Kommunikationsprotokoll</a:t>
            </a:r>
          </a:p>
          <a:p>
            <a:pPr lvl="1"/>
            <a:r>
              <a:rPr lang="de-DE" dirty="0" smtClean="0"/>
              <a:t>Client (JavaScript): </a:t>
            </a:r>
            <a:br>
              <a:rPr lang="de-DE" dirty="0" smtClean="0"/>
            </a:b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game_post.php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'column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'action</a:t>
            </a:r>
            <a:r>
              <a:rPr lang="en-US" altLang="en-US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'turn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de-DE" altLang="en-US" dirty="0" smtClean="0"/>
              <a:t>Server (PHP): </a:t>
            </a:r>
            <a:br>
              <a:rPr lang="de-DE" altLang="en-US" dirty="0" smtClean="0"/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"board"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unserialize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'board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])-&gt;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"message"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$message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$array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en-US" sz="2000" dirty="0"/>
          </a:p>
          <a:p>
            <a:r>
              <a:rPr lang="de-DE" altLang="en-US" dirty="0" smtClean="0">
                <a:latin typeface="+mj-lt"/>
              </a:rPr>
              <a:t>Validierung von Benutzereingaben</a:t>
            </a:r>
          </a:p>
          <a:p>
            <a:pPr lvl="1"/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columnRange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'options'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min_range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max_range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6));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$column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filter_input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INPUT_POST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'column'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FILTER_VALIDATE_INT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000" dirty="0" err="1">
                <a:solidFill>
                  <a:srgbClr val="6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columnRange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altLang="en-US" sz="2000" dirty="0"/>
          </a:p>
          <a:p>
            <a:pPr lvl="1"/>
            <a:endParaRPr lang="en-US" alt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1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6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Cross-Site-Scripting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htmlspecialchars</a:t>
            </a:r>
            <a:r>
              <a:rPr lang="de-DE" dirty="0" smtClean="0"/>
              <a:t>($</a:t>
            </a:r>
            <a:r>
              <a:rPr lang="de-DE" dirty="0" err="1" smtClean="0"/>
              <a:t>string</a:t>
            </a:r>
            <a:r>
              <a:rPr lang="de-DE" dirty="0" smtClean="0"/>
              <a:t>) verwenden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79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htaccess</a:t>
            </a:r>
            <a:r>
              <a:rPr lang="de-DE" dirty="0"/>
              <a:t>-</a:t>
            </a:r>
            <a:r>
              <a:rPr lang="de-DE" dirty="0" smtClean="0"/>
              <a:t>file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Datei, mit der Apache Zugriffe verwaltet</a:t>
            </a:r>
          </a:p>
          <a:p>
            <a:r>
              <a:rPr lang="de-DE" dirty="0" smtClean="0"/>
              <a:t>Zugriff auf Ordner verbieten</a:t>
            </a:r>
          </a:p>
          <a:p>
            <a:pPr lvl="1"/>
            <a:r>
              <a:rPr lang="de-DE" dirty="0" err="1"/>
              <a:t>d</a:t>
            </a:r>
            <a:r>
              <a:rPr lang="de-DE" dirty="0" err="1" smtClean="0"/>
              <a:t>eny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all</a:t>
            </a:r>
          </a:p>
          <a:p>
            <a:r>
              <a:rPr lang="de-DE" dirty="0" err="1" smtClean="0"/>
              <a:t>iFrame</a:t>
            </a:r>
            <a:r>
              <a:rPr lang="de-DE" dirty="0" smtClean="0"/>
              <a:t>-Einbettung verhindern</a:t>
            </a:r>
          </a:p>
          <a:p>
            <a:pPr lvl="1"/>
            <a:r>
              <a:rPr lang="de-DE" dirty="0" smtClean="0"/>
              <a:t>Header </a:t>
            </a:r>
            <a:r>
              <a:rPr lang="de-DE" dirty="0" err="1" smtClean="0"/>
              <a:t>append</a:t>
            </a:r>
            <a:r>
              <a:rPr lang="de-DE" dirty="0" smtClean="0"/>
              <a:t> X-FRAME-OPTIONS „SAMEORIGIN“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6ACDC5-9792-4EE2-846B-33470306C64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793436"/>
      </p:ext>
    </p:extLst>
  </p:cSld>
  <p:clrMapOvr>
    <a:masterClrMapping/>
  </p:clrMapOvr>
</p:sld>
</file>

<file path=ppt/theme/theme1.xml><?xml version="1.0" encoding="utf-8"?>
<a:theme xmlns:a="http://schemas.openxmlformats.org/drawingml/2006/main" name="i11 Corporate">
  <a:themeElements>
    <a:clrScheme name="RWTH_Corporate_IXI">
      <a:dk1>
        <a:srgbClr val="000000"/>
      </a:dk1>
      <a:lt1>
        <a:srgbClr val="FFFFFF"/>
      </a:lt1>
      <a:dk2>
        <a:srgbClr val="00549F"/>
      </a:dk2>
      <a:lt2>
        <a:srgbClr val="606062"/>
      </a:lt2>
      <a:accent1>
        <a:srgbClr val="8EBAE5"/>
      </a:accent1>
      <a:accent2>
        <a:srgbClr val="57AB27"/>
      </a:accent2>
      <a:accent3>
        <a:srgbClr val="BDCD00"/>
      </a:accent3>
      <a:accent4>
        <a:srgbClr val="F6A800"/>
      </a:accent4>
      <a:accent5>
        <a:srgbClr val="CC071E"/>
      </a:accent5>
      <a:accent6>
        <a:srgbClr val="A11035"/>
      </a:accent6>
      <a:hlink>
        <a:srgbClr val="8EBAE5"/>
      </a:hlink>
      <a:folHlink>
        <a:srgbClr val="8EBAE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11-Folien_2014.potx" id="{46D19993-FAAD-483F-96AB-E2D8B7040C7B}" vid="{C7639E76-B330-40AC-B700-140CE2381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i11-Folien_2014</Template>
  <TotalTime>0</TotalTime>
  <Words>74</Words>
  <Application>Microsoft Office PowerPoint</Application>
  <PresentationFormat>Bildschirmpräsentation (4:3)</PresentationFormat>
  <Paragraphs>34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i11 Corporate</vt:lpstr>
      <vt:lpstr>Team Sicherheit</vt:lpstr>
      <vt:lpstr>Inhaltsverzeichnis</vt:lpstr>
      <vt:lpstr>Client-Server-Kommunikation</vt:lpstr>
      <vt:lpstr>Datenbank</vt:lpstr>
      <vt:lpstr>Cross-Site-Scripting</vt:lpstr>
      <vt:lpstr>.htaccess-file</vt:lpstr>
    </vt:vector>
  </TitlesOfParts>
  <Company>RWTH Aachen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Blokkurs Skriptprogrammierung - Team Sicherheit</dc:title>
  <dc:creator>Klug, Stefan</dc:creator>
  <cp:lastModifiedBy>Klug, Stefan</cp:lastModifiedBy>
  <cp:revision>360</cp:revision>
  <dcterms:created xsi:type="dcterms:W3CDTF">2015-02-06T16:10:13Z</dcterms:created>
  <dcterms:modified xsi:type="dcterms:W3CDTF">2015-07-24T10:29:43Z</dcterms:modified>
</cp:coreProperties>
</file>