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a324928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a324928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a49ff340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a49ff340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a49ff340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a49ff340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a3249285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a3249285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a3249285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a3249285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a49ff340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a49ff340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a238301a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a238301a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a238301a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a238301a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a238301a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a238301a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a238301a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a238301a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a238301a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a238301a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a238301a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a238301a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a238301a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a238301a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a238301a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a238301a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Laptop Price Analysis</a:t>
            </a:r>
            <a:endParaRPr/>
          </a:p>
        </p:txBody>
      </p:sp>
      <p:sp>
        <p:nvSpPr>
          <p:cNvPr id="135" name="Google Shape;135;p13"/>
          <p:cNvSpPr txBox="1"/>
          <p:nvPr>
            <p:ph idx="1" type="subTitle"/>
          </p:nvPr>
        </p:nvSpPr>
        <p:spPr>
          <a:xfrm>
            <a:off x="3512250" y="3927375"/>
            <a:ext cx="2119500" cy="38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Louis Ampobi</a:t>
            </a:r>
            <a:endParaRPr/>
          </a:p>
        </p:txBody>
      </p:sp>
      <p:sp>
        <p:nvSpPr>
          <p:cNvPr id="136" name="Google Shape;136;p13"/>
          <p:cNvSpPr txBox="1"/>
          <p:nvPr>
            <p:ph idx="1" type="subTitle"/>
          </p:nvPr>
        </p:nvSpPr>
        <p:spPr>
          <a:xfrm>
            <a:off x="3190650" y="3215910"/>
            <a:ext cx="2762700" cy="47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Data Driven Decision Making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Correlation Analysis: Numerical Features(Anova)</a:t>
            </a:r>
            <a:endParaRPr/>
          </a:p>
        </p:txBody>
      </p:sp>
      <p:pic>
        <p:nvPicPr>
          <p:cNvPr id="197" name="Google Shape;197;p22"/>
          <p:cNvPicPr preferRelativeResize="0"/>
          <p:nvPr/>
        </p:nvPicPr>
        <p:blipFill>
          <a:blip r:embed="rId3">
            <a:alphaModFix/>
          </a:blip>
          <a:stretch>
            <a:fillRect/>
          </a:stretch>
        </p:blipFill>
        <p:spPr>
          <a:xfrm>
            <a:off x="380491" y="1307850"/>
            <a:ext cx="5231534" cy="3353999"/>
          </a:xfrm>
          <a:prstGeom prst="rect">
            <a:avLst/>
          </a:prstGeom>
          <a:noFill/>
          <a:ln>
            <a:noFill/>
          </a:ln>
        </p:spPr>
      </p:pic>
      <p:sp>
        <p:nvSpPr>
          <p:cNvPr id="198" name="Google Shape;198;p22"/>
          <p:cNvSpPr txBox="1"/>
          <p:nvPr/>
        </p:nvSpPr>
        <p:spPr>
          <a:xfrm>
            <a:off x="5612025" y="1238875"/>
            <a:ext cx="3328500" cy="324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a:solidFill>
                  <a:schemeClr val="dk2"/>
                </a:solidFill>
                <a:latin typeface="Open Sans"/>
                <a:ea typeface="Open Sans"/>
                <a:cs typeface="Open Sans"/>
                <a:sym typeface="Open Sans"/>
              </a:rPr>
              <a:t>Key Findings:</a:t>
            </a:r>
            <a:endParaRPr b="1">
              <a:solidFill>
                <a:schemeClr val="dk2"/>
              </a:solidFill>
              <a:latin typeface="Open Sans"/>
              <a:ea typeface="Open Sans"/>
              <a:cs typeface="Open Sans"/>
              <a:sym typeface="Open Sans"/>
            </a:endParaRPr>
          </a:p>
          <a:p>
            <a:pPr indent="-317500" lvl="0" marL="457200" rtl="0" algn="l">
              <a:lnSpc>
                <a:spcPct val="115000"/>
              </a:lnSpc>
              <a:spcBef>
                <a:spcPts val="1200"/>
              </a:spcBef>
              <a:spcAft>
                <a:spcPts val="0"/>
              </a:spcAft>
              <a:buClr>
                <a:schemeClr val="dk2"/>
              </a:buClr>
              <a:buSzPts val="1400"/>
              <a:buAutoNum type="arabicPeriod"/>
            </a:pPr>
            <a:r>
              <a:rPr b="1" lang="en-GB">
                <a:solidFill>
                  <a:schemeClr val="dk2"/>
                </a:solidFill>
                <a:latin typeface="Open Sans"/>
                <a:ea typeface="Open Sans"/>
                <a:cs typeface="Open Sans"/>
                <a:sym typeface="Open Sans"/>
              </a:rPr>
              <a:t>TypeName</a:t>
            </a:r>
            <a:r>
              <a:rPr lang="en-GB">
                <a:solidFill>
                  <a:schemeClr val="dk2"/>
                </a:solidFill>
                <a:latin typeface="Open Sans"/>
                <a:ea typeface="Open Sans"/>
                <a:cs typeface="Open Sans"/>
                <a:sym typeface="Open Sans"/>
              </a:rPr>
              <a:t> and </a:t>
            </a:r>
            <a:r>
              <a:rPr b="1" lang="en-GB">
                <a:solidFill>
                  <a:schemeClr val="dk2"/>
                </a:solidFill>
                <a:latin typeface="Open Sans"/>
                <a:ea typeface="Open Sans"/>
                <a:cs typeface="Open Sans"/>
                <a:sym typeface="Open Sans"/>
              </a:rPr>
              <a:t>Ram</a:t>
            </a:r>
            <a:r>
              <a:rPr lang="en-GB">
                <a:solidFill>
                  <a:schemeClr val="dk2"/>
                </a:solidFill>
                <a:latin typeface="Open Sans"/>
                <a:ea typeface="Open Sans"/>
                <a:cs typeface="Open Sans"/>
                <a:sym typeface="Open Sans"/>
              </a:rPr>
              <a:t> are the most influential categorical features affecting the price.</a:t>
            </a: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AutoNum type="arabicPeriod"/>
            </a:pPr>
            <a:r>
              <a:rPr b="1" lang="en-GB">
                <a:solidFill>
                  <a:schemeClr val="dk2"/>
                </a:solidFill>
                <a:latin typeface="Open Sans"/>
                <a:ea typeface="Open Sans"/>
                <a:cs typeface="Open Sans"/>
                <a:sym typeface="Open Sans"/>
              </a:rPr>
              <a:t>Company</a:t>
            </a:r>
            <a:r>
              <a:rPr lang="en-GB">
                <a:solidFill>
                  <a:schemeClr val="dk2"/>
                </a:solidFill>
                <a:latin typeface="Open Sans"/>
                <a:ea typeface="Open Sans"/>
                <a:cs typeface="Open Sans"/>
                <a:sym typeface="Open Sans"/>
              </a:rPr>
              <a:t> and </a:t>
            </a:r>
            <a:r>
              <a:rPr b="1" lang="en-GB">
                <a:solidFill>
                  <a:schemeClr val="dk2"/>
                </a:solidFill>
                <a:latin typeface="Open Sans"/>
                <a:ea typeface="Open Sans"/>
                <a:cs typeface="Open Sans"/>
                <a:sym typeface="Open Sans"/>
              </a:rPr>
              <a:t>Cpu</a:t>
            </a:r>
            <a:r>
              <a:rPr lang="en-GB">
                <a:solidFill>
                  <a:schemeClr val="dk2"/>
                </a:solidFill>
                <a:latin typeface="Open Sans"/>
                <a:ea typeface="Open Sans"/>
                <a:cs typeface="Open Sans"/>
                <a:sym typeface="Open Sans"/>
              </a:rPr>
              <a:t> also show significant correlation with price.</a:t>
            </a: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AutoNum type="arabicPeriod"/>
            </a:pPr>
            <a:r>
              <a:rPr b="1" lang="en-GB">
                <a:solidFill>
                  <a:schemeClr val="dk2"/>
                </a:solidFill>
                <a:latin typeface="Open Sans"/>
                <a:ea typeface="Open Sans"/>
                <a:cs typeface="Open Sans"/>
                <a:sym typeface="Open Sans"/>
              </a:rPr>
              <a:t>Screen Resolution</a:t>
            </a:r>
            <a:r>
              <a:rPr lang="en-GB">
                <a:solidFill>
                  <a:schemeClr val="dk2"/>
                </a:solidFill>
                <a:latin typeface="Open Sans"/>
                <a:ea typeface="Open Sans"/>
                <a:cs typeface="Open Sans"/>
                <a:sym typeface="Open Sans"/>
              </a:rPr>
              <a:t> and </a:t>
            </a:r>
            <a:r>
              <a:rPr b="1" lang="en-GB">
                <a:solidFill>
                  <a:schemeClr val="dk2"/>
                </a:solidFill>
                <a:latin typeface="Open Sans"/>
                <a:ea typeface="Open Sans"/>
                <a:cs typeface="Open Sans"/>
                <a:sym typeface="Open Sans"/>
              </a:rPr>
              <a:t>Gpu</a:t>
            </a:r>
            <a:r>
              <a:rPr lang="en-GB">
                <a:solidFill>
                  <a:schemeClr val="dk2"/>
                </a:solidFill>
                <a:latin typeface="Open Sans"/>
                <a:ea typeface="Open Sans"/>
                <a:cs typeface="Open Sans"/>
                <a:sym typeface="Open Sans"/>
              </a:rPr>
              <a:t> have moderate influence.</a:t>
            </a: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AutoNum type="arabicPeriod"/>
            </a:pPr>
            <a:r>
              <a:rPr b="1" lang="en-GB">
                <a:solidFill>
                  <a:schemeClr val="dk2"/>
                </a:solidFill>
                <a:latin typeface="Open Sans"/>
                <a:ea typeface="Open Sans"/>
                <a:cs typeface="Open Sans"/>
                <a:sym typeface="Open Sans"/>
              </a:rPr>
              <a:t>Inches</a:t>
            </a:r>
            <a:r>
              <a:rPr lang="en-GB">
                <a:solidFill>
                  <a:schemeClr val="dk2"/>
                </a:solidFill>
                <a:latin typeface="Open Sans"/>
                <a:ea typeface="Open Sans"/>
                <a:cs typeface="Open Sans"/>
                <a:sym typeface="Open Sans"/>
              </a:rPr>
              <a:t> and </a:t>
            </a:r>
            <a:r>
              <a:rPr b="1" lang="en-GB">
                <a:solidFill>
                  <a:schemeClr val="dk2"/>
                </a:solidFill>
                <a:latin typeface="Open Sans"/>
                <a:ea typeface="Open Sans"/>
                <a:cs typeface="Open Sans"/>
                <a:sym typeface="Open Sans"/>
              </a:rPr>
              <a:t>Weight</a:t>
            </a:r>
            <a:r>
              <a:rPr lang="en-GB">
                <a:solidFill>
                  <a:schemeClr val="dk2"/>
                </a:solidFill>
                <a:latin typeface="Open Sans"/>
                <a:ea typeface="Open Sans"/>
                <a:cs typeface="Open Sans"/>
                <a:sym typeface="Open Sans"/>
              </a:rPr>
              <a:t> have a more modest correlation with price.</a:t>
            </a:r>
            <a:endParaRPr>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581000"/>
            <a:ext cx="7038900" cy="72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Arial"/>
                <a:ea typeface="Arial"/>
                <a:cs typeface="Arial"/>
                <a:sym typeface="Arial"/>
              </a:rPr>
              <a:t>Correlation HeatMap: Ram/Type Name by price</a:t>
            </a:r>
            <a:endParaRPr>
              <a:latin typeface="Arial"/>
              <a:ea typeface="Arial"/>
              <a:cs typeface="Arial"/>
              <a:sym typeface="Arial"/>
            </a:endParaRPr>
          </a:p>
        </p:txBody>
      </p:sp>
      <p:pic>
        <p:nvPicPr>
          <p:cNvPr id="204" name="Google Shape;204;p23"/>
          <p:cNvPicPr preferRelativeResize="0"/>
          <p:nvPr/>
        </p:nvPicPr>
        <p:blipFill>
          <a:blip r:embed="rId3">
            <a:alphaModFix/>
          </a:blip>
          <a:stretch>
            <a:fillRect/>
          </a:stretch>
        </p:blipFill>
        <p:spPr>
          <a:xfrm>
            <a:off x="2469225" y="1307900"/>
            <a:ext cx="4827377" cy="36172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Linear Regression and Residual Analysis</a:t>
            </a:r>
            <a:endParaRPr/>
          </a:p>
        </p:txBody>
      </p:sp>
      <p:pic>
        <p:nvPicPr>
          <p:cNvPr id="210" name="Google Shape;210;p24"/>
          <p:cNvPicPr preferRelativeResize="0"/>
          <p:nvPr/>
        </p:nvPicPr>
        <p:blipFill rotWithShape="1">
          <a:blip r:embed="rId3">
            <a:alphaModFix/>
          </a:blip>
          <a:srcRect b="4240" l="-1410" r="1409" t="-4240"/>
          <a:stretch/>
        </p:blipFill>
        <p:spPr>
          <a:xfrm>
            <a:off x="1051338" y="1675549"/>
            <a:ext cx="7531223" cy="2702850"/>
          </a:xfrm>
          <a:prstGeom prst="rect">
            <a:avLst/>
          </a:prstGeom>
          <a:noFill/>
          <a:ln>
            <a:noFill/>
          </a:ln>
        </p:spPr>
      </p:pic>
      <p:sp>
        <p:nvSpPr>
          <p:cNvPr id="211" name="Google Shape;211;p24"/>
          <p:cNvSpPr/>
          <p:nvPr/>
        </p:nvSpPr>
        <p:spPr>
          <a:xfrm>
            <a:off x="1297500" y="2628700"/>
            <a:ext cx="889800" cy="133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 name="Google Shape;212;p24"/>
          <p:cNvSpPr txBox="1"/>
          <p:nvPr/>
        </p:nvSpPr>
        <p:spPr>
          <a:xfrm>
            <a:off x="1074000" y="1387238"/>
            <a:ext cx="7485900" cy="47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highlight>
                  <a:schemeClr val="lt1"/>
                </a:highlight>
              </a:rPr>
              <a:t>The regression analysis provides predicted prices and residuals for each laptop. Here's how to interpret these results:</a:t>
            </a:r>
            <a:endParaRPr sz="1100">
              <a:highlight>
                <a:schemeClr val="lt1"/>
              </a:highlight>
            </a:endParaRPr>
          </a:p>
          <a:p>
            <a:pPr indent="-298450" lvl="0" marL="457200" rtl="0" algn="l">
              <a:lnSpc>
                <a:spcPct val="115000"/>
              </a:lnSpc>
              <a:spcBef>
                <a:spcPts val="1200"/>
              </a:spcBef>
              <a:spcAft>
                <a:spcPts val="0"/>
              </a:spcAft>
              <a:buSzPts val="1100"/>
              <a:buChar char="●"/>
            </a:pPr>
            <a:r>
              <a:rPr b="1" lang="en-GB" sz="1100">
                <a:highlight>
                  <a:schemeClr val="lt1"/>
                </a:highlight>
              </a:rPr>
              <a:t>Predicted Price</a:t>
            </a:r>
            <a:r>
              <a:rPr lang="en-GB" sz="1100">
                <a:highlight>
                  <a:schemeClr val="lt1"/>
                </a:highlight>
              </a:rPr>
              <a:t>: The price predicted by the regression model based on the selected features.</a:t>
            </a:r>
            <a:endParaRPr sz="1100">
              <a:highlight>
                <a:schemeClr val="lt1"/>
              </a:highlight>
            </a:endParaRPr>
          </a:p>
          <a:p>
            <a:pPr indent="-298450" lvl="0" marL="457200" rtl="0" algn="l">
              <a:lnSpc>
                <a:spcPct val="115000"/>
              </a:lnSpc>
              <a:spcBef>
                <a:spcPts val="0"/>
              </a:spcBef>
              <a:spcAft>
                <a:spcPts val="0"/>
              </a:spcAft>
              <a:buSzPts val="1100"/>
              <a:buChar char="●"/>
            </a:pPr>
            <a:r>
              <a:rPr b="1" lang="en-GB" sz="1100">
                <a:highlight>
                  <a:schemeClr val="lt1"/>
                </a:highlight>
              </a:rPr>
              <a:t>Residuals</a:t>
            </a:r>
            <a:r>
              <a:rPr lang="en-GB" sz="1100">
                <a:highlight>
                  <a:schemeClr val="lt1"/>
                </a:highlight>
              </a:rPr>
              <a:t>: The difference between the actual price and the predicted price. Positive residuals indicate that the laptop is more expensive than predicted, while negative residuals indicate that the laptop is cheaper than predicted.</a:t>
            </a:r>
            <a:endParaRPr sz="1100">
              <a:highlight>
                <a:schemeClr val="lt1"/>
              </a:highlight>
            </a:endParaRPr>
          </a:p>
          <a:p>
            <a:pPr indent="0" lvl="0" marL="0" rtl="0" algn="l">
              <a:spcBef>
                <a:spcPts val="1200"/>
              </a:spcBef>
              <a:spcAft>
                <a:spcPts val="0"/>
              </a:spcAft>
              <a:buNone/>
            </a:pPr>
            <a:r>
              <a:t/>
            </a:r>
            <a:endParaRPr sz="1300">
              <a:solidFill>
                <a:schemeClr val="lt1"/>
              </a:solidFill>
              <a:highlight>
                <a:schemeClr val="lt1"/>
              </a:highlight>
              <a:latin typeface="Lato"/>
              <a:ea typeface="Lato"/>
              <a:cs typeface="Lato"/>
              <a:sym typeface="Lato"/>
            </a:endParaRPr>
          </a:p>
        </p:txBody>
      </p:sp>
      <p:sp>
        <p:nvSpPr>
          <p:cNvPr id="213" name="Google Shape;213;p24"/>
          <p:cNvSpPr txBox="1"/>
          <p:nvPr/>
        </p:nvSpPr>
        <p:spPr>
          <a:xfrm>
            <a:off x="4289050" y="2243800"/>
            <a:ext cx="4874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latin typeface="Arial"/>
                <a:ea typeface="Arial"/>
                <a:cs typeface="Arial"/>
                <a:sym typeface="Arial"/>
              </a:rPr>
              <a:t>Insights And Conclusion </a:t>
            </a:r>
            <a:endParaRPr b="1">
              <a:latin typeface="Arial"/>
              <a:ea typeface="Arial"/>
              <a:cs typeface="Arial"/>
              <a:sym typeface="Arial"/>
            </a:endParaRPr>
          </a:p>
        </p:txBody>
      </p:sp>
      <p:sp>
        <p:nvSpPr>
          <p:cNvPr id="219" name="Google Shape;21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1400"/>
              </a:spcBef>
              <a:spcAft>
                <a:spcPts val="0"/>
              </a:spcAft>
              <a:buNone/>
            </a:pPr>
            <a:r>
              <a:rPr b="1" lang="en-GB">
                <a:latin typeface="Open Sans"/>
                <a:ea typeface="Open Sans"/>
                <a:cs typeface="Open Sans"/>
                <a:sym typeface="Open Sans"/>
              </a:rPr>
              <a:t>Insights</a:t>
            </a:r>
            <a:endParaRPr b="1">
              <a:latin typeface="Open Sans"/>
              <a:ea typeface="Open Sans"/>
              <a:cs typeface="Open Sans"/>
              <a:sym typeface="Open Sans"/>
            </a:endParaRPr>
          </a:p>
          <a:p>
            <a:pPr indent="-282733" lvl="0" marL="457200" rtl="0" algn="l">
              <a:spcBef>
                <a:spcPts val="1200"/>
              </a:spcBef>
              <a:spcAft>
                <a:spcPts val="0"/>
              </a:spcAft>
              <a:buClr>
                <a:schemeClr val="lt1"/>
              </a:buClr>
              <a:buSzPct val="100000"/>
              <a:buFont typeface="Arial"/>
              <a:buAutoNum type="arabicPeriod"/>
            </a:pPr>
            <a:r>
              <a:rPr b="1" lang="en-GB" sz="1100">
                <a:latin typeface="Open Sans"/>
                <a:ea typeface="Open Sans"/>
                <a:cs typeface="Open Sans"/>
                <a:sym typeface="Open Sans"/>
              </a:rPr>
              <a:t>Asus Gaming Laptops</a:t>
            </a:r>
            <a:r>
              <a:rPr lang="en-GB" sz="1100">
                <a:latin typeface="Open Sans"/>
                <a:ea typeface="Open Sans"/>
                <a:cs typeface="Open Sans"/>
                <a:sym typeface="Open Sans"/>
              </a:rPr>
              <a:t>: Asus gaming laptops are prominently featured, suggesting they offer significant value for money, with prices significantly lower than predicted.</a:t>
            </a:r>
            <a:endParaRPr sz="1100">
              <a:latin typeface="Open Sans"/>
              <a:ea typeface="Open Sans"/>
              <a:cs typeface="Open Sans"/>
              <a:sym typeface="Open Sans"/>
            </a:endParaRPr>
          </a:p>
          <a:p>
            <a:pPr indent="-282733" lvl="0" marL="457200" rtl="0" algn="l">
              <a:spcBef>
                <a:spcPts val="0"/>
              </a:spcBef>
              <a:spcAft>
                <a:spcPts val="0"/>
              </a:spcAft>
              <a:buClr>
                <a:schemeClr val="lt1"/>
              </a:buClr>
              <a:buSzPct val="100000"/>
              <a:buFont typeface="Arial"/>
              <a:buAutoNum type="arabicPeriod"/>
            </a:pPr>
            <a:r>
              <a:rPr b="1" lang="en-GB" sz="1100">
                <a:latin typeface="Open Sans"/>
                <a:ea typeface="Open Sans"/>
                <a:cs typeface="Open Sans"/>
                <a:sym typeface="Open Sans"/>
              </a:rPr>
              <a:t>Dell and Lenovo Gaming Laptops</a:t>
            </a:r>
            <a:r>
              <a:rPr lang="en-GB" sz="1100">
                <a:latin typeface="Open Sans"/>
                <a:ea typeface="Open Sans"/>
                <a:cs typeface="Open Sans"/>
                <a:sym typeface="Open Sans"/>
              </a:rPr>
              <a:t>: These brands also provide good value, particularly for gaming models, which are underpriced relative to their features.</a:t>
            </a:r>
            <a:endParaRPr sz="1100">
              <a:latin typeface="Open Sans"/>
              <a:ea typeface="Open Sans"/>
              <a:cs typeface="Open Sans"/>
              <a:sym typeface="Open Sans"/>
            </a:endParaRPr>
          </a:p>
          <a:p>
            <a:pPr indent="-282733" lvl="0" marL="457200" rtl="0" algn="l">
              <a:spcBef>
                <a:spcPts val="0"/>
              </a:spcBef>
              <a:spcAft>
                <a:spcPts val="0"/>
              </a:spcAft>
              <a:buClr>
                <a:schemeClr val="lt1"/>
              </a:buClr>
              <a:buSzPct val="100000"/>
              <a:buFont typeface="Arial"/>
              <a:buAutoNum type="arabicPeriod"/>
            </a:pPr>
            <a:r>
              <a:rPr b="1" lang="en-GB" sz="1100">
                <a:latin typeface="Open Sans"/>
                <a:ea typeface="Open Sans"/>
                <a:cs typeface="Open Sans"/>
                <a:sym typeface="Open Sans"/>
              </a:rPr>
              <a:t>2 in 1 Convertible</a:t>
            </a:r>
            <a:r>
              <a:rPr lang="en-GB" sz="1100">
                <a:latin typeface="Open Sans"/>
                <a:ea typeface="Open Sans"/>
                <a:cs typeface="Open Sans"/>
                <a:sym typeface="Open Sans"/>
              </a:rPr>
              <a:t>: Lenovo's 2 in 1 convertible is also an excellent value option, providing flexibility and performance at a lower price than predicted.</a:t>
            </a:r>
            <a:endParaRPr sz="1100">
              <a:latin typeface="Open Sans"/>
              <a:ea typeface="Open Sans"/>
              <a:cs typeface="Open Sans"/>
              <a:sym typeface="Open Sans"/>
            </a:endParaRPr>
          </a:p>
          <a:p>
            <a:pPr indent="0" lvl="0" marL="0" rtl="0" algn="l">
              <a:spcBef>
                <a:spcPts val="1400"/>
              </a:spcBef>
              <a:spcAft>
                <a:spcPts val="0"/>
              </a:spcAft>
              <a:buNone/>
            </a:pPr>
            <a:r>
              <a:rPr b="1" lang="en-GB">
                <a:latin typeface="Open Sans"/>
                <a:ea typeface="Open Sans"/>
                <a:cs typeface="Open Sans"/>
                <a:sym typeface="Open Sans"/>
              </a:rPr>
              <a:t>Recommendations</a:t>
            </a:r>
            <a:endParaRPr b="1">
              <a:latin typeface="Open Sans"/>
              <a:ea typeface="Open Sans"/>
              <a:cs typeface="Open Sans"/>
              <a:sym typeface="Open Sans"/>
            </a:endParaRPr>
          </a:p>
          <a:p>
            <a:pPr indent="-282733" lvl="0" marL="457200" rtl="0" algn="l">
              <a:spcBef>
                <a:spcPts val="1200"/>
              </a:spcBef>
              <a:spcAft>
                <a:spcPts val="0"/>
              </a:spcAft>
              <a:buClr>
                <a:schemeClr val="lt1"/>
              </a:buClr>
              <a:buSzPct val="100000"/>
              <a:buFont typeface="Arial"/>
              <a:buChar char="●"/>
            </a:pPr>
            <a:r>
              <a:rPr b="1" lang="en-GB" sz="1100">
                <a:latin typeface="Open Sans"/>
                <a:ea typeface="Open Sans"/>
                <a:cs typeface="Open Sans"/>
                <a:sym typeface="Open Sans"/>
              </a:rPr>
              <a:t>Best Brands</a:t>
            </a:r>
            <a:r>
              <a:rPr lang="en-GB" sz="1100">
                <a:latin typeface="Open Sans"/>
                <a:ea typeface="Open Sans"/>
                <a:cs typeface="Open Sans"/>
                <a:sym typeface="Open Sans"/>
              </a:rPr>
              <a:t>: Asus, Dell, and Lenovo are top brands offering value for money in gaming and notebook categories.</a:t>
            </a:r>
            <a:endParaRPr sz="1100">
              <a:latin typeface="Open Sans"/>
              <a:ea typeface="Open Sans"/>
              <a:cs typeface="Open Sans"/>
              <a:sym typeface="Open Sans"/>
            </a:endParaRPr>
          </a:p>
          <a:p>
            <a:pPr indent="-282733" lvl="0" marL="457200" rtl="0" algn="l">
              <a:spcBef>
                <a:spcPts val="0"/>
              </a:spcBef>
              <a:spcAft>
                <a:spcPts val="0"/>
              </a:spcAft>
              <a:buClr>
                <a:schemeClr val="lt1"/>
              </a:buClr>
              <a:buSzPct val="100000"/>
              <a:buFont typeface="Arial"/>
              <a:buChar char="●"/>
            </a:pPr>
            <a:r>
              <a:rPr b="1" lang="en-GB" sz="1100">
                <a:latin typeface="Open Sans"/>
                <a:ea typeface="Open Sans"/>
                <a:cs typeface="Open Sans"/>
                <a:sym typeface="Open Sans"/>
              </a:rPr>
              <a:t>Optimal Purchase</a:t>
            </a:r>
            <a:r>
              <a:rPr lang="en-GB" sz="1100">
                <a:latin typeface="Open Sans"/>
                <a:ea typeface="Open Sans"/>
                <a:cs typeface="Open Sans"/>
                <a:sym typeface="Open Sans"/>
              </a:rPr>
              <a:t>: Customers seeking the best specs for their spend should consider gaming laptops from Asus and Dell, as well as convertible models from Lenovo.</a:t>
            </a:r>
            <a:endParaRPr sz="1100">
              <a:latin typeface="Open Sans"/>
              <a:ea typeface="Open Sans"/>
              <a:cs typeface="Open Sans"/>
              <a:sym typeface="Open Sans"/>
            </a:endParaRPr>
          </a:p>
          <a:p>
            <a:pPr indent="0" lvl="0" marL="0" rtl="0" algn="l">
              <a:spcBef>
                <a:spcPts val="1200"/>
              </a:spcBef>
              <a:spcAft>
                <a:spcPts val="0"/>
              </a:spcAft>
              <a:buNone/>
            </a:pPr>
            <a:r>
              <a:rPr lang="en-GB" sz="1100">
                <a:latin typeface="Open Sans"/>
                <a:ea typeface="Open Sans"/>
                <a:cs typeface="Open Sans"/>
                <a:sym typeface="Open Sans"/>
              </a:rPr>
              <a:t>This analysis provides a comprehensive view of the best value laptops. If further machine learning analysis is needed, we could consider clustering or advanced predictive modeling, but the current approach offers clear and actionable insights. ​</a:t>
            </a:r>
            <a:endParaRPr sz="1100">
              <a:latin typeface="Open Sans"/>
              <a:ea typeface="Open Sans"/>
              <a:cs typeface="Open Sans"/>
              <a:sym typeface="Open Sans"/>
            </a:endParaRPr>
          </a:p>
          <a:p>
            <a:pPr indent="0" lvl="0" marL="0" rtl="0" algn="l">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Challenges</a:t>
            </a:r>
            <a:endParaRPr/>
          </a:p>
        </p:txBody>
      </p:sp>
      <p:sp>
        <p:nvSpPr>
          <p:cNvPr id="225" name="Google Shape;225;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Dataset had limited information. I would have loved to do geographical Analysis as well but it I could not find a good dataset to that effect.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GB"/>
              <a:t>Know how needed for implementation of machine learning model to predict price at the expected tin of purchase if there were time features available for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052550" y="2299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Arial"/>
                <a:ea typeface="Arial"/>
                <a:cs typeface="Arial"/>
                <a:sym typeface="Arial"/>
              </a:rPr>
              <a:t>Introduction &amp; Background</a:t>
            </a:r>
            <a:endParaRPr>
              <a:latin typeface="Arial"/>
              <a:ea typeface="Arial"/>
              <a:cs typeface="Arial"/>
              <a:sym typeface="Arial"/>
            </a:endParaRPr>
          </a:p>
        </p:txBody>
      </p:sp>
      <p:sp>
        <p:nvSpPr>
          <p:cNvPr id="142" name="Google Shape;142;p14"/>
          <p:cNvSpPr txBox="1"/>
          <p:nvPr>
            <p:ph idx="1" type="body"/>
          </p:nvPr>
        </p:nvSpPr>
        <p:spPr>
          <a:xfrm>
            <a:off x="311700" y="1225225"/>
            <a:ext cx="8621700" cy="35040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GB" sz="3854"/>
              <a:t>Here is the thing. I have had to buy two different laptops during the course of this bootcamp. So I thought to myself.</a:t>
            </a:r>
            <a:endParaRPr sz="3854"/>
          </a:p>
          <a:p>
            <a:pPr indent="0" lvl="0" marL="0" rtl="0" algn="l">
              <a:spcBef>
                <a:spcPts val="1200"/>
              </a:spcBef>
              <a:spcAft>
                <a:spcPts val="0"/>
              </a:spcAft>
              <a:buNone/>
            </a:pPr>
            <a:r>
              <a:rPr lang="en-GB" sz="3854"/>
              <a:t>In this presentation the </a:t>
            </a:r>
            <a:r>
              <a:rPr lang="en-GB" sz="3854"/>
              <a:t>objective</a:t>
            </a:r>
            <a:r>
              <a:rPr lang="en-GB" sz="3854"/>
              <a:t> is to make data driven decision making in acquiring a new laptop.</a:t>
            </a:r>
            <a:endParaRPr sz="3854"/>
          </a:p>
          <a:p>
            <a:pPr indent="0" lvl="0" marL="0" rtl="0" algn="l">
              <a:spcBef>
                <a:spcPts val="1200"/>
              </a:spcBef>
              <a:spcAft>
                <a:spcPts val="0"/>
              </a:spcAft>
              <a:buClr>
                <a:schemeClr val="dk1"/>
              </a:buClr>
              <a:buSzPct val="28536"/>
              <a:buFont typeface="Arial"/>
              <a:buNone/>
            </a:pPr>
            <a:r>
              <a:rPr lang="en-GB" sz="3854"/>
              <a:t>The goal is to analyze and correlate the price of laptops based on various features such as company, type, size, screen resolution, CPU, RAM, storage, GPU, operating system, and weight. This can help in understanding the key factors that influence laptop pricing and assist in making informed decisions for both me a  consumer, but also businesses.</a:t>
            </a:r>
            <a:endParaRPr sz="3854"/>
          </a:p>
          <a:p>
            <a:pPr indent="0" lvl="0" marL="0" rtl="0" algn="l">
              <a:spcBef>
                <a:spcPts val="1200"/>
              </a:spcBef>
              <a:spcAft>
                <a:spcPts val="0"/>
              </a:spcAft>
              <a:buClr>
                <a:schemeClr val="dk1"/>
              </a:buClr>
              <a:buSzPts val="440"/>
              <a:buFont typeface="Arial"/>
              <a:buNone/>
            </a:pPr>
            <a:r>
              <a:t/>
            </a:r>
            <a:endParaRPr sz="4400"/>
          </a:p>
          <a:p>
            <a:pPr indent="0" lvl="0" marL="0" rtl="0" algn="l">
              <a:spcBef>
                <a:spcPts val="1200"/>
              </a:spcBef>
              <a:spcAft>
                <a:spcPts val="1200"/>
              </a:spcAft>
              <a:buNone/>
            </a:pPr>
            <a:r>
              <a:t/>
            </a:r>
            <a:endParaRPr sz="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05255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Data Overview</a:t>
            </a:r>
            <a:endParaRPr/>
          </a:p>
        </p:txBody>
      </p:sp>
      <p:sp>
        <p:nvSpPr>
          <p:cNvPr id="148" name="Google Shape;148;p15"/>
          <p:cNvSpPr txBox="1"/>
          <p:nvPr>
            <p:ph idx="1" type="body"/>
          </p:nvPr>
        </p:nvSpPr>
        <p:spPr>
          <a:xfrm>
            <a:off x="311700" y="1307850"/>
            <a:ext cx="8576700" cy="3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en-GB" sz="1200"/>
              <a:t>This consisted of two datasets, that were merged during data wrangling into one. The new dataset contains information about various laptop models with the following fields: </a:t>
            </a:r>
            <a:endParaRPr sz="1200"/>
          </a:p>
          <a:p>
            <a:pPr indent="-298450" lvl="0" marL="457200" rtl="0" algn="l">
              <a:lnSpc>
                <a:spcPct val="150000"/>
              </a:lnSpc>
              <a:spcBef>
                <a:spcPts val="1200"/>
              </a:spcBef>
              <a:spcAft>
                <a:spcPts val="0"/>
              </a:spcAft>
              <a:buSzPts val="1100"/>
              <a:buAutoNum type="arabicPeriod"/>
            </a:pPr>
            <a:r>
              <a:rPr b="1" lang="en-GB" sz="1100"/>
              <a:t>Company</a:t>
            </a:r>
            <a:r>
              <a:rPr lang="en-GB" sz="1100"/>
              <a:t>: The manufacturer of the laptop.</a:t>
            </a:r>
            <a:endParaRPr sz="1100"/>
          </a:p>
          <a:p>
            <a:pPr indent="-298450" lvl="0" marL="457200" rtl="0" algn="l">
              <a:lnSpc>
                <a:spcPct val="150000"/>
              </a:lnSpc>
              <a:spcBef>
                <a:spcPts val="0"/>
              </a:spcBef>
              <a:spcAft>
                <a:spcPts val="0"/>
              </a:spcAft>
              <a:buSzPts val="1100"/>
              <a:buAutoNum type="arabicPeriod"/>
            </a:pPr>
            <a:r>
              <a:rPr b="1" lang="en-GB" sz="1100"/>
              <a:t>TypeName</a:t>
            </a:r>
            <a:r>
              <a:rPr lang="en-GB" sz="1100"/>
              <a:t>: Type of laptop (e.g., Ultrabook, Notebook).</a:t>
            </a:r>
            <a:endParaRPr sz="1100"/>
          </a:p>
          <a:p>
            <a:pPr indent="-298450" lvl="0" marL="457200" rtl="0" algn="l">
              <a:lnSpc>
                <a:spcPct val="150000"/>
              </a:lnSpc>
              <a:spcBef>
                <a:spcPts val="0"/>
              </a:spcBef>
              <a:spcAft>
                <a:spcPts val="0"/>
              </a:spcAft>
              <a:buSzPts val="1100"/>
              <a:buAutoNum type="arabicPeriod"/>
            </a:pPr>
            <a:r>
              <a:rPr b="1" lang="en-GB" sz="1100"/>
              <a:t>Inches</a:t>
            </a:r>
            <a:r>
              <a:rPr lang="en-GB" sz="1100"/>
              <a:t>: Screen size in inches.</a:t>
            </a:r>
            <a:endParaRPr sz="1100"/>
          </a:p>
          <a:p>
            <a:pPr indent="-298450" lvl="0" marL="457200" rtl="0" algn="l">
              <a:lnSpc>
                <a:spcPct val="150000"/>
              </a:lnSpc>
              <a:spcBef>
                <a:spcPts val="0"/>
              </a:spcBef>
              <a:spcAft>
                <a:spcPts val="0"/>
              </a:spcAft>
              <a:buSzPts val="1100"/>
              <a:buAutoNum type="arabicPeriod"/>
            </a:pPr>
            <a:r>
              <a:rPr b="1" lang="en-GB" sz="1100"/>
              <a:t>Screen Resolution</a:t>
            </a:r>
            <a:r>
              <a:rPr lang="en-GB" sz="1100"/>
              <a:t>: Screen resolution details.</a:t>
            </a:r>
            <a:endParaRPr sz="1100"/>
          </a:p>
          <a:p>
            <a:pPr indent="-298450" lvl="0" marL="457200" rtl="0" algn="l">
              <a:lnSpc>
                <a:spcPct val="150000"/>
              </a:lnSpc>
              <a:spcBef>
                <a:spcPts val="0"/>
              </a:spcBef>
              <a:spcAft>
                <a:spcPts val="0"/>
              </a:spcAft>
              <a:buSzPts val="1100"/>
              <a:buAutoNum type="arabicPeriod"/>
            </a:pPr>
            <a:r>
              <a:rPr b="1" lang="en-GB" sz="1100"/>
              <a:t>Cpu</a:t>
            </a:r>
            <a:r>
              <a:rPr lang="en-GB" sz="1100"/>
              <a:t>: Details of the CPU.</a:t>
            </a:r>
            <a:endParaRPr sz="1100"/>
          </a:p>
          <a:p>
            <a:pPr indent="-298450" lvl="0" marL="457200" rtl="0" algn="l">
              <a:lnSpc>
                <a:spcPct val="150000"/>
              </a:lnSpc>
              <a:spcBef>
                <a:spcPts val="0"/>
              </a:spcBef>
              <a:spcAft>
                <a:spcPts val="0"/>
              </a:spcAft>
              <a:buSzPts val="1100"/>
              <a:buAutoNum type="arabicPeriod"/>
            </a:pPr>
            <a:r>
              <a:rPr b="1" lang="en-GB" sz="1100"/>
              <a:t>Ram</a:t>
            </a:r>
            <a:r>
              <a:rPr lang="en-GB" sz="1100"/>
              <a:t>: Amount of RAM in GB.</a:t>
            </a:r>
            <a:endParaRPr sz="1100"/>
          </a:p>
          <a:p>
            <a:pPr indent="-298450" lvl="0" marL="457200" rtl="0" algn="l">
              <a:lnSpc>
                <a:spcPct val="150000"/>
              </a:lnSpc>
              <a:spcBef>
                <a:spcPts val="0"/>
              </a:spcBef>
              <a:spcAft>
                <a:spcPts val="0"/>
              </a:spcAft>
              <a:buSzPts val="1100"/>
              <a:buAutoNum type="arabicPeriod"/>
            </a:pPr>
            <a:r>
              <a:rPr b="1" lang="en-GB" sz="1100"/>
              <a:t>Memory</a:t>
            </a:r>
            <a:r>
              <a:rPr lang="en-GB" sz="1100"/>
              <a:t>: Storage capacity and type.</a:t>
            </a:r>
            <a:endParaRPr sz="1100"/>
          </a:p>
          <a:p>
            <a:pPr indent="-298450" lvl="0" marL="457200" rtl="0" algn="l">
              <a:lnSpc>
                <a:spcPct val="150000"/>
              </a:lnSpc>
              <a:spcBef>
                <a:spcPts val="0"/>
              </a:spcBef>
              <a:spcAft>
                <a:spcPts val="0"/>
              </a:spcAft>
              <a:buSzPts val="1100"/>
              <a:buAutoNum type="arabicPeriod"/>
            </a:pPr>
            <a:r>
              <a:rPr b="1" lang="en-GB" sz="1100"/>
              <a:t>Gpu</a:t>
            </a:r>
            <a:r>
              <a:rPr lang="en-GB" sz="1100"/>
              <a:t>: Details of the GPU.</a:t>
            </a:r>
            <a:endParaRPr sz="1100"/>
          </a:p>
          <a:p>
            <a:pPr indent="-298450" lvl="0" marL="457200" rtl="0" algn="l">
              <a:lnSpc>
                <a:spcPct val="150000"/>
              </a:lnSpc>
              <a:spcBef>
                <a:spcPts val="0"/>
              </a:spcBef>
              <a:spcAft>
                <a:spcPts val="0"/>
              </a:spcAft>
              <a:buSzPts val="1100"/>
              <a:buAutoNum type="arabicPeriod"/>
            </a:pPr>
            <a:r>
              <a:rPr b="1" lang="en-GB" sz="1100"/>
              <a:t>OpSys</a:t>
            </a:r>
            <a:r>
              <a:rPr lang="en-GB" sz="1100"/>
              <a:t>: Operating system.</a:t>
            </a:r>
            <a:endParaRPr sz="1100"/>
          </a:p>
          <a:p>
            <a:pPr indent="-298450" lvl="0" marL="457200" rtl="0" algn="l">
              <a:lnSpc>
                <a:spcPct val="150000"/>
              </a:lnSpc>
              <a:spcBef>
                <a:spcPts val="0"/>
              </a:spcBef>
              <a:spcAft>
                <a:spcPts val="0"/>
              </a:spcAft>
              <a:buSzPts val="1100"/>
              <a:buAutoNum type="arabicPeriod"/>
            </a:pPr>
            <a:r>
              <a:rPr b="1" lang="en-GB" sz="1100"/>
              <a:t>Weight</a:t>
            </a:r>
            <a:r>
              <a:rPr lang="en-GB" sz="1100"/>
              <a:t>: Weight of the laptop.</a:t>
            </a:r>
            <a:endParaRPr sz="1100"/>
          </a:p>
          <a:p>
            <a:pPr indent="-298450" lvl="0" marL="457200" rtl="0" algn="l">
              <a:lnSpc>
                <a:spcPct val="150000"/>
              </a:lnSpc>
              <a:spcBef>
                <a:spcPts val="0"/>
              </a:spcBef>
              <a:spcAft>
                <a:spcPts val="0"/>
              </a:spcAft>
              <a:buSzPts val="1100"/>
              <a:buAutoNum type="arabicPeriod"/>
            </a:pPr>
            <a:r>
              <a:rPr b="1" lang="en-GB" sz="1100"/>
              <a:t>Price</a:t>
            </a:r>
            <a:r>
              <a:rPr lang="en-GB" sz="1100"/>
              <a:t>: Price of the laptop.</a:t>
            </a:r>
            <a:endParaRPr sz="4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Exploratory</a:t>
            </a:r>
            <a:r>
              <a:rPr lang="en-GB">
                <a:latin typeface="Arial"/>
                <a:ea typeface="Arial"/>
                <a:cs typeface="Arial"/>
                <a:sym typeface="Arial"/>
              </a:rPr>
              <a:t> Data Analysis: Features and Price</a:t>
            </a:r>
            <a:endParaRPr>
              <a:latin typeface="Arial"/>
              <a:ea typeface="Arial"/>
              <a:cs typeface="Arial"/>
              <a:sym typeface="Arial"/>
            </a:endParaRPr>
          </a:p>
        </p:txBody>
      </p:sp>
      <p:sp>
        <p:nvSpPr>
          <p:cNvPr id="154" name="Google Shape;154;p16"/>
          <p:cNvSpPr txBox="1"/>
          <p:nvPr>
            <p:ph idx="2" type="body"/>
          </p:nvPr>
        </p:nvSpPr>
        <p:spPr>
          <a:xfrm>
            <a:off x="4832400" y="1418550"/>
            <a:ext cx="3999900" cy="286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distribution of laptop prices shows a right-skewed distribution, indicating that most laptops are priced towards the lower end, with fewer laptops in the higher price ranges.</a:t>
            </a:r>
            <a:endParaRPr/>
          </a:p>
        </p:txBody>
      </p:sp>
      <p:pic>
        <p:nvPicPr>
          <p:cNvPr id="155" name="Google Shape;155;p16"/>
          <p:cNvPicPr preferRelativeResize="0"/>
          <p:nvPr/>
        </p:nvPicPr>
        <p:blipFill>
          <a:blip r:embed="rId3">
            <a:alphaModFix/>
          </a:blip>
          <a:stretch>
            <a:fillRect/>
          </a:stretch>
        </p:blipFill>
        <p:spPr>
          <a:xfrm>
            <a:off x="311700" y="1418550"/>
            <a:ext cx="4466774" cy="3458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Exploratory Data Analysis: Features and Price</a:t>
            </a:r>
            <a:endParaRPr>
              <a:latin typeface="Arial"/>
              <a:ea typeface="Arial"/>
              <a:cs typeface="Arial"/>
              <a:sym typeface="Arial"/>
            </a:endParaRPr>
          </a:p>
        </p:txBody>
      </p:sp>
      <p:sp>
        <p:nvSpPr>
          <p:cNvPr id="161" name="Google Shape;161;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2" name="Google Shape;162;p17"/>
          <p:cNvSpPr txBox="1"/>
          <p:nvPr>
            <p:ph idx="2" type="body"/>
          </p:nvPr>
        </p:nvSpPr>
        <p:spPr>
          <a:xfrm>
            <a:off x="5930275" y="1225225"/>
            <a:ext cx="2901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boxplot shows the distribution of laptop prices across different companies. We can observe that </a:t>
            </a:r>
            <a:r>
              <a:rPr b="1" lang="en-GB"/>
              <a:t>Razer</a:t>
            </a:r>
            <a:r>
              <a:rPr lang="en-GB"/>
              <a:t> has the highest median price with significant variation. </a:t>
            </a:r>
            <a:r>
              <a:rPr b="1" lang="en-GB"/>
              <a:t>Chuwi</a:t>
            </a:r>
            <a:r>
              <a:rPr lang="en-GB"/>
              <a:t> and </a:t>
            </a:r>
            <a:r>
              <a:rPr b="1" lang="en-GB"/>
              <a:t>Vero</a:t>
            </a:r>
            <a:r>
              <a:rPr lang="en-GB"/>
              <a:t> have the lowest prices. </a:t>
            </a:r>
            <a:r>
              <a:rPr b="1" lang="en-GB"/>
              <a:t>Apple</a:t>
            </a:r>
            <a:r>
              <a:rPr lang="en-GB"/>
              <a:t>, </a:t>
            </a:r>
            <a:r>
              <a:rPr b="1" lang="en-GB"/>
              <a:t>HP</a:t>
            </a:r>
            <a:r>
              <a:rPr lang="en-GB"/>
              <a:t>, </a:t>
            </a:r>
            <a:r>
              <a:rPr b="1" lang="en-GB"/>
              <a:t>Dell</a:t>
            </a:r>
            <a:r>
              <a:rPr lang="en-GB"/>
              <a:t>, and </a:t>
            </a:r>
            <a:r>
              <a:rPr b="1" lang="en-GB"/>
              <a:t>Lenovo</a:t>
            </a:r>
            <a:r>
              <a:rPr lang="en-GB"/>
              <a:t> show moderate to high median prices with various degrees of price dispersion.</a:t>
            </a:r>
            <a:endParaRPr/>
          </a:p>
          <a:p>
            <a:pPr indent="0" lvl="0" marL="0" rtl="0" algn="l">
              <a:spcBef>
                <a:spcPts val="1200"/>
              </a:spcBef>
              <a:spcAft>
                <a:spcPts val="1200"/>
              </a:spcAft>
              <a:buNone/>
            </a:pPr>
            <a:r>
              <a:t/>
            </a:r>
            <a:endParaRPr/>
          </a:p>
        </p:txBody>
      </p:sp>
      <p:pic>
        <p:nvPicPr>
          <p:cNvPr id="163" name="Google Shape;163;p17"/>
          <p:cNvPicPr preferRelativeResize="0"/>
          <p:nvPr/>
        </p:nvPicPr>
        <p:blipFill>
          <a:blip r:embed="rId3">
            <a:alphaModFix/>
          </a:blip>
          <a:stretch>
            <a:fillRect/>
          </a:stretch>
        </p:blipFill>
        <p:spPr>
          <a:xfrm>
            <a:off x="311700" y="1225225"/>
            <a:ext cx="5542298" cy="3635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Exploratory Data Analysis: Features and Price</a:t>
            </a:r>
            <a:endParaRPr>
              <a:latin typeface="Arial"/>
              <a:ea typeface="Arial"/>
              <a:cs typeface="Arial"/>
              <a:sym typeface="Arial"/>
            </a:endParaRPr>
          </a:p>
        </p:txBody>
      </p:sp>
      <p:sp>
        <p:nvSpPr>
          <p:cNvPr id="169" name="Google Shape;169;p1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0" name="Google Shape;170;p18"/>
          <p:cNvSpPr txBox="1"/>
          <p:nvPr>
            <p:ph idx="2" type="body"/>
          </p:nvPr>
        </p:nvSpPr>
        <p:spPr>
          <a:xfrm>
            <a:off x="5686925" y="1225225"/>
            <a:ext cx="31455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As the RAM increases, the median price also tends to increase.</a:t>
            </a:r>
            <a:endParaRPr/>
          </a:p>
          <a:p>
            <a:pPr indent="0" lvl="0" marL="0" rtl="0" algn="l">
              <a:spcBef>
                <a:spcPts val="1200"/>
              </a:spcBef>
              <a:spcAft>
                <a:spcPts val="0"/>
              </a:spcAft>
              <a:buClr>
                <a:schemeClr val="dk1"/>
              </a:buClr>
              <a:buSzPts val="1100"/>
              <a:buFont typeface="Arial"/>
              <a:buNone/>
            </a:pPr>
            <a:r>
              <a:rPr lang="en-GB"/>
              <a:t>Laptops with </a:t>
            </a:r>
            <a:r>
              <a:rPr b="1" lang="en-GB"/>
              <a:t>64GB</a:t>
            </a:r>
            <a:r>
              <a:rPr lang="en-GB"/>
              <a:t> RAM have the highest median price.</a:t>
            </a:r>
            <a:endParaRPr/>
          </a:p>
          <a:p>
            <a:pPr indent="0" lvl="0" marL="0" rtl="0" algn="l">
              <a:spcBef>
                <a:spcPts val="1200"/>
              </a:spcBef>
              <a:spcAft>
                <a:spcPts val="0"/>
              </a:spcAft>
              <a:buClr>
                <a:schemeClr val="dk1"/>
              </a:buClr>
              <a:buSzPts val="1100"/>
              <a:buFont typeface="Arial"/>
              <a:buNone/>
            </a:pPr>
            <a:r>
              <a:rPr lang="en-GB"/>
              <a:t>There is a noticeable price increment trend from </a:t>
            </a:r>
            <a:r>
              <a:rPr b="1" lang="en-GB"/>
              <a:t>2GB</a:t>
            </a:r>
            <a:r>
              <a:rPr lang="en-GB"/>
              <a:t> to </a:t>
            </a:r>
            <a:r>
              <a:rPr b="1" lang="en-GB"/>
              <a:t>32GB</a:t>
            </a:r>
            <a:r>
              <a:rPr lang="en-GB"/>
              <a:t> RAM.</a:t>
            </a:r>
            <a:endParaRPr/>
          </a:p>
          <a:p>
            <a:pPr indent="0" lvl="0" marL="0" rtl="0" algn="l">
              <a:spcBef>
                <a:spcPts val="1200"/>
              </a:spcBef>
              <a:spcAft>
                <a:spcPts val="0"/>
              </a:spcAft>
              <a:buClr>
                <a:schemeClr val="dk1"/>
              </a:buClr>
              <a:buSzPts val="1100"/>
              <a:buFont typeface="Arial"/>
              <a:buNone/>
            </a:pPr>
            <a:r>
              <a:rPr b="1" lang="en-GB"/>
              <a:t>8GB</a:t>
            </a:r>
            <a:r>
              <a:rPr lang="en-GB"/>
              <a:t> and </a:t>
            </a:r>
            <a:r>
              <a:rPr b="1" lang="en-GB"/>
              <a:t>16GB</a:t>
            </a:r>
            <a:r>
              <a:rPr lang="en-GB"/>
              <a:t> RAM laptops show a wide range of prices with several outliers.</a:t>
            </a:r>
            <a:endParaRPr/>
          </a:p>
          <a:p>
            <a:pPr indent="0" lvl="0" marL="0" rtl="0" algn="l">
              <a:spcBef>
                <a:spcPts val="1200"/>
              </a:spcBef>
              <a:spcAft>
                <a:spcPts val="1200"/>
              </a:spcAft>
              <a:buNone/>
            </a:pPr>
            <a:r>
              <a:t/>
            </a:r>
            <a:endParaRPr/>
          </a:p>
        </p:txBody>
      </p:sp>
      <p:pic>
        <p:nvPicPr>
          <p:cNvPr id="171" name="Google Shape;171;p18"/>
          <p:cNvPicPr preferRelativeResize="0"/>
          <p:nvPr/>
        </p:nvPicPr>
        <p:blipFill>
          <a:blip r:embed="rId3">
            <a:alphaModFix/>
          </a:blip>
          <a:stretch>
            <a:fillRect/>
          </a:stretch>
        </p:blipFill>
        <p:spPr>
          <a:xfrm>
            <a:off x="370700" y="1225225"/>
            <a:ext cx="5164677" cy="335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Exploratory Data Analysis: Features and Price</a:t>
            </a:r>
            <a:endParaRPr>
              <a:latin typeface="Arial"/>
              <a:ea typeface="Arial"/>
              <a:cs typeface="Arial"/>
              <a:sym typeface="Arial"/>
            </a:endParaRPr>
          </a:p>
        </p:txBody>
      </p:sp>
      <p:sp>
        <p:nvSpPr>
          <p:cNvPr id="177" name="Google Shape;177;p1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8" name="Google Shape;178;p19"/>
          <p:cNvSpPr txBox="1"/>
          <p:nvPr>
            <p:ph idx="2" type="body"/>
          </p:nvPr>
        </p:nvSpPr>
        <p:spPr>
          <a:xfrm>
            <a:off x="5576625" y="1225225"/>
            <a:ext cx="3255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100">
                <a:latin typeface="Arial"/>
                <a:ea typeface="Arial"/>
                <a:cs typeface="Arial"/>
                <a:sym typeface="Arial"/>
              </a:rPr>
              <a:t>Gaming laptops</a:t>
            </a:r>
            <a:r>
              <a:rPr lang="en-GB" sz="1100">
                <a:latin typeface="Arial"/>
                <a:ea typeface="Arial"/>
                <a:cs typeface="Arial"/>
                <a:sym typeface="Arial"/>
              </a:rPr>
              <a:t> have the highest median price among the different types, with a broad price range for normal laptops.</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GB" sz="1100">
                <a:latin typeface="Arial"/>
                <a:ea typeface="Arial"/>
                <a:cs typeface="Arial"/>
                <a:sym typeface="Arial"/>
              </a:rPr>
              <a:t>Netbooks</a:t>
            </a:r>
            <a:r>
              <a:rPr lang="en-GB" sz="1100">
                <a:latin typeface="Arial"/>
                <a:ea typeface="Arial"/>
                <a:cs typeface="Arial"/>
                <a:sym typeface="Arial"/>
              </a:rPr>
              <a:t> are the least expensive, with the lowest median price.</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GB" sz="1100">
                <a:latin typeface="Arial"/>
                <a:ea typeface="Arial"/>
                <a:cs typeface="Arial"/>
                <a:sym typeface="Arial"/>
              </a:rPr>
              <a:t>Ultrabooks</a:t>
            </a:r>
            <a:r>
              <a:rPr lang="en-GB" sz="1100">
                <a:latin typeface="Arial"/>
                <a:ea typeface="Arial"/>
                <a:cs typeface="Arial"/>
                <a:sym typeface="Arial"/>
              </a:rPr>
              <a:t> and </a:t>
            </a:r>
            <a:r>
              <a:rPr b="1" lang="en-GB" sz="1100">
                <a:latin typeface="Arial"/>
                <a:ea typeface="Arial"/>
                <a:cs typeface="Arial"/>
                <a:sym typeface="Arial"/>
              </a:rPr>
              <a:t>Workstations</a:t>
            </a:r>
            <a:r>
              <a:rPr lang="en-GB" sz="1100">
                <a:latin typeface="Arial"/>
                <a:ea typeface="Arial"/>
                <a:cs typeface="Arial"/>
                <a:sym typeface="Arial"/>
              </a:rPr>
              <a:t> have moderate to high median prices with considerable variation.</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GB" sz="1100">
                <a:latin typeface="Arial"/>
                <a:ea typeface="Arial"/>
                <a:cs typeface="Arial"/>
                <a:sym typeface="Arial"/>
              </a:rPr>
              <a:t>Notebooks</a:t>
            </a:r>
            <a:r>
              <a:rPr lang="en-GB" sz="1100">
                <a:latin typeface="Arial"/>
                <a:ea typeface="Arial"/>
                <a:cs typeface="Arial"/>
                <a:sym typeface="Arial"/>
              </a:rPr>
              <a:t> and </a:t>
            </a:r>
            <a:r>
              <a:rPr b="1" lang="en-GB" sz="1100">
                <a:latin typeface="Arial"/>
                <a:ea typeface="Arial"/>
                <a:cs typeface="Arial"/>
                <a:sym typeface="Arial"/>
              </a:rPr>
              <a:t>2 in 1 Convertible</a:t>
            </a:r>
            <a:r>
              <a:rPr lang="en-GB" sz="1100">
                <a:latin typeface="Arial"/>
                <a:ea typeface="Arial"/>
                <a:cs typeface="Arial"/>
                <a:sym typeface="Arial"/>
              </a:rPr>
              <a:t> laptops are in the mid-range in terms of pricing.</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179" name="Google Shape;179;p19"/>
          <p:cNvPicPr preferRelativeResize="0"/>
          <p:nvPr/>
        </p:nvPicPr>
        <p:blipFill rotWithShape="1">
          <a:blip r:embed="rId3">
            <a:alphaModFix/>
          </a:blip>
          <a:srcRect b="-609" l="0" r="0" t="610"/>
          <a:stretch/>
        </p:blipFill>
        <p:spPr>
          <a:xfrm>
            <a:off x="311700" y="1225225"/>
            <a:ext cx="5215626" cy="3678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EDA Conclusion</a:t>
            </a:r>
            <a:endParaRPr>
              <a:latin typeface="Arial"/>
              <a:ea typeface="Arial"/>
              <a:cs typeface="Arial"/>
              <a:sym typeface="Arial"/>
            </a:endParaRPr>
          </a:p>
        </p:txBody>
      </p:sp>
      <p:sp>
        <p:nvSpPr>
          <p:cNvPr id="185" name="Google Shape;185;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400"/>
              <a:t>Summary</a:t>
            </a:r>
            <a:endParaRPr b="1" sz="1400"/>
          </a:p>
          <a:p>
            <a:pPr indent="-317500" lvl="0" marL="457200" rtl="0" algn="l">
              <a:spcBef>
                <a:spcPts val="1200"/>
              </a:spcBef>
              <a:spcAft>
                <a:spcPts val="0"/>
              </a:spcAft>
              <a:buSzPts val="1400"/>
              <a:buFont typeface="Arial"/>
              <a:buChar char="●"/>
            </a:pPr>
            <a:r>
              <a:rPr b="1" lang="en-GB" sz="1400"/>
              <a:t>By Company</a:t>
            </a:r>
            <a:r>
              <a:rPr lang="en-GB" sz="1400"/>
              <a:t>: Razer has the highest median prices, and Chuwi and Vero have the lowest.</a:t>
            </a:r>
            <a:endParaRPr sz="1400"/>
          </a:p>
          <a:p>
            <a:pPr indent="-317500" lvl="0" marL="457200" rtl="0" algn="l">
              <a:spcBef>
                <a:spcPts val="0"/>
              </a:spcBef>
              <a:spcAft>
                <a:spcPts val="0"/>
              </a:spcAft>
              <a:buSzPts val="1400"/>
              <a:buFont typeface="Arial"/>
              <a:buChar char="●"/>
            </a:pPr>
            <a:r>
              <a:rPr b="1" lang="en-GB" sz="1400"/>
              <a:t>By RAM</a:t>
            </a:r>
            <a:r>
              <a:rPr lang="en-GB" sz="1400"/>
              <a:t>: Higher RAM typically correlates with higher prices.</a:t>
            </a:r>
            <a:endParaRPr sz="1400"/>
          </a:p>
          <a:p>
            <a:pPr indent="-317500" lvl="0" marL="457200" rtl="0" algn="l">
              <a:spcBef>
                <a:spcPts val="0"/>
              </a:spcBef>
              <a:spcAft>
                <a:spcPts val="0"/>
              </a:spcAft>
              <a:buSzPts val="1400"/>
              <a:buFont typeface="Arial"/>
              <a:buChar char="●"/>
            </a:pPr>
            <a:r>
              <a:rPr b="1" lang="en-GB" sz="1400"/>
              <a:t>By Type</a:t>
            </a:r>
            <a:r>
              <a:rPr lang="en-GB" sz="1400"/>
              <a:t>: Gaming laptops are generally the most expensive, while netbooks are the least expensive.</a:t>
            </a:r>
            <a:endParaRPr sz="1400"/>
          </a:p>
          <a:p>
            <a:pPr indent="0" lvl="0" marL="0" rtl="0" algn="l">
              <a:spcBef>
                <a:spcPts val="1200"/>
              </a:spcBef>
              <a:spcAft>
                <a:spcPts val="0"/>
              </a:spcAft>
              <a:buClr>
                <a:schemeClr val="dk1"/>
              </a:buClr>
              <a:buSzPts val="1100"/>
              <a:buFont typeface="Arial"/>
              <a:buNone/>
            </a:pPr>
            <a:r>
              <a:rPr lang="en-GB" sz="1400"/>
              <a:t>Each box plot helps in understanding how prices vary based on different factors such as the company, RAM, and type, indicating trends and outliers in the laptop market.</a:t>
            </a:r>
            <a:endParaRPr sz="14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406425" y="315925"/>
            <a:ext cx="8520600" cy="83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Arial"/>
                <a:ea typeface="Arial"/>
                <a:cs typeface="Arial"/>
                <a:sym typeface="Arial"/>
              </a:rPr>
              <a:t>Correlation Analysis: Numerical Features</a:t>
            </a:r>
            <a:endParaRPr>
              <a:latin typeface="Arial"/>
              <a:ea typeface="Arial"/>
              <a:cs typeface="Arial"/>
              <a:sym typeface="Arial"/>
            </a:endParaRPr>
          </a:p>
        </p:txBody>
      </p:sp>
      <p:pic>
        <p:nvPicPr>
          <p:cNvPr id="191" name="Google Shape;191;p21"/>
          <p:cNvPicPr preferRelativeResize="0"/>
          <p:nvPr/>
        </p:nvPicPr>
        <p:blipFill>
          <a:blip r:embed="rId3">
            <a:alphaModFix/>
          </a:blip>
          <a:stretch>
            <a:fillRect/>
          </a:stretch>
        </p:blipFill>
        <p:spPr>
          <a:xfrm>
            <a:off x="1399900" y="1211250"/>
            <a:ext cx="6622201" cy="3623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