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64" r:id="rId4"/>
    <p:sldId id="269" r:id="rId5"/>
    <p:sldId id="270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14036-F34E-4DD9-AF95-553CE6BD5B18}" v="4" dt="2024-05-17T06:47:23.900"/>
    <p1510:client id="{048D2EDF-D950-46C7-9BAB-3F32C166B6EB}" v="214" dt="2024-05-16T14:53:01.392"/>
    <p1510:client id="{55454C94-506C-4E41-B915-772950A24330}" v="1263" dt="2024-05-16T17:44:15.574"/>
    <p1510:client id="{57C4CB32-242D-412F-A295-D6EA6625A568}" v="1415" dt="2024-05-16T15:52:15.924"/>
    <p1510:client id="{6310CAE3-50F9-4564-B06E-602D188FCE13}" v="1693" dt="2024-05-16T16:09:49.159"/>
    <p1510:client id="{68DA99B1-0F07-46F7-A99C-6D713B6B6588}" v="149" dt="2024-05-16T15:11:54.376"/>
    <p1510:client id="{C5DFF06D-95D7-49D7-98CC-3D921C7317EB}" v="807" dt="2024-05-16T19:04:06.490"/>
    <p1510:client id="{D29CE9BF-B87F-44ED-AA6B-2E6303B1C7DD}" v="90" dt="2024-05-15T14:07:25.689"/>
    <p1510:client id="{D7483DE1-A93A-4881-B9A9-71EA23A32750}" v="3" dt="2024-05-17T06:36:36.286"/>
    <p1510:client id="{D83F6342-F621-42CD-8F1A-4A0DA55CA9F0}" v="7" dt="2024-05-17T06:34:34.723"/>
    <p1510:client id="{EA699329-EB17-4B31-97C5-D5F7CB099E93}" v="135" dt="2024-05-16T14:31:57.592"/>
    <p1510:client id="{FC295DDC-C989-4597-A039-9CA856F0A984}" v="198" dt="2024-05-16T15:54:3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16/5/2024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1B4A8-B52E-A95B-D743-F07F64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>
                <a:latin typeface="+mj-lt"/>
                <a:ea typeface="+mj-ea"/>
                <a:cs typeface="+mj-cs"/>
              </a:rPr>
              <a:t>Mini Project 2: Shark Vs 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DAA7377-E9C6-1BC6-71B5-3EFF5EF6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Aptos"/>
              </a:rPr>
              <a:t>Group Members</a:t>
            </a:r>
          </a:p>
          <a:p>
            <a:r>
              <a:rPr lang="en-US" sz="2000"/>
              <a:t>Vasiliki</a:t>
            </a:r>
          </a:p>
          <a:p>
            <a:r>
              <a:rPr lang="en-US" sz="2000"/>
              <a:t>Eileen</a:t>
            </a:r>
          </a:p>
          <a:p>
            <a:r>
              <a:rPr lang="en-US" sz="2000"/>
              <a:t>Marina</a:t>
            </a:r>
          </a:p>
          <a:p>
            <a:r>
              <a:rPr lang="en-US" sz="2000"/>
              <a:t>Louis</a:t>
            </a:r>
          </a:p>
        </p:txBody>
      </p:sp>
      <p:pic>
        <p:nvPicPr>
          <p:cNvPr id="3" name="Content Placeholder 2" descr="A cartoon shark and snake playing chess&#10;&#10;Description automatically generated">
            <a:extLst>
              <a:ext uri="{FF2B5EF4-FFF2-40B4-BE49-F238E27FC236}">
                <a16:creationId xmlns:a16="http://schemas.microsoft.com/office/drawing/2014/main" id="{5ED92E89-4D83-5386-857A-4713472B3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4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 descr="A cartoon shark and snake playing chess&#10;&#10;Description automatically generated">
            <a:extLst>
              <a:ext uri="{FF2B5EF4-FFF2-40B4-BE49-F238E27FC236}">
                <a16:creationId xmlns:a16="http://schemas.microsoft.com/office/drawing/2014/main" id="{A778DB53-CA4F-8EC4-D19D-29BC73B9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4" r="2" b="2"/>
          <a:stretch/>
        </p:blipFill>
        <p:spPr>
          <a:xfrm>
            <a:off x="6955900" y="225081"/>
            <a:ext cx="4929098" cy="4756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4AB79-3122-D796-312E-6BF6DDDE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1974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E20D-FFAD-DD95-9155-8F141CA3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9" y="4195549"/>
            <a:ext cx="8647134" cy="2263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err="1"/>
              <a:t>Roadmapping</a:t>
            </a:r>
            <a:endParaRPr lang="el-GR" sz="1800" err="1"/>
          </a:p>
          <a:p>
            <a:pPr marL="228600" lvl="2">
              <a:buFont typeface="Wingdings,Sans-Serif"/>
              <a:buChar char="§"/>
            </a:pPr>
            <a:r>
              <a:rPr lang="en-US" sz="1800">
                <a:cs typeface="Arial"/>
              </a:rPr>
              <a:t>Navigating through the dataset to </a:t>
            </a:r>
            <a:br>
              <a:rPr lang="en-US" sz="1800">
                <a:cs typeface="Arial"/>
              </a:rPr>
            </a:br>
            <a:r>
              <a:rPr lang="en-US" sz="1800">
                <a:cs typeface="Arial"/>
              </a:rPr>
              <a:t>understand the information provided</a:t>
            </a:r>
          </a:p>
          <a:p>
            <a:pPr marL="228600" lvl="2">
              <a:buFont typeface="Wingdings,Sans-Serif"/>
              <a:buChar char="§"/>
            </a:pPr>
            <a:r>
              <a:rPr lang="en-US" sz="1800">
                <a:cs typeface="Arial"/>
              </a:rPr>
              <a:t>Data processing : Cleaning and </a:t>
            </a:r>
            <a:br>
              <a:rPr lang="en-US" sz="1800">
                <a:cs typeface="Arial"/>
              </a:rPr>
            </a:br>
            <a:r>
              <a:rPr lang="en-US" sz="1800">
                <a:cs typeface="Arial"/>
              </a:rPr>
              <a:t>restructuring the data of interest</a:t>
            </a:r>
          </a:p>
          <a:p>
            <a:pPr marL="228600" lvl="2">
              <a:buFont typeface="Wingdings,Sans-Serif"/>
              <a:buChar char="§"/>
            </a:pPr>
            <a:r>
              <a:rPr lang="en-US" sz="1800">
                <a:cs typeface="Arial"/>
              </a:rPr>
              <a:t>Exploratory Data Analysis + Data Visualization </a:t>
            </a:r>
          </a:p>
          <a:p>
            <a:pPr marL="228600" lvl="2">
              <a:buFont typeface="Wingdings,Sans-Serif"/>
              <a:buChar char="§"/>
            </a:pPr>
            <a:r>
              <a:rPr lang="en-US" sz="1800">
                <a:cs typeface="Arial"/>
              </a:rPr>
              <a:t>Data insights </a:t>
            </a:r>
          </a:p>
          <a:p>
            <a:pPr lvl="1"/>
            <a:endParaRPr lang="en-GB" sz="1800"/>
          </a:p>
          <a:p>
            <a:pPr>
              <a:buFont typeface="Calibri" panose="020B0604020202020204" pitchFamily="34" charset="0"/>
              <a:buChar char="-"/>
            </a:pPr>
            <a:endParaRPr lang="en-GB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EBCE9-3648-8E21-8FD1-1F255B0A53EA}"/>
              </a:ext>
            </a:extLst>
          </p:cNvPr>
          <p:cNvSpPr txBox="1"/>
          <p:nvPr/>
        </p:nvSpPr>
        <p:spPr>
          <a:xfrm>
            <a:off x="215030" y="1039660"/>
            <a:ext cx="82128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GB" b="1">
                <a:latin typeface="Aptos"/>
                <a:cs typeface="Arial"/>
              </a:rPr>
              <a:t>Dataset: Reports of shark attacks all over the world</a:t>
            </a:r>
            <a:r>
              <a:rPr lang="en-US" b="1">
                <a:latin typeface="Aptos"/>
                <a:cs typeface="Arial"/>
              </a:rPr>
              <a:t>​</a:t>
            </a:r>
            <a:endParaRPr lang="el-GR" b="1"/>
          </a:p>
          <a:p>
            <a:pPr marL="228600" lvl="2" indent="-228600">
              <a:buFont typeface="Wingdings,Sans-Serif"/>
              <a:buChar char="§"/>
            </a:pPr>
            <a:r>
              <a:rPr lang="en-GB">
                <a:cs typeface="Arial"/>
              </a:rPr>
              <a:t>Time interval: 1800-2024</a:t>
            </a:r>
            <a:r>
              <a:rPr lang="en-US">
                <a:cs typeface="Arial"/>
              </a:rPr>
              <a:t>​</a:t>
            </a:r>
          </a:p>
          <a:p>
            <a:pPr marL="228600" lvl="2" indent="-228600">
              <a:buFont typeface="Wingdings,Sans-Serif"/>
              <a:buChar char="§"/>
            </a:pPr>
            <a:r>
              <a:rPr lang="en-GB">
                <a:cs typeface="Arial"/>
              </a:rPr>
              <a:t>Data info: Date / Time / Location (Country, State, County) / </a:t>
            </a:r>
            <a:r>
              <a:rPr lang="en-US">
                <a:cs typeface="Arial"/>
              </a:rPr>
              <a:t>​</a:t>
            </a:r>
            <a:br>
              <a:rPr lang="en-US">
                <a:cs typeface="Arial"/>
              </a:rPr>
            </a:br>
            <a:r>
              <a:rPr lang="en-GB">
                <a:cs typeface="Arial"/>
              </a:rPr>
              <a:t>Type of Activity / Injuries / Age / Sex /   Species / Source</a:t>
            </a:r>
            <a:r>
              <a:rPr lang="en-US">
                <a:cs typeface="Arial"/>
              </a:rPr>
              <a:t>​</a:t>
            </a:r>
          </a:p>
          <a:p>
            <a:pPr marL="0" lvl="1"/>
            <a:endParaRPr lang="en-GB">
              <a:cs typeface="Arial"/>
            </a:endParaRPr>
          </a:p>
          <a:p>
            <a:pPr marL="0" lvl="1"/>
            <a:r>
              <a:rPr lang="en-GB" b="1">
                <a:cs typeface="Arial"/>
              </a:rPr>
              <a:t>Project Objectives</a:t>
            </a:r>
          </a:p>
          <a:p>
            <a:pPr marL="228600" lvl="2" indent="-228600">
              <a:buFont typeface="Wingdings,Sans-Serif"/>
              <a:buChar char="§"/>
            </a:pPr>
            <a:r>
              <a:rPr lang="en-GB">
                <a:cs typeface="Arial"/>
              </a:rPr>
              <a:t>Research Team for the US Authorities to identify</a:t>
            </a:r>
            <a:r>
              <a:rPr lang="en-US">
                <a:cs typeface="Arial"/>
              </a:rPr>
              <a:t>​</a:t>
            </a:r>
          </a:p>
          <a:p>
            <a:pPr marL="685800" lvl="4" indent="-228600">
              <a:buFont typeface="Courier New"/>
              <a:buChar char="o"/>
            </a:pPr>
            <a:r>
              <a:rPr lang="en-GB">
                <a:cs typeface="Arial"/>
              </a:rPr>
              <a:t>Areas of high frequency of shark attacks &amp;</a:t>
            </a:r>
            <a:r>
              <a:rPr lang="en-US">
                <a:cs typeface="Arial"/>
              </a:rPr>
              <a:t>​</a:t>
            </a:r>
          </a:p>
          <a:p>
            <a:pPr marL="685800" lvl="4" indent="-228600">
              <a:buFont typeface="Courier New"/>
              <a:buChar char="o"/>
            </a:pPr>
            <a:r>
              <a:rPr lang="en-GB">
                <a:cs typeface="Arial"/>
              </a:rPr>
              <a:t>Related factors (Time / Season / Activity)</a:t>
            </a:r>
            <a:r>
              <a:rPr lang="en-US">
                <a:cs typeface="Arial"/>
              </a:rPr>
              <a:t>​</a:t>
            </a:r>
          </a:p>
          <a:p>
            <a:pPr marL="685800" lvl="4" indent="-228600">
              <a:buFont typeface="Courier New"/>
              <a:buChar char="o"/>
            </a:pPr>
            <a:r>
              <a:rPr lang="en-GB">
                <a:cs typeface="Arial"/>
              </a:rPr>
              <a:t>Fatality Rates</a:t>
            </a:r>
            <a:r>
              <a:rPr lang="en-US">
                <a:cs typeface="Arial"/>
              </a:rPr>
              <a:t>​</a:t>
            </a:r>
          </a:p>
        </p:txBody>
      </p:sp>
      <p:pic>
        <p:nvPicPr>
          <p:cNvPr id="11" name="Εικόνα 10" descr="figure thinking bubble">
            <a:extLst>
              <a:ext uri="{FF2B5EF4-FFF2-40B4-BE49-F238E27FC236}">
                <a16:creationId xmlns:a16="http://schemas.microsoft.com/office/drawing/2014/main" id="{AFF49B64-84C3-B95A-FB89-998DF00D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56" y="4014905"/>
            <a:ext cx="3512820" cy="265938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C1DB0177-138B-60C8-9E4D-13AA4F4A1135}"/>
              </a:ext>
            </a:extLst>
          </p:cNvPr>
          <p:cNvSpPr txBox="1"/>
          <p:nvPr/>
        </p:nvSpPr>
        <p:spPr>
          <a:xfrm>
            <a:off x="6826476" y="456354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Shark or Python?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90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D2DB-C523-CEE4-1878-A04EB57E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Challenges &amp;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7025-5871-71F2-8F86-FC242157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1300"/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GB" sz="1300" b="1">
                <a:latin typeface="Aptos"/>
                <a:ea typeface="+mn-lt"/>
                <a:cs typeface="Arial"/>
              </a:rPr>
              <a:t>Date and time formatting</a:t>
            </a:r>
          </a:p>
          <a:p>
            <a:pPr marL="457200" lvl="1" indent="0">
              <a:buNone/>
            </a:pPr>
            <a:r>
              <a:rPr lang="en-GB" sz="1300">
                <a:latin typeface="Aptos"/>
                <a:ea typeface="+mn-lt"/>
                <a:cs typeface="Arial"/>
              </a:rPr>
              <a:t>Challenges filtering by date and time of day  to retain as many data points as possible for analysis. </a:t>
            </a:r>
            <a:endParaRPr lang="en-GB" sz="1300">
              <a:latin typeface="Aptos"/>
              <a:cs typeface="Arial"/>
            </a:endParaRPr>
          </a:p>
          <a:p>
            <a:pPr marL="457200" lvl="1" indent="0">
              <a:buNone/>
            </a:pPr>
            <a:r>
              <a:rPr lang="en-GB" sz="1300">
                <a:latin typeface="Aptos"/>
                <a:cs typeface="Arial"/>
              </a:rPr>
              <a:t>A new set of time slots inside a day (morning, afternoon, and night) was introduced into a new column in order to identify a trend about the time of day when the attacks were more common.</a:t>
            </a:r>
            <a:endParaRPr lang="en-GB" sz="1300"/>
          </a:p>
          <a:p>
            <a:pPr marL="0">
              <a:buFont typeface="Wingdings" panose="020B0604020202020204" pitchFamily="34" charset="0"/>
              <a:buChar char="§"/>
            </a:pPr>
            <a:r>
              <a:rPr lang="en-GB" sz="1300" b="1">
                <a:ea typeface="+mn-lt"/>
                <a:cs typeface="+mn-lt"/>
              </a:rPr>
              <a:t>Qualitative data</a:t>
            </a:r>
            <a:endParaRPr lang="en-GB" sz="1300">
              <a:latin typeface="Aptos"/>
              <a:ea typeface="+mn-lt"/>
              <a:cs typeface="Arial"/>
            </a:endParaRPr>
          </a:p>
          <a:p>
            <a:pPr marL="457200" lvl="1" indent="0">
              <a:buNone/>
            </a:pPr>
            <a:r>
              <a:rPr lang="en-GB" sz="1300">
                <a:latin typeface="Aptos"/>
                <a:ea typeface="+mn-lt"/>
                <a:cs typeface="Arial"/>
              </a:rPr>
              <a:t>Columns  "Injury" and "Activity" contained very various descriptions.</a:t>
            </a:r>
          </a:p>
          <a:p>
            <a:pPr marL="457200" lvl="1" indent="0">
              <a:buNone/>
            </a:pPr>
            <a:r>
              <a:rPr lang="en-GB" sz="1300">
                <a:latin typeface="Aptos"/>
                <a:ea typeface="+mn-lt"/>
                <a:cs typeface="Arial"/>
              </a:rPr>
              <a:t>"Injury "-  We grouped all kind of injuries by creating a pattern that identifies items that contain references to death or words that have similar meanings. We changed the column's values to: fatal/non-fatal.</a:t>
            </a:r>
          </a:p>
          <a:p>
            <a:pPr marL="457200" lvl="1" indent="0">
              <a:buNone/>
            </a:pPr>
            <a:r>
              <a:rPr lang="en-GB" sz="1300">
                <a:latin typeface="Aptos"/>
                <a:ea typeface="+mn-lt"/>
                <a:cs typeface="Arial"/>
              </a:rPr>
              <a:t>"Activity " - Using a few keywords, we created a column to classify all the activities into four primary categories: swimming, water sports, fishing, and other. Additional categorising was necessary to guarantee precise and trustworthy outcomes.</a:t>
            </a:r>
          </a:p>
          <a:p>
            <a:pPr lvl="2"/>
            <a:endParaRPr lang="en-GB" sz="130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GB" sz="130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GB" sz="130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GB" sz="1300">
              <a:latin typeface="Arial"/>
              <a:cs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FAF73-21E5-F392-08D0-AFD2BDEA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>
                <a:ea typeface="+mj-lt"/>
                <a:cs typeface="+mj-lt"/>
              </a:rPr>
              <a:t>Exploratory data analysis:</a:t>
            </a:r>
            <a:endParaRPr lang="en-US" sz="52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DBC8B2-111E-E946-DE1E-ED9D4CC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75" y="2601917"/>
            <a:ext cx="4057245" cy="3039228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4027E16-9990-7ACB-94A2-9F2C06C7D12B}"/>
              </a:ext>
            </a:extLst>
          </p:cNvPr>
          <p:cNvSpPr txBox="1">
            <a:spLocks/>
          </p:cNvSpPr>
          <p:nvPr/>
        </p:nvSpPr>
        <p:spPr>
          <a:xfrm>
            <a:off x="7092579" y="2782465"/>
            <a:ext cx="1508321" cy="65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8096">
              <a:spcAft>
                <a:spcPts val="600"/>
              </a:spcAft>
            </a:pPr>
            <a:r>
              <a:rPr lang="de-DE" sz="1344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 </a:t>
            </a:r>
            <a:r>
              <a:rPr lang="de-DE" sz="1344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1344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344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</a:t>
            </a:r>
            <a:r>
              <a:rPr lang="de-DE" sz="1344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de-DE" sz="1344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</a:t>
            </a:r>
            <a:r>
              <a:rPr lang="de-DE" sz="1344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344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years</a:t>
            </a:r>
            <a:endParaRPr lang="el-GR" err="1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ED5244E-CE30-25E2-0ACD-5DEB5295FEB6}"/>
              </a:ext>
            </a:extLst>
          </p:cNvPr>
          <p:cNvSpPr txBox="1">
            <a:spLocks/>
          </p:cNvSpPr>
          <p:nvPr/>
        </p:nvSpPr>
        <p:spPr>
          <a:xfrm>
            <a:off x="1650309" y="1828800"/>
            <a:ext cx="4172888" cy="95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68096">
              <a:spcAft>
                <a:spcPts val="600"/>
              </a:spcAft>
            </a:pPr>
            <a:r>
              <a:rPr lang="de-DE" sz="1512" b="1" kern="1200" err="1">
                <a:solidFill>
                  <a:schemeClr val="tx1"/>
                </a:solidFill>
                <a:latin typeface="Aptos"/>
                <a:ea typeface="+mj-ea"/>
                <a:cs typeface="+mj-cs"/>
              </a:rPr>
              <a:t>Number</a:t>
            </a:r>
            <a:r>
              <a:rPr lang="de-DE" sz="1512" b="1" kern="1200">
                <a:solidFill>
                  <a:schemeClr val="tx1"/>
                </a:solidFill>
                <a:latin typeface="Aptos"/>
                <a:ea typeface="+mj-ea"/>
                <a:cs typeface="+mj-cs"/>
              </a:rPr>
              <a:t> </a:t>
            </a:r>
            <a:r>
              <a:rPr lang="de-DE" sz="1512" b="1" kern="1200" err="1">
                <a:solidFill>
                  <a:schemeClr val="tx1"/>
                </a:solidFill>
                <a:latin typeface="Aptos"/>
                <a:ea typeface="+mj-ea"/>
                <a:cs typeface="+mj-cs"/>
              </a:rPr>
              <a:t>of</a:t>
            </a:r>
            <a:r>
              <a:rPr lang="de-DE" sz="1512" b="1" kern="1200">
                <a:solidFill>
                  <a:schemeClr val="tx1"/>
                </a:solidFill>
                <a:latin typeface="Aptos"/>
                <a:ea typeface="+mj-ea"/>
                <a:cs typeface="+mj-cs"/>
              </a:rPr>
              <a:t> </a:t>
            </a:r>
            <a:r>
              <a:rPr lang="de-DE" sz="1512" b="1" kern="1200" err="1">
                <a:solidFill>
                  <a:schemeClr val="tx1"/>
                </a:solidFill>
                <a:latin typeface="Aptos"/>
                <a:ea typeface="+mj-ea"/>
                <a:cs typeface="+mj-cs"/>
              </a:rPr>
              <a:t>incidents</a:t>
            </a:r>
            <a:r>
              <a:rPr lang="de-DE" sz="1512" b="1" kern="1200">
                <a:solidFill>
                  <a:schemeClr val="tx1"/>
                </a:solidFill>
                <a:latin typeface="Aptos"/>
                <a:ea typeface="+mj-ea"/>
                <a:cs typeface="+mj-cs"/>
              </a:rPr>
              <a:t> registered </a:t>
            </a:r>
            <a:r>
              <a:rPr lang="de-DE" sz="1512" b="1" kern="1200" err="1">
                <a:solidFill>
                  <a:schemeClr val="tx1"/>
                </a:solidFill>
                <a:latin typeface="Aptos"/>
                <a:ea typeface="+mj-ea"/>
                <a:cs typeface="+mj-cs"/>
              </a:rPr>
              <a:t>by</a:t>
            </a:r>
            <a:r>
              <a:rPr lang="de-DE" sz="1512" b="1" kern="1200">
                <a:solidFill>
                  <a:schemeClr val="tx1"/>
                </a:solidFill>
                <a:latin typeface="Aptos"/>
                <a:ea typeface="+mj-ea"/>
                <a:cs typeface="+mj-cs"/>
              </a:rPr>
              <a:t> Country (Top 10)</a:t>
            </a:r>
            <a:endParaRPr lang="en-US" sz="1800" b="1">
              <a:latin typeface="Aptos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1AB01FB-6390-E6A5-E13E-9212875B2683}"/>
              </a:ext>
            </a:extLst>
          </p:cNvPr>
          <p:cNvSpPr/>
          <p:nvPr/>
        </p:nvSpPr>
        <p:spPr>
          <a:xfrm>
            <a:off x="9820777" y="2633032"/>
            <a:ext cx="336162" cy="3043642"/>
          </a:xfrm>
          <a:prstGeom prst="rect">
            <a:avLst/>
          </a:prstGeom>
          <a:noFill/>
          <a:ln w="2857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F536C2A-0336-DE38-FE80-B03B25C05B40}"/>
              </a:ext>
            </a:extLst>
          </p:cNvPr>
          <p:cNvSpPr txBox="1">
            <a:spLocks/>
          </p:cNvSpPr>
          <p:nvPr/>
        </p:nvSpPr>
        <p:spPr>
          <a:xfrm>
            <a:off x="6874198" y="1902925"/>
            <a:ext cx="3349356" cy="47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768096">
              <a:spcAft>
                <a:spcPts val="600"/>
              </a:spcAft>
            </a:pPr>
            <a:r>
              <a:rPr lang="de-DE" sz="1500" b="1" kern="1200">
                <a:latin typeface="Aptos"/>
                <a:ea typeface="+mj-ea"/>
                <a:cs typeface="+mj-cs"/>
              </a:rPr>
              <a:t>Selected time frame: 2000 - </a:t>
            </a:r>
            <a:r>
              <a:rPr lang="de-DE" sz="1500" b="1">
                <a:latin typeface="Aptos"/>
              </a:rPr>
              <a:t>2023</a:t>
            </a:r>
            <a:endParaRPr lang="de-DE" sz="1800">
              <a:latin typeface="Aptos"/>
            </a:endParaRPr>
          </a:p>
        </p:txBody>
      </p:sp>
      <p:pic>
        <p:nvPicPr>
          <p:cNvPr id="5" name="Picture 4" descr="A graph of different countries/regions">
            <a:extLst>
              <a:ext uri="{FF2B5EF4-FFF2-40B4-BE49-F238E27FC236}">
                <a16:creationId xmlns:a16="http://schemas.microsoft.com/office/drawing/2014/main" id="{2D176166-5A40-D6B1-DDBF-6633E33D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9" y="2597738"/>
            <a:ext cx="3929821" cy="35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2DB-C523-CEE4-1878-A04EB57E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180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200">
                <a:ea typeface="+mj-lt"/>
                <a:cs typeface="+mj-lt"/>
              </a:rPr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7025-5871-71F2-8F86-FC242157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51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500" b="1">
                <a:latin typeface="Aptos Display"/>
              </a:rPr>
              <a:t>                                 </a:t>
            </a:r>
            <a:endParaRPr lang="en-GB" sz="1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1500" b="1">
                <a:latin typeface="Aptos Display"/>
              </a:rPr>
              <a:t>     </a:t>
            </a:r>
            <a:r>
              <a:rPr lang="de-DE" sz="1500" b="1" err="1">
                <a:ea typeface="+mn-lt"/>
                <a:cs typeface="+mn-lt"/>
              </a:rPr>
              <a:t>Frequency</a:t>
            </a:r>
            <a:r>
              <a:rPr lang="de-DE" sz="1700" b="1">
                <a:ea typeface="+mn-lt"/>
                <a:cs typeface="+mn-lt"/>
              </a:rPr>
              <a:t> </a:t>
            </a:r>
            <a:r>
              <a:rPr lang="de-DE" sz="1700" b="1" err="1">
                <a:ea typeface="+mn-lt"/>
                <a:cs typeface="+mn-lt"/>
              </a:rPr>
              <a:t>of</a:t>
            </a:r>
            <a:r>
              <a:rPr lang="de-DE" sz="1700" b="1">
                <a:ea typeface="+mn-lt"/>
                <a:cs typeface="+mn-lt"/>
              </a:rPr>
              <a:t> </a:t>
            </a:r>
            <a:r>
              <a:rPr lang="de-DE" sz="1700" b="1" err="1">
                <a:ea typeface="+mn-lt"/>
                <a:cs typeface="+mn-lt"/>
              </a:rPr>
              <a:t>Incidents</a:t>
            </a:r>
            <a:r>
              <a:rPr lang="de-DE" sz="1700" b="1">
                <a:ea typeface="+mn-lt"/>
                <a:cs typeface="+mn-lt"/>
              </a:rPr>
              <a:t> in </a:t>
            </a:r>
            <a:r>
              <a:rPr lang="de-DE" sz="1700" b="1" err="1">
                <a:ea typeface="+mn-lt"/>
                <a:cs typeface="+mn-lt"/>
              </a:rPr>
              <a:t>the</a:t>
            </a:r>
            <a:r>
              <a:rPr lang="de-DE" sz="1700" b="1">
                <a:ea typeface="+mn-lt"/>
                <a:cs typeface="+mn-lt"/>
              </a:rPr>
              <a:t> US </a:t>
            </a:r>
            <a:r>
              <a:rPr lang="de-DE" sz="1500" b="1">
                <a:latin typeface="Aptos Display"/>
              </a:rPr>
              <a:t>            </a:t>
            </a:r>
            <a:r>
              <a:rPr lang="de-DE" sz="1500" b="1" err="1">
                <a:latin typeface="Aptos Display"/>
                <a:ea typeface="+mn-lt"/>
                <a:cs typeface="+mn-lt"/>
              </a:rPr>
              <a:t>F</a:t>
            </a:r>
            <a:r>
              <a:rPr lang="de-DE" sz="1500" b="1" err="1">
                <a:ea typeface="+mn-lt"/>
                <a:cs typeface="+mn-lt"/>
              </a:rPr>
              <a:t>requency</a:t>
            </a:r>
            <a:r>
              <a:rPr lang="de-DE" sz="1500" b="1">
                <a:ea typeface="+mn-lt"/>
                <a:cs typeface="+mn-lt"/>
              </a:rPr>
              <a:t> </a:t>
            </a:r>
            <a:r>
              <a:rPr lang="de-DE" sz="1500" b="1" err="1">
                <a:ea typeface="+mn-lt"/>
                <a:cs typeface="+mn-lt"/>
              </a:rPr>
              <a:t>of</a:t>
            </a:r>
            <a:r>
              <a:rPr lang="de-DE" sz="1500" b="1">
                <a:ea typeface="+mn-lt"/>
                <a:cs typeface="+mn-lt"/>
              </a:rPr>
              <a:t> </a:t>
            </a:r>
            <a:r>
              <a:rPr lang="de-DE" sz="1500" b="1" err="1">
                <a:ea typeface="+mn-lt"/>
                <a:cs typeface="+mn-lt"/>
              </a:rPr>
              <a:t>Incidents</a:t>
            </a:r>
            <a:r>
              <a:rPr lang="de-DE" sz="1500" b="1">
                <a:ea typeface="+mn-lt"/>
                <a:cs typeface="+mn-lt"/>
              </a:rPr>
              <a:t> on </a:t>
            </a:r>
            <a:r>
              <a:rPr lang="de-DE" sz="1500" b="1" err="1">
                <a:ea typeface="+mn-lt"/>
                <a:cs typeface="+mn-lt"/>
              </a:rPr>
              <a:t>the</a:t>
            </a:r>
            <a:r>
              <a:rPr lang="de-DE" sz="1500" b="1">
                <a:ea typeface="+mn-lt"/>
                <a:cs typeface="+mn-lt"/>
              </a:rPr>
              <a:t> </a:t>
            </a:r>
            <a:r>
              <a:rPr lang="de-DE" sz="1500" b="1" err="1">
                <a:ea typeface="+mn-lt"/>
                <a:cs typeface="+mn-lt"/>
              </a:rPr>
              <a:t>east</a:t>
            </a:r>
            <a:r>
              <a:rPr lang="de-DE" sz="1500" b="1">
                <a:ea typeface="+mn-lt"/>
                <a:cs typeface="+mn-lt"/>
              </a:rPr>
              <a:t> </a:t>
            </a:r>
            <a:r>
              <a:rPr lang="de-DE" sz="1500" b="1" err="1">
                <a:ea typeface="+mn-lt"/>
                <a:cs typeface="+mn-lt"/>
              </a:rPr>
              <a:t>coast</a:t>
            </a:r>
            <a:r>
              <a:rPr lang="de-DE" sz="1500" b="1">
                <a:ea typeface="+mn-lt"/>
                <a:cs typeface="+mn-lt"/>
              </a:rPr>
              <a:t> </a:t>
            </a:r>
            <a:endParaRPr lang="de-DE" sz="15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1500" b="1">
                <a:latin typeface="Aptos Display"/>
              </a:rPr>
              <a:t>                 </a:t>
            </a:r>
            <a:endParaRPr lang="de-DE" sz="1500" b="1">
              <a:latin typeface="Aptos Display"/>
              <a:cs typeface="Arial"/>
            </a:endParaRPr>
          </a:p>
        </p:txBody>
      </p:sp>
      <p:pic>
        <p:nvPicPr>
          <p:cNvPr id="6" name="Grafik 4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705BE62F-6F11-F844-C12D-8013E159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72" y="2441106"/>
            <a:ext cx="4721351" cy="3940627"/>
          </a:xfrm>
          <a:prstGeom prst="rect">
            <a:avLst/>
          </a:prstGeom>
        </p:spPr>
      </p:pic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C66C97C5-82D4-C13E-8E61-801CC032988C}"/>
              </a:ext>
            </a:extLst>
          </p:cNvPr>
          <p:cNvSpPr/>
          <p:nvPr/>
        </p:nvSpPr>
        <p:spPr>
          <a:xfrm>
            <a:off x="7502965" y="2739065"/>
            <a:ext cx="2208100" cy="527242"/>
          </a:xfrm>
          <a:prstGeom prst="rect">
            <a:avLst/>
          </a:prstGeom>
          <a:noFill/>
          <a:ln w="2857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F57DC-F7D7-8E8E-3323-58A1E8C550E6}"/>
              </a:ext>
            </a:extLst>
          </p:cNvPr>
          <p:cNvSpPr txBox="1"/>
          <p:nvPr/>
        </p:nvSpPr>
        <p:spPr>
          <a:xfrm>
            <a:off x="8338456" y="385354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500"/>
              <a:t>Florida: Area of high frequency in shark attacks​</a:t>
            </a:r>
            <a:endParaRPr lang="en-GB"/>
          </a:p>
        </p:txBody>
      </p:sp>
      <p:pic>
        <p:nvPicPr>
          <p:cNvPr id="24" name="Εικόνα 18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8622D74-6121-2113-AEA1-17EAC672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3" y="2440488"/>
            <a:ext cx="4406122" cy="3302248"/>
          </a:xfrm>
          <a:prstGeom prst="rect">
            <a:avLst/>
          </a:prstGeom>
        </p:spPr>
      </p:pic>
      <p:sp>
        <p:nvSpPr>
          <p:cNvPr id="28" name="Ορθογώνιο 20">
            <a:extLst>
              <a:ext uri="{FF2B5EF4-FFF2-40B4-BE49-F238E27FC236}">
                <a16:creationId xmlns:a16="http://schemas.microsoft.com/office/drawing/2014/main" id="{5EEBCAF1-C8C5-9DF9-5653-614C55D7B84B}"/>
              </a:ext>
            </a:extLst>
          </p:cNvPr>
          <p:cNvSpPr/>
          <p:nvPr/>
        </p:nvSpPr>
        <p:spPr>
          <a:xfrm>
            <a:off x="2380861" y="2817949"/>
            <a:ext cx="2373473" cy="452831"/>
          </a:xfrm>
          <a:prstGeom prst="rect">
            <a:avLst/>
          </a:prstGeom>
          <a:noFill/>
          <a:ln w="2857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423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8EA-F0EE-DF24-BC5E-B1EA849F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7" y="104166"/>
            <a:ext cx="10515600" cy="1325563"/>
          </a:xfrm>
        </p:spPr>
        <p:txBody>
          <a:bodyPr/>
          <a:lstStyle/>
          <a:p>
            <a:r>
              <a:rPr lang="en-GB"/>
              <a:t>Conclusion &amp; Insights </a:t>
            </a:r>
            <a:endParaRPr lang="de-DE"/>
          </a:p>
        </p:txBody>
      </p:sp>
      <p:pic>
        <p:nvPicPr>
          <p:cNvPr id="8" name="Grafik 7" descr="Ein Bild, das Text, Screenshot, Display, Zahl enthält.&#10;&#10;Beschreibung automatisch generiert.">
            <a:extLst>
              <a:ext uri="{FF2B5EF4-FFF2-40B4-BE49-F238E27FC236}">
                <a16:creationId xmlns:a16="http://schemas.microsoft.com/office/drawing/2014/main" id="{5015DE90-7DC8-E2F3-8E9F-4EE30519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" r="-287"/>
          <a:stretch/>
        </p:blipFill>
        <p:spPr>
          <a:xfrm>
            <a:off x="645724" y="2177629"/>
            <a:ext cx="3553099" cy="26361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12E3202-B91F-E356-4E12-74D12454FC38}"/>
              </a:ext>
            </a:extLst>
          </p:cNvPr>
          <p:cNvSpPr txBox="1"/>
          <p:nvPr/>
        </p:nvSpPr>
        <p:spPr>
          <a:xfrm>
            <a:off x="1050383" y="496822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lvl="4" indent="-228600"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457200" lvl="4"/>
            <a:r>
              <a:rPr lang="en-GB">
                <a:cs typeface="Arial"/>
              </a:rPr>
              <a:t>Fatality Rates of  </a:t>
            </a:r>
            <a:r>
              <a:rPr lang="en-US">
                <a:cs typeface="Arial"/>
              </a:rPr>
              <a:t>are lower than expected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1883C29-52FF-D315-68DB-292544EF5E8F}"/>
              </a:ext>
            </a:extLst>
          </p:cNvPr>
          <p:cNvSpPr txBox="1">
            <a:spLocks/>
          </p:cNvSpPr>
          <p:nvPr/>
        </p:nvSpPr>
        <p:spPr>
          <a:xfrm>
            <a:off x="1049493" y="1486409"/>
            <a:ext cx="2189862" cy="685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err="1"/>
              <a:t>Frequency</a:t>
            </a:r>
            <a:r>
              <a:rPr lang="de-DE" sz="1600" b="1"/>
              <a:t> </a:t>
            </a:r>
            <a:r>
              <a:rPr lang="de-DE" sz="1600" b="1" err="1"/>
              <a:t>of</a:t>
            </a:r>
            <a:r>
              <a:rPr lang="de-DE" sz="1600" b="1"/>
              <a:t> fatal and non-fatal </a:t>
            </a:r>
            <a:r>
              <a:rPr lang="de-DE" sz="1600" b="1" err="1"/>
              <a:t>incidents</a:t>
            </a:r>
            <a:endParaRPr lang="de-DE" sz="1600" b="1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F04B567-AF5B-DAE7-C7CF-9EE57CE6CC2A}"/>
              </a:ext>
            </a:extLst>
          </p:cNvPr>
          <p:cNvGrpSpPr/>
          <p:nvPr/>
        </p:nvGrpSpPr>
        <p:grpSpPr>
          <a:xfrm>
            <a:off x="7966742" y="1486410"/>
            <a:ext cx="3564762" cy="4703328"/>
            <a:chOff x="4321095" y="1157703"/>
            <a:chExt cx="3564762" cy="4703328"/>
          </a:xfrm>
        </p:grpSpPr>
        <p:pic>
          <p:nvPicPr>
            <p:cNvPr id="5" name="Grafik 4" descr="Ein Bild, das Text, Screenshot, Diagramm, Reihe enthält.&#10;&#10;Beschreibung automatisch generiert.">
              <a:extLst>
                <a:ext uri="{FF2B5EF4-FFF2-40B4-BE49-F238E27FC236}">
                  <a16:creationId xmlns:a16="http://schemas.microsoft.com/office/drawing/2014/main" id="{D8F45D4B-8999-7CAD-8170-EB9B9C3D7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107" t="-2255" r="2952" b="1755"/>
            <a:stretch/>
          </p:blipFill>
          <p:spPr>
            <a:xfrm>
              <a:off x="4321095" y="1808680"/>
              <a:ext cx="3563619" cy="267632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4ED4B12-95DF-3BEB-D352-886322731BAC}"/>
                </a:ext>
              </a:extLst>
            </p:cNvPr>
            <p:cNvSpPr txBox="1"/>
            <p:nvPr/>
          </p:nvSpPr>
          <p:spPr>
            <a:xfrm>
              <a:off x="4873384" y="4937701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lvl="4"/>
              <a:r>
                <a:rPr lang="en-US">
                  <a:cs typeface="Arial"/>
                </a:rPr>
                <a:t>Shark attacks  most likely happen  in the morning </a:t>
              </a:r>
            </a:p>
          </p:txBody>
        </p:sp>
        <p:sp>
          <p:nvSpPr>
            <p:cNvPr id="7" name="Titel 1">
              <a:extLst>
                <a:ext uri="{FF2B5EF4-FFF2-40B4-BE49-F238E27FC236}">
                  <a16:creationId xmlns:a16="http://schemas.microsoft.com/office/drawing/2014/main" id="{91E06ED4-9DD7-83A0-27B0-AE0663ABE6D1}"/>
                </a:ext>
              </a:extLst>
            </p:cNvPr>
            <p:cNvSpPr txBox="1">
              <a:spLocks/>
            </p:cNvSpPr>
            <p:nvPr/>
          </p:nvSpPr>
          <p:spPr>
            <a:xfrm>
              <a:off x="4725227" y="1157703"/>
              <a:ext cx="3160630" cy="6854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600" b="1" err="1"/>
                <a:t>Frequency</a:t>
              </a:r>
              <a:r>
                <a:rPr lang="de-DE" sz="1600" b="1"/>
                <a:t> </a:t>
              </a:r>
              <a:r>
                <a:rPr lang="de-DE" sz="1600" b="1" err="1"/>
                <a:t>of</a:t>
              </a:r>
              <a:r>
                <a:rPr lang="de-DE" sz="1600" b="1"/>
                <a:t> </a:t>
              </a:r>
              <a:r>
                <a:rPr lang="de-DE" sz="1600" b="1" err="1"/>
                <a:t>incidents</a:t>
              </a:r>
              <a:r>
                <a:rPr lang="de-DE" sz="1600" b="1"/>
                <a:t> in </a:t>
              </a:r>
              <a:r>
                <a:rPr lang="de-DE" sz="1600" b="1" err="1"/>
                <a:t>Volusia</a:t>
              </a:r>
              <a:r>
                <a:rPr lang="de-DE" sz="1600" b="1"/>
                <a:t> County </a:t>
              </a:r>
              <a:r>
                <a:rPr lang="de-DE" sz="1600" b="1" err="1"/>
                <a:t>during</a:t>
              </a:r>
              <a:r>
                <a:rPr lang="de-DE" sz="1600" b="1"/>
                <a:t> high-peak </a:t>
              </a:r>
              <a:r>
                <a:rPr lang="de-DE" sz="1600" b="1" err="1"/>
                <a:t>months</a:t>
              </a:r>
              <a:r>
                <a:rPr lang="de-DE" sz="1600" b="1"/>
                <a:t> </a:t>
              </a:r>
              <a:r>
                <a:rPr lang="de-DE" sz="1600" b="1" err="1"/>
                <a:t>grouped</a:t>
              </a:r>
              <a:r>
                <a:rPr lang="de-DE" sz="1600" b="1"/>
                <a:t> </a:t>
              </a:r>
              <a:r>
                <a:rPr lang="de-DE" sz="1600" b="1" err="1"/>
                <a:t>by</a:t>
              </a:r>
              <a:r>
                <a:rPr lang="de-DE" sz="1600" b="1"/>
                <a:t> </a:t>
              </a:r>
              <a:r>
                <a:rPr lang="de-DE" sz="1600" b="1" err="1"/>
                <a:t>period</a:t>
              </a:r>
              <a:r>
                <a:rPr lang="de-DE" sz="1600" b="1"/>
                <a:t> </a:t>
              </a:r>
              <a:r>
                <a:rPr lang="de-DE" sz="1600" b="1" err="1"/>
                <a:t>within</a:t>
              </a:r>
              <a:r>
                <a:rPr lang="de-DE" sz="1600" b="1"/>
                <a:t> a </a:t>
              </a:r>
              <a:r>
                <a:rPr lang="de-DE" sz="1600" b="1" err="1"/>
                <a:t>day</a:t>
              </a:r>
              <a:endParaRPr lang="de-DE" sz="1600" b="1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843D5F7-5F88-451E-B308-58B589443D3A}"/>
              </a:ext>
            </a:extLst>
          </p:cNvPr>
          <p:cNvGrpSpPr/>
          <p:nvPr/>
        </p:nvGrpSpPr>
        <p:grpSpPr>
          <a:xfrm>
            <a:off x="4291899" y="1444655"/>
            <a:ext cx="3676284" cy="4878006"/>
            <a:chOff x="8169135" y="1115949"/>
            <a:chExt cx="3676284" cy="4878006"/>
          </a:xfrm>
        </p:grpSpPr>
        <p:pic>
          <p:nvPicPr>
            <p:cNvPr id="10" name="Grafik 9" descr="Ein Bild, das Text, Screenshot, Diagramm, Reihe enthält.&#10;&#10;Beschreibung automatisch generiert.">
              <a:extLst>
                <a:ext uri="{FF2B5EF4-FFF2-40B4-BE49-F238E27FC236}">
                  <a16:creationId xmlns:a16="http://schemas.microsoft.com/office/drawing/2014/main" id="{BCAA63B8-0B3D-B0F7-71FB-8467BC03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9135" y="1849057"/>
              <a:ext cx="3676284" cy="26969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69EDF04-234C-E605-7477-5C4204E93391}"/>
                </a:ext>
              </a:extLst>
            </p:cNvPr>
            <p:cNvSpPr txBox="1"/>
            <p:nvPr/>
          </p:nvSpPr>
          <p:spPr>
            <a:xfrm>
              <a:off x="8632583" y="4793626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lvl="4"/>
              <a:r>
                <a:rPr lang="en-US">
                  <a:cs typeface="Arial"/>
                </a:rPr>
                <a:t>For each season the most shark attacks happen in Volusia besides winter </a:t>
              </a:r>
            </a:p>
          </p:txBody>
        </p:sp>
        <p:sp>
          <p:nvSpPr>
            <p:cNvPr id="14" name="Titel 1">
              <a:extLst>
                <a:ext uri="{FF2B5EF4-FFF2-40B4-BE49-F238E27FC236}">
                  <a16:creationId xmlns:a16="http://schemas.microsoft.com/office/drawing/2014/main" id="{8C9DDFCE-98E6-481A-3980-F78A9CAC1389}"/>
                </a:ext>
              </a:extLst>
            </p:cNvPr>
            <p:cNvSpPr txBox="1">
              <a:spLocks/>
            </p:cNvSpPr>
            <p:nvPr/>
          </p:nvSpPr>
          <p:spPr>
            <a:xfrm>
              <a:off x="8503912" y="1115949"/>
              <a:ext cx="3160630" cy="6854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600" b="1" err="1"/>
                <a:t>Frequency</a:t>
              </a:r>
              <a:r>
                <a:rPr lang="de-DE" sz="1600" b="1"/>
                <a:t> </a:t>
              </a:r>
              <a:r>
                <a:rPr lang="de-DE" sz="1600" b="1" err="1"/>
                <a:t>of</a:t>
              </a:r>
              <a:r>
                <a:rPr lang="de-DE" sz="1600" b="1"/>
                <a:t> </a:t>
              </a:r>
              <a:r>
                <a:rPr lang="de-DE" sz="1600" b="1" err="1"/>
                <a:t>incidents</a:t>
              </a:r>
              <a:r>
                <a:rPr lang="de-DE" sz="1600" b="1"/>
                <a:t> in </a:t>
              </a:r>
              <a:br>
                <a:rPr lang="de-DE" sz="1600" b="1"/>
              </a:br>
              <a:r>
                <a:rPr lang="de-DE" sz="1600" b="1"/>
                <a:t>'top 4' Florida </a:t>
              </a:r>
              <a:r>
                <a:rPr lang="de-DE" sz="1600" b="1" err="1"/>
                <a:t>Counties</a:t>
              </a:r>
              <a:r>
                <a:rPr lang="de-DE" sz="1600" b="1"/>
                <a:t> per </a:t>
              </a:r>
              <a:r>
                <a:rPr lang="de-DE" sz="1600" b="1" err="1"/>
                <a:t>season</a:t>
              </a:r>
              <a:endParaRPr lang="de-DE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8167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0CF92-3429-4DDB-CBAD-17477F43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600">
                <a:ea typeface="+mj-lt"/>
                <a:cs typeface="+mj-lt"/>
              </a:rPr>
              <a:t>Major Obstacle </a:t>
            </a:r>
            <a:endParaRPr lang="de-D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5BD9-C9C9-9C30-7258-7580B5AB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1800"/>
          </a:p>
          <a:p>
            <a:r>
              <a:rPr lang="en-GB" sz="1800"/>
              <a:t>There was no given objective from the beginning </a:t>
            </a:r>
          </a:p>
          <a:p>
            <a:r>
              <a:rPr lang="en-GB" sz="1800"/>
              <a:t>We had to explore the data first to find out before having an idea what the data could be useful for </a:t>
            </a:r>
          </a:p>
          <a:p>
            <a:r>
              <a:rPr lang="en-GB" sz="1800"/>
              <a:t>The more we learned about the data, the more ideas we had on how we could utilize it</a:t>
            </a:r>
          </a:p>
          <a:p>
            <a:pPr marL="0" indent="0">
              <a:buNone/>
            </a:pPr>
            <a:endParaRPr lang="en-GB" sz="1800"/>
          </a:p>
          <a:p>
            <a:endParaRPr lang="en-GB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tatistics">
            <a:extLst>
              <a:ext uri="{FF2B5EF4-FFF2-40B4-BE49-F238E27FC236}">
                <a16:creationId xmlns:a16="http://schemas.microsoft.com/office/drawing/2014/main" id="{35785A9F-C7E6-AE0C-C061-4AD5A6F1F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E94-66D9-89A8-2D90-FF866A48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096A-BFC0-968A-1CB4-245AAEE5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200" b="1">
                <a:ea typeface="+mn-lt"/>
                <a:cs typeface="+mn-lt"/>
              </a:rPr>
              <a:t>Closing Slide</a:t>
            </a:r>
            <a:r>
              <a:rPr lang="en-GB" sz="1200">
                <a:ea typeface="+mn-lt"/>
                <a:cs typeface="+mn-lt"/>
              </a:rPr>
              <a:t> (1 slide): Your project’s name, your names, and a “Thank You” message.</a:t>
            </a:r>
            <a:endParaRPr lang="en-GB"/>
          </a:p>
          <a:p>
            <a:endParaRPr lang="en-GB"/>
          </a:p>
        </p:txBody>
      </p:sp>
      <p:pic>
        <p:nvPicPr>
          <p:cNvPr id="5" name="Grafik 4" descr="What would happen if the Megalodon shark fought the giant python Titanoboa?  | History">
            <a:extLst>
              <a:ext uri="{FF2B5EF4-FFF2-40B4-BE49-F238E27FC236}">
                <a16:creationId xmlns:a16="http://schemas.microsoft.com/office/drawing/2014/main" id="{4F9BE020-F319-6475-B0BA-89E34EA9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260" y="-157605"/>
            <a:ext cx="13576167" cy="717321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40BB9BD-8E27-959A-6ABC-CAB5CA40072A}"/>
              </a:ext>
            </a:extLst>
          </p:cNvPr>
          <p:cNvSpPr/>
          <p:nvPr/>
        </p:nvSpPr>
        <p:spPr>
          <a:xfrm rot="-1260000">
            <a:off x="-1617141" y="-422594"/>
            <a:ext cx="5860329" cy="9544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2D9D17-6B66-1627-B931-0DE62F9B0FD8}"/>
              </a:ext>
            </a:extLst>
          </p:cNvPr>
          <p:cNvSpPr txBox="1">
            <a:spLocks/>
          </p:cNvSpPr>
          <p:nvPr/>
        </p:nvSpPr>
        <p:spPr>
          <a:xfrm>
            <a:off x="245374" y="53080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Thanks you </a:t>
            </a:r>
            <a:endParaRPr lang="de-DE"/>
          </a:p>
          <a:p>
            <a:r>
              <a:rPr lang="en-GB"/>
              <a:t>for </a:t>
            </a:r>
            <a:r>
              <a:rPr lang="en-GB">
                <a:latin typeface="Calibri"/>
                <a:cs typeface="Calibri"/>
              </a:rPr>
              <a:t>your</a:t>
            </a:r>
            <a:r>
              <a:rPr lang="en-GB"/>
              <a:t> attention</a:t>
            </a:r>
          </a:p>
        </p:txBody>
      </p:sp>
      <p:pic>
        <p:nvPicPr>
          <p:cNvPr id="12" name="Εικόνα 10" descr="figure thinking bubble">
            <a:extLst>
              <a:ext uri="{FF2B5EF4-FFF2-40B4-BE49-F238E27FC236}">
                <a16:creationId xmlns:a16="http://schemas.microsoft.com/office/drawing/2014/main" id="{DA37D1E4-FCAA-1AAD-E9DE-5241EB37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" y="1697046"/>
            <a:ext cx="3237203" cy="2448615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AD8967BB-199A-F364-5F17-35323B6E7C01}"/>
              </a:ext>
            </a:extLst>
          </p:cNvPr>
          <p:cNvSpPr txBox="1"/>
          <p:nvPr/>
        </p:nvSpPr>
        <p:spPr>
          <a:xfrm>
            <a:off x="1312887" y="2236462"/>
            <a:ext cx="250000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Shark or Python?</a:t>
            </a:r>
            <a:endParaRPr lang="el-GR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BF089B91-B94A-B34F-30A2-57A7CB42927E}"/>
              </a:ext>
            </a:extLst>
          </p:cNvPr>
          <p:cNvSpPr txBox="1"/>
          <p:nvPr/>
        </p:nvSpPr>
        <p:spPr>
          <a:xfrm>
            <a:off x="2563786" y="3429218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Python </a:t>
            </a:r>
            <a:endParaRPr lang="el-GR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won!!!</a:t>
            </a:r>
            <a:endParaRPr lang="el-GR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6E3E07E-5264-C87D-3559-43543C72FE55}"/>
              </a:ext>
            </a:extLst>
          </p:cNvPr>
          <p:cNvSpPr txBox="1">
            <a:spLocks/>
          </p:cNvSpPr>
          <p:nvPr/>
        </p:nvSpPr>
        <p:spPr>
          <a:xfrm>
            <a:off x="194101" y="-3527"/>
            <a:ext cx="22424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/>
              <a:t>Vassiliki, Marina, </a:t>
            </a:r>
            <a:endParaRPr lang="en-GB"/>
          </a:p>
          <a:p>
            <a:r>
              <a:rPr lang="en-GB" sz="2000"/>
              <a:t>Louis, Eileen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700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Θέμα του Office</vt:lpstr>
      <vt:lpstr>Mini Project 2: Shark Vs Python</vt:lpstr>
      <vt:lpstr>PROJECT OVERVIEW</vt:lpstr>
      <vt:lpstr>Challenges &amp; Resolution</vt:lpstr>
      <vt:lpstr>Exploratory data analysis:</vt:lpstr>
      <vt:lpstr>Exploratory data analysis:</vt:lpstr>
      <vt:lpstr>Conclusion &amp; Insights </vt:lpstr>
      <vt:lpstr>Major Obstacle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1</cp:revision>
  <dcterms:created xsi:type="dcterms:W3CDTF">2024-05-13T14:57:36Z</dcterms:created>
  <dcterms:modified xsi:type="dcterms:W3CDTF">2024-05-17T06:55:48Z</dcterms:modified>
</cp:coreProperties>
</file>