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6c31d2c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56c31d2c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56c31d2c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56c31d2c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56c31d2c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56c31d2c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56c31d2c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56c31d2c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56c31d2c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56c31d2c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56c31d2c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56c31d2c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b82b3c288b09f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b82b3c288b09f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56c31d2c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56c31d2c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1cec08f8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1cec08f8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56c31d2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56c31d2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56c31d2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56c31d2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56c31d2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56c31d2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56c31d2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56c31d2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b82b3c288b09f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b82b3c288b09f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56c31d2c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56c31d2c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56c31d2c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56c31d2c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934200" y="427575"/>
            <a:ext cx="1610125" cy="786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944275" y="1444250"/>
            <a:ext cx="3376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A/B Testing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Louis Ampobi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 </a:t>
            </a:r>
            <a:endParaRPr sz="3200"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150" y="1331650"/>
            <a:ext cx="4486799" cy="25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5205850" y="1302325"/>
            <a:ext cx="36264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Error Rates: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Higher error rate in the Test group suggests the new design may cause more user confusion or errors.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Testing</a:t>
            </a:r>
            <a:endParaRPr sz="3200"/>
          </a:p>
        </p:txBody>
      </p:sp>
      <p:sp>
        <p:nvSpPr>
          <p:cNvPr id="141" name="Google Shape;141;p23"/>
          <p:cNvSpPr txBox="1"/>
          <p:nvPr/>
        </p:nvSpPr>
        <p:spPr>
          <a:xfrm>
            <a:off x="311700" y="1480925"/>
            <a:ext cx="36264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Hypothesis Definition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Null Hypothesis (H0H_0H0​)</a:t>
            </a:r>
            <a:r>
              <a:rPr lang="en-GB" sz="1100">
                <a:solidFill>
                  <a:schemeClr val="dk1"/>
                </a:solidFill>
              </a:rPr>
              <a:t>: The completion rate for the Test group (new design) is equal to the completion rate for the Control group (old design).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Alternative Hypothesis (HaH_aHa​)</a:t>
            </a:r>
            <a:r>
              <a:rPr lang="en-GB" sz="1100">
                <a:solidFill>
                  <a:schemeClr val="dk1"/>
                </a:solidFill>
              </a:rPr>
              <a:t>: The completion rate for the Test group (new design) is not equal to the completion rate for the Control group (old design).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7000" y="1718725"/>
            <a:ext cx="478280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Testing</a:t>
            </a:r>
            <a:endParaRPr sz="3200"/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480925"/>
            <a:ext cx="36264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Hypothesis Conclusion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Interpretation Completion Rates: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Control group: 57.45% Test group: 60.83% Z-Statistic: -8.29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P-Value: 2.22 × 1 0 − 16 2.22×10 −16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Given the p-value is significantly lower than the significance level of 0.05, </a:t>
            </a:r>
            <a:r>
              <a:rPr b="1" lang="en-GB" sz="1100">
                <a:solidFill>
                  <a:schemeClr val="dk1"/>
                </a:solidFill>
              </a:rPr>
              <a:t>we reject the null hypothesis.</a:t>
            </a:r>
            <a:r>
              <a:rPr lang="en-GB" sz="1100">
                <a:solidFill>
                  <a:schemeClr val="dk1"/>
                </a:solidFill>
              </a:rPr>
              <a:t> This means the difference in completion rates between the Test and Control groups is statistically significant.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875" y="1411025"/>
            <a:ext cx="4327352" cy="27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</a:t>
            </a:r>
            <a:r>
              <a:rPr lang="en-GB"/>
              <a:t>Hypothesis Testing</a:t>
            </a:r>
            <a:endParaRPr sz="3200"/>
          </a:p>
        </p:txBody>
      </p:sp>
      <p:sp>
        <p:nvSpPr>
          <p:cNvPr id="155" name="Google Shape;155;p25"/>
          <p:cNvSpPr txBox="1"/>
          <p:nvPr/>
        </p:nvSpPr>
        <p:spPr>
          <a:xfrm>
            <a:off x="311700" y="1480925"/>
            <a:ext cx="36264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Hypothesis Definition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Null Hypothesis (\(H_0\)):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completion rate for the Test group (new design) is equal to or less than the completion rate for the Control group (old design) increased by 5%.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Alternative Hypothesis (\(H_a\)):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completion rate for the Test group (new design) is greater than the completion rate for the Control group (old design) increased by 5%.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521300" y="1480925"/>
            <a:ext cx="43110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Results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Z-statistic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-22.5987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indicates that the Test group's completion rate is significantly lower than the Control group completion rate increased by 5%.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P-value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b="1"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1.0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being much larger than the typical significance level (e.g., 0.05), means we fail to reject the null hypothesis.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Design Decision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The new design (Test group) does not show a statistically significant improvement over the old design (Control group) when adjusted for a 5% increase in completion rate. It suggests that the new design may not be more effective than the old design under the given conditions.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Further Investigation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We should consider revisiting the design changes or the threshold used. Additional factors and more data might provide further insights.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349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404275" y="1337725"/>
            <a:ext cx="84138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Additional data that could enhance the analysis includes: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Demographic Information: Age, location, and other demographic variables.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Behavioral Data: Detailed user interactions (click patterns).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Feedback and Surveys: Qualitative feedback from users about their experience.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External Factors: Information about marketing campaigns or external events during the experiment period.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04275" y="1337725"/>
            <a:ext cx="8413800" cy="3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2.  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Additional data that could enhance the analysis includes: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Refining steps where new UI shows more time might serve to increase user experience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Focus on optimising step 2 and step 3 since the took a lot more time.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 You!</a:t>
            </a:r>
            <a:endParaRPr b="1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850" y="1142552"/>
            <a:ext cx="3002276" cy="3002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9525" endA="0" endPos="30000" fadeDir="5400012" kx="0" rotWithShape="0" algn="bl" stA="23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An A/B test was employed by Vanguard because they believed a more intuitive and modern User Interface (UI), coupled with timely in-context prompts (cues, messages, hints, or instructions provided to users directly within the context of their current task or action), could make the online process smoother for clients.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What I would attempt to answer with this analysis is if the new UI leads to higher completion rates?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60975"/>
            <a:ext cx="8520600" cy="3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There were three datasets</a:t>
            </a:r>
            <a:r>
              <a:rPr lang="en-GB"/>
              <a:t>(four really) , here is a break down of that: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99" y="1865013"/>
            <a:ext cx="4260301" cy="243446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20475" y="2144750"/>
            <a:ext cx="39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920475" y="1915901"/>
            <a:ext cx="36501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Client Profiles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Demographics like age, gender, and account details of our clients.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Digital Footprints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 detailed trace of client interactions online, divided into two parts: pt_1 and pt_2. It’s recommended to merge these two files prior to a comprehensive data analysis.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Experiment Roster</a:t>
            </a:r>
            <a:r>
              <a:rPr lang="en-GB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 list revealing which clients were part of the grand experiment.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42500" y="4487175"/>
            <a:ext cx="8259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</a:t>
            </a:r>
            <a:r>
              <a:rPr i="1"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cleaning and joining we had data points of 321195 entries .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</a:t>
            </a:r>
            <a:r>
              <a:rPr lang="en-GB" sz="1300">
                <a:latin typeface="Open Sans Light"/>
                <a:ea typeface="Open Sans Light"/>
                <a:cs typeface="Open Sans Light"/>
                <a:sym typeface="Open Sans Light"/>
              </a:rPr>
              <a:t>Client Analysis by age and tenure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2325" y="1225225"/>
            <a:ext cx="78555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050" y="1288150"/>
            <a:ext cx="3561649" cy="28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11" y="1225225"/>
            <a:ext cx="3465513" cy="28586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55400" y="4296925"/>
            <a:ext cx="3561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Results: Average Age: 48.53 years.                                       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Median Age: 50 years.                            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766225" y="4296925"/>
            <a:ext cx="3561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Tenure: 12.18 years.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Median Tenure: 11 years.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</a:t>
            </a:r>
            <a:r>
              <a:rPr lang="en-GB" sz="1300">
                <a:latin typeface="Open Sans Light"/>
                <a:ea typeface="Open Sans Light"/>
                <a:cs typeface="Open Sans Light"/>
                <a:sym typeface="Open Sans Light"/>
              </a:rPr>
              <a:t>Client Analysis by Account</a:t>
            </a:r>
            <a:endParaRPr sz="13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823" l="-2774" r="0" t="0"/>
          <a:stretch/>
        </p:blipFill>
        <p:spPr>
          <a:xfrm>
            <a:off x="4465050" y="1225125"/>
            <a:ext cx="3561649" cy="29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1300" r="-1300" t="-2155"/>
          <a:stretch/>
        </p:blipFill>
        <p:spPr>
          <a:xfrm>
            <a:off x="730525" y="1295450"/>
            <a:ext cx="3211325" cy="27810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999675" y="4296925"/>
            <a:ext cx="3117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Balance: $160,802.51.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Median Balance: $69,090.98.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991100" y="4296925"/>
            <a:ext cx="3336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Number of Accounts: 2.26.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Median Number of Accounts: 2.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</a:t>
            </a:r>
            <a:r>
              <a:rPr lang="en-GB" sz="1300">
                <a:latin typeface="Open Sans Light"/>
                <a:ea typeface="Open Sans Light"/>
                <a:cs typeface="Open Sans Light"/>
                <a:sym typeface="Open Sans Light"/>
              </a:rPr>
              <a:t>By Behavioral Analysis gender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-1472" l="1254" r="0" t="-1472"/>
          <a:stretch/>
        </p:blipFill>
        <p:spPr>
          <a:xfrm>
            <a:off x="4680484" y="1331650"/>
            <a:ext cx="4213591" cy="27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1199" l="0" r="0" t="-1200"/>
          <a:stretch/>
        </p:blipFill>
        <p:spPr>
          <a:xfrm>
            <a:off x="134700" y="1331650"/>
            <a:ext cx="4392325" cy="2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</a:t>
            </a:r>
            <a:r>
              <a:rPr lang="en-GB" sz="1300">
                <a:latin typeface="Open Sans Light"/>
                <a:ea typeface="Open Sans Light"/>
                <a:cs typeface="Open Sans Light"/>
                <a:sym typeface="Open Sans Light"/>
              </a:rPr>
              <a:t>Summary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35300" y="1498650"/>
            <a:ext cx="78939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Demographics: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primary clients are middle-aged, with an average age of 48.53 years and a median age of 50 years.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They have substantial tenure, averaging 12.18 years, indicating a mix of new and long-standing clients.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Client Behavior: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Clients typically hold around 2 accounts.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Account balances vary widely, with an average balance of $160,802.51 and a median balance of $69,090.98.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Interaction frequency is moderate, with an average of 3.23 calls and 6.27 logons in the past 6 months.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r>
              <a:rPr lang="en-GB"/>
              <a:t> </a:t>
            </a:r>
            <a:endParaRPr sz="3200"/>
          </a:p>
        </p:txBody>
      </p:sp>
      <p:sp>
        <p:nvSpPr>
          <p:cNvPr id="118" name="Google Shape;118;p20"/>
          <p:cNvSpPr txBox="1"/>
          <p:nvPr/>
        </p:nvSpPr>
        <p:spPr>
          <a:xfrm>
            <a:off x="779250" y="1813975"/>
            <a:ext cx="7585500" cy="2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Completion Rate</a:t>
            </a:r>
            <a:r>
              <a:rPr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The proportion of users who reach the final ‘confirm’ step.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 Spent on Each Step</a:t>
            </a:r>
            <a:r>
              <a:rPr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The average duration users spend on each step.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Error Rates</a:t>
            </a:r>
            <a:r>
              <a:rPr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If there’s a step where users go back to a previous step, it may indicate confusion or an error. You should consider moving from a later step to an earlier one as an error.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63675" y="1059300"/>
            <a:ext cx="764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</a:t>
            </a:r>
            <a:r>
              <a:rPr b="1"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KPI’s and their definitions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 sz="3200"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-1719" l="0" r="-979" t="0"/>
          <a:stretch/>
        </p:blipFill>
        <p:spPr>
          <a:xfrm>
            <a:off x="4572000" y="1331650"/>
            <a:ext cx="4392326" cy="2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3007" r="3007" t="0"/>
          <a:stretch/>
        </p:blipFill>
        <p:spPr>
          <a:xfrm>
            <a:off x="426050" y="1331650"/>
            <a:ext cx="4100975" cy="25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814100" y="4105725"/>
            <a:ext cx="3908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Early Steps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New design improves efficiency.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Later Steps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New design introduces delays, indicating areas for improvement for majority of steps.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18913" y="4105725"/>
            <a:ext cx="390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Test Group has a higher </a:t>
            </a:r>
            <a:r>
              <a:rPr b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completion rate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60.83%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compared to the Control Group (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57.45%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