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3" name="Google Shape;123;p4"/>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4" name="Google Shape;124;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7" name="Shape 127"/>
        <p:cNvGrpSpPr/>
        <p:nvPr/>
      </p:nvGrpSpPr>
      <p:grpSpPr>
        <a:xfrm>
          <a:off x="0" y="0"/>
          <a:ext cx="0" cy="0"/>
          <a:chOff x="0" y="0"/>
          <a:chExt cx="0" cy="0"/>
        </a:xfrm>
      </p:grpSpPr>
      <p:sp>
        <p:nvSpPr>
          <p:cNvPr id="128" name="Google Shape;128;p5"/>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0" name="Google Shape;130;p5"/>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1" name="Google Shape;131;p5"/>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2" name="Google Shape;132;p5"/>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0" name="Shape 140"/>
        <p:cNvGrpSpPr/>
        <p:nvPr/>
      </p:nvGrpSpPr>
      <p:grpSpPr>
        <a:xfrm>
          <a:off x="0" y="0"/>
          <a:ext cx="0" cy="0"/>
          <a:chOff x="0" y="0"/>
          <a:chExt cx="0" cy="0"/>
        </a:xfrm>
      </p:grpSpPr>
      <p:sp>
        <p:nvSpPr>
          <p:cNvPr id="141" name="Google Shape;141;p7"/>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7"/>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43" name="Google Shape;143;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598128" y="114576"/>
            <a:ext cx="8791575"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Twentieth Century"/>
              <a:buNone/>
            </a:pPr>
            <a:r>
              <a:rPr lang="en-US"/>
              <a:t>CYBERCRIME</a:t>
            </a:r>
            <a:endParaRPr/>
          </a:p>
        </p:txBody>
      </p:sp>
      <p:pic>
        <p:nvPicPr>
          <p:cNvPr id="235" name="Google Shape;235;p19"/>
          <p:cNvPicPr preferRelativeResize="0"/>
          <p:nvPr/>
        </p:nvPicPr>
        <p:blipFill rotWithShape="1">
          <a:blip r:embed="rId3">
            <a:alphaModFix/>
          </a:blip>
          <a:srcRect b="0" l="0" r="0" t="0"/>
          <a:stretch/>
        </p:blipFill>
        <p:spPr>
          <a:xfrm>
            <a:off x="3319670" y="2877542"/>
            <a:ext cx="5138530" cy="3419458"/>
          </a:xfrm>
          <a:prstGeom prst="rect">
            <a:avLst/>
          </a:prstGeom>
          <a:noFill/>
          <a:ln>
            <a:noFill/>
          </a:ln>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wentieth Century"/>
              <a:buNone/>
            </a:pPr>
            <a:r>
              <a:rPr lang="en-US"/>
              <a:t>WHAT IS CYBERCRIME?</a:t>
            </a:r>
            <a:endParaRPr/>
          </a:p>
        </p:txBody>
      </p:sp>
      <p:sp>
        <p:nvSpPr>
          <p:cNvPr id="241" name="Google Shape;241;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Cybercrime is any criminal activity that involves a computer, networked device or a network. Cybercrime is criminal activity that either targets or uses a computer, a computer network or a networked device. Most cybercrime is committed by cybercriminals or hackers who want to make money. However, occasionally cybercrime aims to damage computers or networks for reasons other than profit. These could be political or personal.</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wentieth Century"/>
              <a:buNone/>
            </a:pPr>
            <a:r>
              <a:rPr lang="en-US"/>
              <a:t>TYPES OF CYBERCRIME</a:t>
            </a:r>
            <a:endParaRPr/>
          </a:p>
        </p:txBody>
      </p:sp>
      <p:sp>
        <p:nvSpPr>
          <p:cNvPr id="247" name="Google Shape;247;p21"/>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chemeClr val="lt1"/>
              </a:buClr>
              <a:buSzPct val="125000"/>
              <a:buChar char="•"/>
            </a:pPr>
            <a:r>
              <a:rPr lang="en-US"/>
              <a:t>Email and internet fraud.</a:t>
            </a:r>
            <a:endParaRPr/>
          </a:p>
          <a:p>
            <a:pPr indent="-228600" lvl="0" marL="228600" rtl="0" algn="l">
              <a:lnSpc>
                <a:spcPct val="120000"/>
              </a:lnSpc>
              <a:spcBef>
                <a:spcPts val="1000"/>
              </a:spcBef>
              <a:spcAft>
                <a:spcPts val="0"/>
              </a:spcAft>
              <a:buClr>
                <a:schemeClr val="lt1"/>
              </a:buClr>
              <a:buSzPct val="125000"/>
              <a:buChar char="•"/>
            </a:pPr>
            <a:r>
              <a:rPr lang="en-US"/>
              <a:t>Identity fraud (where personal information is stolen and used).</a:t>
            </a:r>
            <a:endParaRPr/>
          </a:p>
          <a:p>
            <a:pPr indent="-228600" lvl="0" marL="228600" rtl="0" algn="l">
              <a:lnSpc>
                <a:spcPct val="120000"/>
              </a:lnSpc>
              <a:spcBef>
                <a:spcPts val="1000"/>
              </a:spcBef>
              <a:spcAft>
                <a:spcPts val="0"/>
              </a:spcAft>
              <a:buClr>
                <a:schemeClr val="lt1"/>
              </a:buClr>
              <a:buSzPct val="125000"/>
              <a:buChar char="•"/>
            </a:pPr>
            <a:r>
              <a:rPr lang="en-US"/>
              <a:t>Theft of financial or card payment data.</a:t>
            </a:r>
            <a:endParaRPr/>
          </a:p>
          <a:p>
            <a:pPr indent="-228600" lvl="0" marL="228600" rtl="0" algn="l">
              <a:lnSpc>
                <a:spcPct val="120000"/>
              </a:lnSpc>
              <a:spcBef>
                <a:spcPts val="1000"/>
              </a:spcBef>
              <a:spcAft>
                <a:spcPts val="0"/>
              </a:spcAft>
              <a:buClr>
                <a:schemeClr val="lt1"/>
              </a:buClr>
              <a:buSzPct val="125000"/>
              <a:buChar char="•"/>
            </a:pPr>
            <a:r>
              <a:rPr lang="en-US"/>
              <a:t>Theft and sale of corporate data.</a:t>
            </a:r>
            <a:endParaRPr/>
          </a:p>
          <a:p>
            <a:pPr indent="-228600" lvl="0" marL="228600" rtl="0" algn="l">
              <a:lnSpc>
                <a:spcPct val="120000"/>
              </a:lnSpc>
              <a:spcBef>
                <a:spcPts val="1000"/>
              </a:spcBef>
              <a:spcAft>
                <a:spcPts val="0"/>
              </a:spcAft>
              <a:buClr>
                <a:schemeClr val="lt1"/>
              </a:buClr>
              <a:buSzPct val="125000"/>
              <a:buChar char="•"/>
            </a:pPr>
            <a:r>
              <a:rPr lang="en-US"/>
              <a:t>Ransomware attacks (a type of cyberextortion).</a:t>
            </a:r>
            <a:endParaRPr/>
          </a:p>
          <a:p>
            <a:pPr indent="-228600" lvl="0" marL="228600" rtl="0" algn="l">
              <a:lnSpc>
                <a:spcPct val="120000"/>
              </a:lnSpc>
              <a:spcBef>
                <a:spcPts val="1000"/>
              </a:spcBef>
              <a:spcAft>
                <a:spcPts val="0"/>
              </a:spcAft>
              <a:buClr>
                <a:schemeClr val="lt1"/>
              </a:buClr>
              <a:buSzPct val="125000"/>
              <a:buChar char="•"/>
            </a:pPr>
            <a:r>
              <a:rPr lang="en-US"/>
              <a:t>Cyberespionage (where hackers access government or company data).</a:t>
            </a:r>
            <a:endParaRPr/>
          </a:p>
          <a:p>
            <a:pPr indent="-95250" lvl="0" marL="228600" rtl="0" algn="l">
              <a:lnSpc>
                <a:spcPct val="120000"/>
              </a:lnSpc>
              <a:spcBef>
                <a:spcPts val="1000"/>
              </a:spcBef>
              <a:spcAft>
                <a:spcPts val="0"/>
              </a:spcAft>
              <a:buClr>
                <a:schemeClr val="lt1"/>
              </a:buClr>
              <a:buSzPct val="125000"/>
              <a:buNone/>
            </a:pPr>
            <a:r>
              <a:t/>
            </a:r>
            <a:endParaRPr/>
          </a:p>
        </p:txBody>
      </p:sp>
      <p:sp>
        <p:nvSpPr>
          <p:cNvPr id="248" name="Google Shape;248;p21"/>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chemeClr val="lt1"/>
              </a:buClr>
              <a:buSzPct val="125000"/>
              <a:buChar char="•"/>
            </a:pPr>
            <a:r>
              <a:rPr lang="en-US"/>
              <a:t>Interfering with systems in a way that compromises a network.</a:t>
            </a:r>
            <a:endParaRPr/>
          </a:p>
          <a:p>
            <a:pPr indent="-228600" lvl="0" marL="228600" rtl="0" algn="l">
              <a:lnSpc>
                <a:spcPct val="120000"/>
              </a:lnSpc>
              <a:spcBef>
                <a:spcPts val="1000"/>
              </a:spcBef>
              <a:spcAft>
                <a:spcPts val="0"/>
              </a:spcAft>
              <a:buClr>
                <a:schemeClr val="lt1"/>
              </a:buClr>
              <a:buSzPct val="125000"/>
              <a:buChar char="•"/>
            </a:pPr>
            <a:r>
              <a:rPr lang="en-US"/>
              <a:t>Infringing copyright.</a:t>
            </a:r>
            <a:endParaRPr/>
          </a:p>
          <a:p>
            <a:pPr indent="-228600" lvl="0" marL="228600" rtl="0" algn="l">
              <a:lnSpc>
                <a:spcPct val="120000"/>
              </a:lnSpc>
              <a:spcBef>
                <a:spcPts val="1000"/>
              </a:spcBef>
              <a:spcAft>
                <a:spcPts val="0"/>
              </a:spcAft>
              <a:buClr>
                <a:schemeClr val="lt1"/>
              </a:buClr>
              <a:buSzPct val="125000"/>
              <a:buChar char="•"/>
            </a:pPr>
            <a:r>
              <a:rPr lang="en-US"/>
              <a:t>Illegal gambling.</a:t>
            </a:r>
            <a:endParaRPr/>
          </a:p>
          <a:p>
            <a:pPr indent="-228600" lvl="0" marL="228600" rtl="0" algn="l">
              <a:lnSpc>
                <a:spcPct val="120000"/>
              </a:lnSpc>
              <a:spcBef>
                <a:spcPts val="1000"/>
              </a:spcBef>
              <a:spcAft>
                <a:spcPts val="0"/>
              </a:spcAft>
              <a:buClr>
                <a:schemeClr val="lt1"/>
              </a:buClr>
              <a:buSzPct val="125000"/>
              <a:buChar char="•"/>
            </a:pPr>
            <a:r>
              <a:rPr lang="en-US"/>
              <a:t>Selling illegal items online.</a:t>
            </a:r>
            <a:endParaRPr/>
          </a:p>
          <a:p>
            <a:pPr indent="-228600" lvl="0" marL="228600" rtl="0" algn="l">
              <a:lnSpc>
                <a:spcPct val="120000"/>
              </a:lnSpc>
              <a:spcBef>
                <a:spcPts val="1000"/>
              </a:spcBef>
              <a:spcAft>
                <a:spcPts val="0"/>
              </a:spcAft>
              <a:buClr>
                <a:schemeClr val="lt1"/>
              </a:buClr>
              <a:buSzPct val="125000"/>
              <a:buChar char="•"/>
            </a:pPr>
            <a:r>
              <a:rPr lang="en-US"/>
              <a:t>Soliciting, producing, or possessing child pornography.</a:t>
            </a:r>
            <a:endParaRPr/>
          </a:p>
          <a:p>
            <a:pPr indent="-228600" lvl="0" marL="228600" rtl="0" algn="l">
              <a:lnSpc>
                <a:spcPct val="120000"/>
              </a:lnSpc>
              <a:spcBef>
                <a:spcPts val="1000"/>
              </a:spcBef>
              <a:spcAft>
                <a:spcPts val="0"/>
              </a:spcAft>
              <a:buClr>
                <a:schemeClr val="lt1"/>
              </a:buClr>
              <a:buSzPct val="125000"/>
              <a:buChar char="•"/>
            </a:pPr>
            <a:r>
              <a:rPr lang="en-US"/>
              <a:t>Cryptojacking (where hackers mine cryptocurrency using resources they do not own).</a:t>
            </a:r>
            <a:endParaRPr/>
          </a:p>
          <a:p>
            <a:pPr indent="-95250" lvl="0" marL="228600" rtl="0" algn="l">
              <a:lnSpc>
                <a:spcPct val="120000"/>
              </a:lnSpc>
              <a:spcBef>
                <a:spcPts val="1000"/>
              </a:spcBef>
              <a:spcAft>
                <a:spcPts val="0"/>
              </a:spcAft>
              <a:buClr>
                <a:schemeClr val="lt1"/>
              </a:buClr>
              <a:buSzPct val="125000"/>
              <a:buNone/>
            </a:pPr>
            <a:r>
              <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wentieth Century"/>
              <a:buNone/>
            </a:pPr>
            <a:r>
              <a:rPr lang="en-US" sz="4400"/>
              <a:t>CYBERCRIME</a:t>
            </a:r>
            <a:endParaRPr sz="4400"/>
          </a:p>
        </p:txBody>
      </p:sp>
      <p:sp>
        <p:nvSpPr>
          <p:cNvPr id="254" name="Google Shape;254;p22"/>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ADVANTAGES</a:t>
            </a:r>
            <a:endParaRPr/>
          </a:p>
        </p:txBody>
      </p:sp>
      <p:sp>
        <p:nvSpPr>
          <p:cNvPr id="255" name="Google Shape;255;p22"/>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1. Improved security from cyberspace to the real world.</a:t>
            </a:r>
            <a:endParaRPr/>
          </a:p>
          <a:p>
            <a:pPr indent="-228600" lvl="0" marL="228600" rtl="0" algn="l">
              <a:lnSpc>
                <a:spcPct val="120000"/>
              </a:lnSpc>
              <a:spcBef>
                <a:spcPts val="1000"/>
              </a:spcBef>
              <a:spcAft>
                <a:spcPts val="0"/>
              </a:spcAft>
              <a:buClr>
                <a:schemeClr val="lt1"/>
              </a:buClr>
              <a:buSzPts val="3000"/>
              <a:buChar char="•"/>
            </a:pPr>
            <a:r>
              <a:rPr lang="en-US"/>
              <a:t>2. Increase in cyber-defense. </a:t>
            </a:r>
            <a:endParaRPr/>
          </a:p>
          <a:p>
            <a:pPr indent="-38100" lvl="0" marL="228600" rtl="0" algn="l">
              <a:lnSpc>
                <a:spcPct val="120000"/>
              </a:lnSpc>
              <a:spcBef>
                <a:spcPts val="1000"/>
              </a:spcBef>
              <a:spcAft>
                <a:spcPts val="0"/>
              </a:spcAft>
              <a:buClr>
                <a:schemeClr val="lt1"/>
              </a:buClr>
              <a:buSzPts val="3000"/>
              <a:buNone/>
            </a:pPr>
            <a:r>
              <a:t/>
            </a:r>
            <a:endParaRPr/>
          </a:p>
        </p:txBody>
      </p:sp>
      <p:sp>
        <p:nvSpPr>
          <p:cNvPr id="256" name="Google Shape;256;p22"/>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DISADVANTAGES</a:t>
            </a:r>
            <a:endParaRPr/>
          </a:p>
        </p:txBody>
      </p:sp>
      <p:sp>
        <p:nvSpPr>
          <p:cNvPr id="257" name="Google Shape;257;p22"/>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Clr>
                <a:schemeClr val="lt1"/>
              </a:buClr>
              <a:buSzPct val="125000"/>
              <a:buChar char="•"/>
            </a:pPr>
            <a:r>
              <a:rPr lang="en-US"/>
              <a:t>1. Improved hacker speed and ability.</a:t>
            </a:r>
            <a:endParaRPr/>
          </a:p>
          <a:p>
            <a:pPr indent="-228600" lvl="0" marL="228600" rtl="0" algn="l">
              <a:lnSpc>
                <a:spcPct val="120000"/>
              </a:lnSpc>
              <a:spcBef>
                <a:spcPts val="1000"/>
              </a:spcBef>
              <a:spcAft>
                <a:spcPts val="0"/>
              </a:spcAft>
              <a:buClr>
                <a:schemeClr val="lt1"/>
              </a:buClr>
              <a:buSzPct val="125000"/>
              <a:buChar char="•"/>
            </a:pPr>
            <a:r>
              <a:rPr lang="en-US"/>
              <a:t>2. Personal data, intellectual property, physiological harm are easy targets. for a data security breach. </a:t>
            </a:r>
            <a:endParaRPr/>
          </a:p>
          <a:p>
            <a:pPr indent="-228600" lvl="0" marL="228600" rtl="0" algn="l">
              <a:lnSpc>
                <a:spcPct val="120000"/>
              </a:lnSpc>
              <a:spcBef>
                <a:spcPts val="1000"/>
              </a:spcBef>
              <a:spcAft>
                <a:spcPts val="0"/>
              </a:spcAft>
              <a:buClr>
                <a:schemeClr val="lt1"/>
              </a:buClr>
              <a:buSzPct val="125000"/>
              <a:buChar char="•"/>
            </a:pPr>
            <a:r>
              <a:rPr lang="en-US"/>
              <a:t>3. Attacks can result in commercial losses, disruption of operations and the possibility of extortion.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wentieth Century"/>
              <a:buNone/>
            </a:pPr>
            <a:r>
              <a:rPr lang="en-US"/>
              <a:t>HOW TO PREVENT CYBERCRIME</a:t>
            </a:r>
            <a:endParaRPr/>
          </a:p>
        </p:txBody>
      </p:sp>
      <p:sp>
        <p:nvSpPr>
          <p:cNvPr id="263" name="Google Shape;263;p2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1. Use a full-service internet security suite.</a:t>
            </a:r>
            <a:endParaRPr/>
          </a:p>
          <a:p>
            <a:pPr indent="-228600" lvl="0" marL="228600" rtl="0" algn="l">
              <a:lnSpc>
                <a:spcPct val="120000"/>
              </a:lnSpc>
              <a:spcBef>
                <a:spcPts val="1000"/>
              </a:spcBef>
              <a:spcAft>
                <a:spcPts val="0"/>
              </a:spcAft>
              <a:buClr>
                <a:schemeClr val="lt1"/>
              </a:buClr>
              <a:buSzPts val="3000"/>
              <a:buChar char="•"/>
            </a:pPr>
            <a:r>
              <a:rPr lang="en-US"/>
              <a:t>2. Take measures to help protect yourself against identity theft.</a:t>
            </a:r>
            <a:endParaRPr/>
          </a:p>
          <a:p>
            <a:pPr indent="-228600" lvl="0" marL="228600" rtl="0" algn="l">
              <a:lnSpc>
                <a:spcPct val="120000"/>
              </a:lnSpc>
              <a:spcBef>
                <a:spcPts val="1000"/>
              </a:spcBef>
              <a:spcAft>
                <a:spcPts val="0"/>
              </a:spcAft>
              <a:buClr>
                <a:schemeClr val="lt1"/>
              </a:buClr>
              <a:buSzPts val="3000"/>
              <a:buChar char="•"/>
            </a:pPr>
            <a:r>
              <a:rPr lang="en-US"/>
              <a:t>3. Keep up to date on major security breaches.</a:t>
            </a:r>
            <a:endParaRPr/>
          </a:p>
          <a:p>
            <a:pPr indent="-228600" lvl="0" marL="228600" rtl="0" algn="l">
              <a:lnSpc>
                <a:spcPct val="120000"/>
              </a:lnSpc>
              <a:spcBef>
                <a:spcPts val="1000"/>
              </a:spcBef>
              <a:spcAft>
                <a:spcPts val="0"/>
              </a:spcAft>
              <a:buClr>
                <a:schemeClr val="lt1"/>
              </a:buClr>
              <a:buSzPts val="3000"/>
              <a:buChar char="•"/>
            </a:pPr>
            <a:r>
              <a:rPr lang="en-US"/>
              <a:t>4. Consider sharing less online.</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a:p>
            <a:pPr indent="0" lvl="0" marL="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2870821" y="648336"/>
            <a:ext cx="6591230"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wentieth Century"/>
              <a:buNone/>
            </a:pPr>
            <a:r>
              <a:rPr lang="en-US"/>
              <a:t>MORRIS WORM</a:t>
            </a:r>
            <a:br>
              <a:rPr lang="en-US"/>
            </a:br>
            <a:endParaRPr/>
          </a:p>
        </p:txBody>
      </p:sp>
      <p:sp>
        <p:nvSpPr>
          <p:cNvPr id="269" name="Google Shape;269;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Morris was a talented computer scientist who had graduated from Harvard in June 1988. At around 8:30 p.m. on November 2, 1988, a maliciously clever program was unleashed on the Internet from a computer at the Massachusetts Institute of Technology (MIT). This cyber worm was soon propagating at remarkable speed and grinding computers to a halt. The rogue program had infected systems at a number of the prestigious colleges and public and private research centers that made up the early national electronic network.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nvSpPr>
        <p:spPr>
          <a:xfrm>
            <a:off x="8070575" y="4790660"/>
            <a:ext cx="286246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u="none" cap="none" strike="noStrike">
                <a:solidFill>
                  <a:schemeClr val="lt1"/>
                </a:solidFill>
                <a:latin typeface="Twentieth Century"/>
                <a:ea typeface="Twentieth Century"/>
                <a:cs typeface="Twentieth Century"/>
                <a:sym typeface="Twentieth Century"/>
              </a:rPr>
              <a:t>THE END</a:t>
            </a:r>
            <a:endParaRPr sz="4800">
              <a:solidFill>
                <a:schemeClr val="lt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