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4" r:id="rId18"/>
    <p:sldId id="272" r:id="rId19"/>
    <p:sldId id="279" r:id="rId20"/>
    <p:sldId id="280" r:id="rId21"/>
    <p:sldId id="273" r:id="rId22"/>
    <p:sldId id="275" r:id="rId23"/>
    <p:sldId id="276" r:id="rId24"/>
    <p:sldId id="277" r:id="rId25"/>
    <p:sldId id="284" r:id="rId26"/>
    <p:sldId id="281" r:id="rId27"/>
    <p:sldId id="282" r:id="rId28"/>
    <p:sldId id="278"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3" autoAdjust="0"/>
    <p:restoredTop sz="94660"/>
  </p:normalViewPr>
  <p:slideViewPr>
    <p:cSldViewPr snapToGrid="0">
      <p:cViewPr varScale="1">
        <p:scale>
          <a:sx n="96" d="100"/>
          <a:sy n="96"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deployedge/microsoft-edge-video-security-compatibility-managea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8190" y="1964268"/>
            <a:ext cx="7197726" cy="2421464"/>
          </a:xfrm>
        </p:spPr>
        <p:txBody>
          <a:bodyPr/>
          <a:lstStyle/>
          <a:p>
            <a:r>
              <a:rPr lang="en-US" dirty="0" smtClean="0"/>
              <a:t>Web browsers</a:t>
            </a:r>
            <a:endParaRPr lang="en-US" dirty="0"/>
          </a:p>
        </p:txBody>
      </p:sp>
    </p:spTree>
    <p:extLst>
      <p:ext uri="{BB962C8B-B14F-4D97-AF65-F5344CB8AC3E}">
        <p14:creationId xmlns:p14="http://schemas.microsoft.com/office/powerpoint/2010/main" val="328307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Mozilla Firefox browser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496" y="1964224"/>
            <a:ext cx="6182436" cy="4336933"/>
          </a:xfrm>
        </p:spPr>
      </p:pic>
    </p:spTree>
    <p:extLst>
      <p:ext uri="{BB962C8B-B14F-4D97-AF65-F5344CB8AC3E}">
        <p14:creationId xmlns:p14="http://schemas.microsoft.com/office/powerpoint/2010/main" val="149740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is Mozilla Firefox browser the best?</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Which </a:t>
            </a:r>
            <a:r>
              <a:rPr lang="en-US" sz="1600" dirty="0">
                <a:latin typeface="Times New Roman" panose="02020603050405020304" pitchFamily="18" charset="0"/>
                <a:cs typeface="Times New Roman" panose="02020603050405020304" pitchFamily="18" charset="0"/>
              </a:rPr>
              <a:t>is the best web browser to use? Mozilla Firefox.</a:t>
            </a:r>
          </a:p>
          <a:p>
            <a:pPr marL="0" indent="0">
              <a:buNone/>
            </a:pPr>
            <a:r>
              <a:rPr lang="en-US" sz="1600" dirty="0" smtClean="0">
                <a:latin typeface="Times New Roman" panose="02020603050405020304" pitchFamily="18" charset="0"/>
                <a:cs typeface="Times New Roman" panose="02020603050405020304" pitchFamily="18" charset="0"/>
              </a:rPr>
              <a:t>1. Why </a:t>
            </a:r>
            <a:r>
              <a:rPr lang="en-US" sz="1600" dirty="0">
                <a:latin typeface="Times New Roman" panose="02020603050405020304" pitchFamily="18" charset="0"/>
                <a:cs typeface="Times New Roman" panose="02020603050405020304" pitchFamily="18" charset="0"/>
              </a:rPr>
              <a:t>is it the best? Firefox supports your right to control how and with whom you share your personal data. Firefox only gathers the least amount of data and never sells it. They solely use the scant information they do gather to improve their products and features. No secrets. A lot of openness, transparency, and true privacy.</a:t>
            </a:r>
          </a:p>
          <a:p>
            <a:pPr marL="0" indent="0">
              <a:buNone/>
            </a:pPr>
            <a:r>
              <a:rPr lang="en-US" sz="1600" dirty="0" smtClean="0">
                <a:latin typeface="Times New Roman" panose="02020603050405020304" pitchFamily="18" charset="0"/>
                <a:cs typeface="Times New Roman" panose="02020603050405020304" pitchFamily="18" charset="0"/>
              </a:rPr>
              <a:t>Support </a:t>
            </a:r>
            <a:r>
              <a:rPr lang="en-US" sz="1600" dirty="0">
                <a:latin typeface="Times New Roman" panose="02020603050405020304" pitchFamily="18" charset="0"/>
                <a:cs typeface="Times New Roman" panose="02020603050405020304" pitchFamily="18" charset="0"/>
              </a:rPr>
              <a:t>evidence - 1. Firefox is compatible with venerable OSes. In January 2022, Chrome stopped supporting Windows 7.</a:t>
            </a:r>
          </a:p>
          <a:p>
            <a:pPr marL="0" indent="0">
              <a:buNone/>
            </a:pPr>
            <a:r>
              <a:rPr lang="en-US" sz="1600" dirty="0">
                <a:latin typeface="Times New Roman" panose="02020603050405020304" pitchFamily="18" charset="0"/>
                <a:cs typeface="Times New Roman" panose="02020603050405020304" pitchFamily="18" charset="0"/>
              </a:rPr>
              <a:t>2. Firefox is more efficient and uses less memory than Chrome. When tested with 10 tabs open, Firefox occupied about 960MBs of memory, which is only slightly less than Chrome having 10 tabs open will cost your RAM just a bit shy of 1000MBs.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9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Environments and browsers</a:t>
            </a:r>
            <a:endParaRPr lang="en-US" dirty="0"/>
          </a:p>
        </p:txBody>
      </p:sp>
      <p:sp>
        <p:nvSpPr>
          <p:cNvPr id="3" name="Content Placeholder 2"/>
          <p:cNvSpPr>
            <a:spLocks noGrp="1"/>
          </p:cNvSpPr>
          <p:nvPr>
            <p:ph idx="1"/>
          </p:nvPr>
        </p:nvSpPr>
        <p:spPr/>
        <p:txBody>
          <a:bodyPr/>
          <a:lstStyle/>
          <a:p>
            <a:r>
              <a:rPr lang="en-US" dirty="0"/>
              <a:t>For tech companies, Firefox being open source means the option exists for them to manipulate and make changes and additions to the browser based on their own </a:t>
            </a:r>
            <a:r>
              <a:rPr lang="en-US" dirty="0" smtClean="0"/>
              <a:t>specifications.</a:t>
            </a:r>
          </a:p>
          <a:p>
            <a:r>
              <a:rPr lang="en-US" dirty="0"/>
              <a:t>For businesses that buy systems in bulk, using Firefox to circumvent low level/older systems is often a work around to combat slower browsing speeds that may arise from using Chrome. </a:t>
            </a:r>
            <a:endParaRPr lang="en-US" dirty="0" smtClean="0"/>
          </a:p>
          <a:p>
            <a:r>
              <a:rPr lang="en-US" dirty="0" smtClean="0"/>
              <a:t>Since Firefox </a:t>
            </a:r>
            <a:r>
              <a:rPr lang="en-US" dirty="0"/>
              <a:t>uses less memory and can manipulate multiple tabs and processes all at once, it can be more efficient in these cases like a call </a:t>
            </a:r>
            <a:r>
              <a:rPr lang="en-US" dirty="0" smtClean="0"/>
              <a:t>center. </a:t>
            </a:r>
            <a:r>
              <a:rPr lang="en-US" dirty="0"/>
              <a:t>Many systems in a call </a:t>
            </a:r>
            <a:r>
              <a:rPr lang="en-US" dirty="0" smtClean="0"/>
              <a:t>center </a:t>
            </a:r>
            <a:r>
              <a:rPr lang="en-US" dirty="0"/>
              <a:t>are on the lower end and suffer speed drops because of Chrome's intense memory requirements. However using browsers like Edge and Firefox </a:t>
            </a:r>
            <a:r>
              <a:rPr lang="en-US" dirty="0" smtClean="0"/>
              <a:t>avoids </a:t>
            </a:r>
            <a:r>
              <a:rPr lang="en-US" dirty="0"/>
              <a:t>that</a:t>
            </a:r>
            <a:r>
              <a:rPr lang="en-US" dirty="0" smtClean="0"/>
              <a:t>.</a:t>
            </a:r>
          </a:p>
          <a:p>
            <a:endParaRPr lang="en-US" dirty="0"/>
          </a:p>
        </p:txBody>
      </p:sp>
    </p:spTree>
    <p:extLst>
      <p:ext uri="{BB962C8B-B14F-4D97-AF65-F5344CB8AC3E}">
        <p14:creationId xmlns:p14="http://schemas.microsoft.com/office/powerpoint/2010/main" val="397925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Advantages of Mozilla Firefox</a:t>
            </a:r>
            <a:endParaRPr lang="en-US" sz="400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2"/>
          </p:nvPr>
        </p:nvSpPr>
        <p:spPr>
          <a:xfrm>
            <a:off x="685801" y="2065867"/>
            <a:ext cx="10131425" cy="4348581"/>
          </a:xfrm>
        </p:spPr>
        <p:txBody>
          <a:bodyPr>
            <a:normAutofit/>
          </a:bodyPr>
          <a:lstStyle/>
          <a:p>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Firefox uses less memory, lower end systems have less trouble running the browser and can retain speed and processing power while opening and navigating between multiple tabs and web applications by choosing this browser over others like Chrome and </a:t>
            </a:r>
            <a:r>
              <a:rPr lang="en-US" dirty="0" smtClean="0">
                <a:latin typeface="Times New Roman" panose="02020603050405020304" pitchFamily="18" charset="0"/>
                <a:cs typeface="Times New Roman" panose="02020603050405020304" pitchFamily="18" charset="0"/>
              </a:rPr>
              <a:t>Safari.</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Mozilla </a:t>
            </a:r>
            <a:r>
              <a:rPr lang="en-US" dirty="0">
                <a:latin typeface="Times New Roman" panose="02020603050405020304" pitchFamily="18" charset="0"/>
                <a:cs typeface="Times New Roman" panose="02020603050405020304" pitchFamily="18" charset="0"/>
              </a:rPr>
              <a:t>takes advantage of several security features that make its base security stronger than other browsers. Such features </a:t>
            </a:r>
            <a:r>
              <a:rPr lang="en-US" dirty="0" smtClean="0">
                <a:latin typeface="Times New Roman" panose="02020603050405020304" pitchFamily="18" charset="0"/>
                <a:cs typeface="Times New Roman" panose="02020603050405020304" pitchFamily="18" charset="0"/>
              </a:rPr>
              <a:t>include: Enhanced </a:t>
            </a:r>
            <a:r>
              <a:rPr lang="en-US" dirty="0">
                <a:latin typeface="Times New Roman" panose="02020603050405020304" pitchFamily="18" charset="0"/>
                <a:cs typeface="Times New Roman" panose="02020603050405020304" pitchFamily="18" charset="0"/>
              </a:rPr>
              <a:t>Tracking </a:t>
            </a:r>
            <a:r>
              <a:rPr lang="en-US" dirty="0" smtClean="0">
                <a:latin typeface="Times New Roman" panose="02020603050405020304" pitchFamily="18" charset="0"/>
                <a:cs typeface="Times New Roman" panose="02020603050405020304" pitchFamily="18" charset="0"/>
              </a:rPr>
              <a:t>Protection, Site </a:t>
            </a:r>
            <a:r>
              <a:rPr lang="en-US" dirty="0">
                <a:latin typeface="Times New Roman" panose="02020603050405020304" pitchFamily="18" charset="0"/>
                <a:cs typeface="Times New Roman" panose="02020603050405020304" pitchFamily="18" charset="0"/>
              </a:rPr>
              <a:t>Information </a:t>
            </a:r>
            <a:r>
              <a:rPr lang="en-US" dirty="0" smtClean="0">
                <a:latin typeface="Times New Roman" panose="02020603050405020304" pitchFamily="18" charset="0"/>
                <a:cs typeface="Times New Roman" panose="02020603050405020304" pitchFamily="18" charset="0"/>
              </a:rPr>
              <a:t>Panel, Content </a:t>
            </a:r>
            <a:r>
              <a:rPr lang="en-US" dirty="0">
                <a:latin typeface="Times New Roman" panose="02020603050405020304" pitchFamily="18" charset="0"/>
                <a:cs typeface="Times New Roman" panose="02020603050405020304" pitchFamily="18" charset="0"/>
              </a:rPr>
              <a:t>Blocking privacy </a:t>
            </a:r>
            <a:r>
              <a:rPr lang="en-US" dirty="0" smtClean="0">
                <a:latin typeface="Times New Roman" panose="02020603050405020304" pitchFamily="18" charset="0"/>
                <a:cs typeface="Times New Roman" panose="02020603050405020304" pitchFamily="18" charset="0"/>
              </a:rPr>
              <a:t>features and Lockwise </a:t>
            </a:r>
            <a:r>
              <a:rPr lang="en-US" dirty="0">
                <a:latin typeface="Times New Roman" panose="02020603050405020304" pitchFamily="18" charset="0"/>
                <a:cs typeface="Times New Roman" panose="02020603050405020304" pitchFamily="18" charset="0"/>
              </a:rPr>
              <a:t>Anti-Snooping </a:t>
            </a:r>
            <a:r>
              <a:rPr lang="en-US" dirty="0" smtClean="0">
                <a:latin typeface="Times New Roman" panose="02020603050405020304" pitchFamily="18" charset="0"/>
                <a:cs typeface="Times New Roman" panose="02020603050405020304" pitchFamily="18" charset="0"/>
              </a:rPr>
              <a:t>Feature.</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Tabbed </a:t>
            </a:r>
            <a:r>
              <a:rPr lang="en-US" dirty="0">
                <a:latin typeface="Times New Roman" panose="02020603050405020304" pitchFamily="18" charset="0"/>
                <a:cs typeface="Times New Roman" panose="02020603050405020304" pitchFamily="18" charset="0"/>
              </a:rPr>
              <a:t>browsing and other advanced features — Tabbed </a:t>
            </a:r>
            <a:r>
              <a:rPr lang="en-US" dirty="0" smtClean="0">
                <a:latin typeface="Times New Roman" panose="02020603050405020304" pitchFamily="18" charset="0"/>
                <a:cs typeface="Times New Roman" panose="02020603050405020304" pitchFamily="18" charset="0"/>
              </a:rPr>
              <a:t>browsing </a:t>
            </a:r>
            <a:r>
              <a:rPr lang="en-US" dirty="0">
                <a:latin typeface="Times New Roman" panose="02020603050405020304" pitchFamily="18" charset="0"/>
                <a:cs typeface="Times New Roman" panose="02020603050405020304" pitchFamily="18" charset="0"/>
              </a:rPr>
              <a:t>allows the user to open an unlimited number of pages in a single window, thus helping to organize browsing. Firefox also has an embedded memory, which means if the computer is turned off by mistake, the browser will remember which sites were open and offer to restore the previous session.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46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anose="02020603050405020304" pitchFamily="18" charset="0"/>
                <a:cs typeface="Times New Roman" panose="02020603050405020304" pitchFamily="18" charset="0"/>
              </a:rPr>
              <a:t>disadvantages of Mozilla Firefox</a:t>
            </a:r>
            <a:endParaRPr lang="en-US" sz="440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2"/>
          </p:nvPr>
        </p:nvSpPr>
        <p:spPr>
          <a:xfrm>
            <a:off x="685801" y="2065867"/>
            <a:ext cx="10131425" cy="4348581"/>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would you feel if you were to download a huge file and it gets interrupted due to technical glitches? Well, there's a severe problem that, regrettably, plagues the Mozilla Firefox web browser. It means a download cannot be resumed if once interrupted. People are facing various problems due to this.</a:t>
            </a: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comparison, Mozilla Firefox takes a while to load a web page. The numerous add-ons slow down the browser and reduce browsing performance.</a:t>
            </a:r>
          </a:p>
          <a:p>
            <a:r>
              <a:rPr lang="en-US" dirty="0" smtClean="0">
                <a:latin typeface="Times New Roman" panose="02020603050405020304" pitchFamily="18" charset="0"/>
                <a:cs typeface="Times New Roman" panose="02020603050405020304" pitchFamily="18" charset="0"/>
              </a:rPr>
              <a:t>According </a:t>
            </a:r>
            <a:r>
              <a:rPr lang="en-US" dirty="0">
                <a:latin typeface="Times New Roman" panose="02020603050405020304" pitchFamily="18" charset="0"/>
                <a:cs typeface="Times New Roman" panose="02020603050405020304" pitchFamily="18" charset="0"/>
              </a:rPr>
              <a:t>to complaints, some well-known websites with a commercial focus just don't appear correctly in this web </a:t>
            </a:r>
            <a:r>
              <a:rPr lang="en-US" dirty="0" smtClean="0">
                <a:latin typeface="Times New Roman" panose="02020603050405020304" pitchFamily="18" charset="0"/>
                <a:cs typeface="Times New Roman" panose="02020603050405020304" pitchFamily="18" charset="0"/>
              </a:rPr>
              <a:t>browser. In </a:t>
            </a:r>
            <a:r>
              <a:rPr lang="en-US" dirty="0">
                <a:latin typeface="Times New Roman" panose="02020603050405020304" pitchFamily="18" charset="0"/>
                <a:cs typeface="Times New Roman" panose="02020603050405020304" pitchFamily="18" charset="0"/>
              </a:rPr>
              <a:t>addition, the browser uses more memory to function effectively, which ultimately degrades system speed.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60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secure is it?</a:t>
            </a:r>
            <a:endParaRPr lang="en-US" dirty="0"/>
          </a:p>
        </p:txBody>
      </p:sp>
      <p:sp>
        <p:nvSpPr>
          <p:cNvPr id="3" name="Content Placeholder 2"/>
          <p:cNvSpPr>
            <a:spLocks noGrp="1"/>
          </p:cNvSpPr>
          <p:nvPr>
            <p:ph idx="1"/>
          </p:nvPr>
        </p:nvSpPr>
        <p:spPr/>
        <p:txBody>
          <a:bodyPr/>
          <a:lstStyle/>
          <a:p>
            <a:pPr marL="0" indent="0" algn="just">
              <a:buNone/>
            </a:pPr>
            <a:r>
              <a:rPr lang="en-US" sz="1600" dirty="0" smtClean="0">
                <a:latin typeface="Times New Roman" panose="02020603050405020304" pitchFamily="18" charset="0"/>
                <a:cs typeface="Times New Roman" panose="02020603050405020304" pitchFamily="18" charset="0"/>
              </a:rPr>
              <a:t>Firefox </a:t>
            </a:r>
            <a:r>
              <a:rPr lang="en-US" sz="1600" dirty="0">
                <a:latin typeface="Times New Roman" panose="02020603050405020304" pitchFamily="18" charset="0"/>
                <a:cs typeface="Times New Roman" panose="02020603050405020304" pitchFamily="18" charset="0"/>
              </a:rPr>
              <a:t>is a safe bet if you're looking for a private web browser. With higher extension compatibility and ease of use, Firefox is the best private browser option among widely used browsers when privacy settings are significantly modified and a few security add-ons are installed.</a:t>
            </a:r>
          </a:p>
        </p:txBody>
      </p:sp>
    </p:spTree>
    <p:extLst>
      <p:ext uri="{BB962C8B-B14F-4D97-AF65-F5344CB8AC3E}">
        <p14:creationId xmlns:p14="http://schemas.microsoft.com/office/powerpoint/2010/main" val="230429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Google chrome browser</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777" y="2065867"/>
            <a:ext cx="6497271" cy="3911852"/>
          </a:xfrm>
        </p:spPr>
      </p:pic>
    </p:spTree>
    <p:extLst>
      <p:ext uri="{BB962C8B-B14F-4D97-AF65-F5344CB8AC3E}">
        <p14:creationId xmlns:p14="http://schemas.microsoft.com/office/powerpoint/2010/main" val="139139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is google chrome the best?</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910088" y="2314454"/>
            <a:ext cx="10440538"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In the early 2010s, the Google Chrome browser replaced more traditional browsers such as Internet Explorer and Mozilla Firefox as the industry standard and currently dominates the online browser market. Google Chrome is quick and simple to use and has the biggest collection of browser add-ons. Chrome is designed to be the fastest browser. It is considered the best browser due to these Features:</a:t>
            </a:r>
          </a:p>
          <a:p>
            <a:pPr algn="just"/>
            <a:r>
              <a:rPr lang="en-US" dirty="0">
                <a:latin typeface="Times New Roman" panose="02020603050405020304" pitchFamily="18" charset="0"/>
                <a:cs typeface="Times New Roman" panose="02020603050405020304" pitchFamily="18" charset="0"/>
              </a:rPr>
              <a:t>1.	Fast browsing</a:t>
            </a:r>
          </a:p>
          <a:p>
            <a:pPr algn="just"/>
            <a:r>
              <a:rPr lang="en-US" dirty="0">
                <a:latin typeface="Times New Roman" panose="02020603050405020304" pitchFamily="18" charset="0"/>
                <a:cs typeface="Times New Roman" panose="02020603050405020304" pitchFamily="18" charset="0"/>
              </a:rPr>
              <a:t>2.	Data server</a:t>
            </a:r>
          </a:p>
          <a:p>
            <a:pPr algn="just"/>
            <a:r>
              <a:rPr lang="en-US" dirty="0">
                <a:latin typeface="Times New Roman" panose="02020603050405020304" pitchFamily="18" charset="0"/>
                <a:cs typeface="Times New Roman" panose="02020603050405020304" pitchFamily="18" charset="0"/>
              </a:rPr>
              <a:t>3.	Lets you download to view offline</a:t>
            </a:r>
          </a:p>
          <a:p>
            <a:pPr algn="just"/>
            <a:r>
              <a:rPr lang="en-US" dirty="0">
                <a:latin typeface="Times New Roman" panose="02020603050405020304" pitchFamily="18" charset="0"/>
                <a:cs typeface="Times New Roman" panose="02020603050405020304" pitchFamily="18" charset="0"/>
              </a:rPr>
              <a:t>4.	Keeps your phone safe by showing warnings when you attempt to navigate through a dangerous site</a:t>
            </a:r>
          </a:p>
          <a:p>
            <a:pPr algn="just"/>
            <a:r>
              <a:rPr lang="en-US" dirty="0">
                <a:latin typeface="Times New Roman" panose="02020603050405020304" pitchFamily="18" charset="0"/>
                <a:cs typeface="Times New Roman" panose="02020603050405020304" pitchFamily="18" charset="0"/>
              </a:rPr>
              <a:t>5.	Voice search option</a:t>
            </a:r>
          </a:p>
          <a:p>
            <a:pPr algn="just"/>
            <a:r>
              <a:rPr lang="en-US" dirty="0">
                <a:latin typeface="Times New Roman" panose="02020603050405020304" pitchFamily="18" charset="0"/>
                <a:cs typeface="Times New Roman" panose="02020603050405020304" pitchFamily="18" charset="0"/>
              </a:rPr>
              <a:t>6.	Sync across devices</a:t>
            </a:r>
          </a:p>
        </p:txBody>
      </p:sp>
    </p:spTree>
    <p:extLst>
      <p:ext uri="{BB962C8B-B14F-4D97-AF65-F5344CB8AC3E}">
        <p14:creationId xmlns:p14="http://schemas.microsoft.com/office/powerpoint/2010/main" val="178874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0"/>
            <a:ext cx="10131425" cy="1456267"/>
          </a:xfrm>
        </p:spPr>
        <p:txBody>
          <a:bodyPr/>
          <a:lstStyle/>
          <a:p>
            <a:pPr algn="ctr"/>
            <a:r>
              <a:rPr lang="en-US" dirty="0" smtClean="0"/>
              <a:t>WORK Environments and browsers</a:t>
            </a:r>
            <a:endParaRPr lang="en-US" dirty="0"/>
          </a:p>
        </p:txBody>
      </p:sp>
      <p:sp>
        <p:nvSpPr>
          <p:cNvPr id="3" name="Content Placeholder 2"/>
          <p:cNvSpPr>
            <a:spLocks noGrp="1"/>
          </p:cNvSpPr>
          <p:nvPr>
            <p:ph idx="1"/>
          </p:nvPr>
        </p:nvSpPr>
        <p:spPr>
          <a:xfrm>
            <a:off x="571500" y="1456266"/>
            <a:ext cx="11010899" cy="5077883"/>
          </a:xfrm>
        </p:spPr>
        <p:txBody>
          <a:bodyPr>
            <a:normAutofit/>
          </a:bodyPr>
          <a:lstStyle/>
          <a:p>
            <a:r>
              <a:rPr lang="en-US" dirty="0"/>
              <a:t>Scenario 1:  A doctor’s office that logs patients info electronically, researches prescribed medications for patients. Which browser would you recommend?</a:t>
            </a:r>
          </a:p>
          <a:p>
            <a:pPr marL="0" indent="0">
              <a:buNone/>
            </a:pPr>
            <a:r>
              <a:rPr lang="en-US" dirty="0"/>
              <a:t>	</a:t>
            </a:r>
            <a:r>
              <a:rPr lang="en-US" dirty="0" smtClean="0"/>
              <a:t>Google </a:t>
            </a:r>
            <a:r>
              <a:rPr lang="en-US" dirty="0"/>
              <a:t>chrome for faster speed reducing wait time for patient with one click it loads web pages, </a:t>
            </a:r>
            <a:r>
              <a:rPr lang="en-US" dirty="0" smtClean="0"/>
              <a:t>	multiple </a:t>
            </a:r>
            <a:r>
              <a:rPr lang="en-US" dirty="0"/>
              <a:t>tabs and applications with lighting speed.</a:t>
            </a:r>
          </a:p>
          <a:p>
            <a:r>
              <a:rPr lang="en-US" dirty="0"/>
              <a:t>Scenario 2:  A Call </a:t>
            </a:r>
            <a:r>
              <a:rPr lang="en-US" dirty="0" smtClean="0"/>
              <a:t>center, </a:t>
            </a:r>
            <a:r>
              <a:rPr lang="en-US" dirty="0"/>
              <a:t>dealing with sensitive information such as credit card information, customer’s address etc. </a:t>
            </a:r>
          </a:p>
          <a:p>
            <a:pPr marL="0" indent="0">
              <a:buNone/>
            </a:pPr>
            <a:r>
              <a:rPr lang="en-US" dirty="0" smtClean="0"/>
              <a:t>	As </a:t>
            </a:r>
            <a:r>
              <a:rPr lang="en-US" dirty="0"/>
              <a:t>it relates to the securing of information Google chrome would be ideal as it periodically upgrades </a:t>
            </a:r>
            <a:r>
              <a:rPr lang="en-US" dirty="0" smtClean="0"/>
              <a:t>the </a:t>
            </a:r>
            <a:r>
              <a:rPr lang="en-US" dirty="0"/>
              <a:t>chrome browser to keep secure. It also lets you browse and navigate the net while using less data </a:t>
            </a:r>
            <a:r>
              <a:rPr lang="en-US" dirty="0" smtClean="0"/>
              <a:t>	just </a:t>
            </a:r>
            <a:r>
              <a:rPr lang="en-US" dirty="0"/>
              <a:t>by turning on chrome’s data server this means conserving o data hence less spending for the </a:t>
            </a:r>
            <a:r>
              <a:rPr lang="en-US" dirty="0" smtClean="0"/>
              <a:t>company as </a:t>
            </a:r>
            <a:r>
              <a:rPr lang="en-US" dirty="0"/>
              <a:t>it relates to data.  We also want to eliminate wait time on the phone with customers. For </a:t>
            </a:r>
            <a:r>
              <a:rPr lang="en-US" dirty="0" smtClean="0"/>
              <a:t>those </a:t>
            </a:r>
            <a:r>
              <a:rPr lang="en-US" dirty="0"/>
              <a:t>persons who would’ve had call center experience we know how it goes when we have to be </a:t>
            </a:r>
            <a:r>
              <a:rPr lang="en-US" dirty="0" smtClean="0"/>
              <a:t>	switching </a:t>
            </a:r>
            <a:r>
              <a:rPr lang="en-US" dirty="0"/>
              <a:t>from tabs to tabs so chrome is recommended for faster speed multiple tabs and </a:t>
            </a:r>
            <a:r>
              <a:rPr lang="en-US" dirty="0" smtClean="0"/>
              <a:t>applications. 	It </a:t>
            </a:r>
            <a:r>
              <a:rPr lang="en-US" dirty="0"/>
              <a:t>is therefore best for people who want trouble-free, easy, and fast internet </a:t>
            </a:r>
            <a:r>
              <a:rPr lang="en-US" dirty="0" smtClean="0"/>
              <a:t>surfing.</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658994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Scenario 3: </a:t>
            </a:r>
            <a:r>
              <a:rPr lang="en-US" dirty="0" smtClean="0">
                <a:latin typeface="Times New Roman" panose="02020603050405020304" pitchFamily="18" charset="0"/>
                <a:cs typeface="Times New Roman" panose="02020603050405020304" pitchFamily="18" charset="0"/>
              </a:rPr>
              <a:t>Working as a Procurement Specialist who obtains goods and services for business purposes.</a:t>
            </a:r>
          </a:p>
          <a:p>
            <a:pPr marL="0" indent="0">
              <a:buNone/>
            </a:pPr>
            <a:r>
              <a:rPr lang="en-US" dirty="0" smtClean="0">
                <a:latin typeface="Times New Roman" panose="02020603050405020304" pitchFamily="18" charset="0"/>
                <a:cs typeface="Times New Roman" panose="02020603050405020304" pitchFamily="18" charset="0"/>
              </a:rPr>
              <a:t>Browser extensions that are available on Chrome,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ome may contain coupons searching software to get discount on the items which are being purchased and </a:t>
            </a:r>
            <a:r>
              <a:rPr lang="en-US" smtClean="0">
                <a:latin typeface="Times New Roman" panose="02020603050405020304" pitchFamily="18" charset="0"/>
                <a:cs typeface="Times New Roman" panose="02020603050405020304" pitchFamily="18" charset="0"/>
              </a:rPr>
              <a:t>it also contains </a:t>
            </a:r>
            <a:r>
              <a:rPr lang="en-US" dirty="0" smtClean="0">
                <a:latin typeface="Times New Roman" panose="02020603050405020304" pitchFamily="18" charset="0"/>
                <a:cs typeface="Times New Roman" panose="02020603050405020304" pitchFamily="18" charset="0"/>
              </a:rPr>
              <a:t>product scanners that scan the web for cheaper options.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26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58" y="1122947"/>
            <a:ext cx="10131425" cy="1456267"/>
          </a:xfrm>
        </p:spPr>
        <p:txBody>
          <a:bodyPr/>
          <a:lstStyle/>
          <a:p>
            <a:pPr algn="ctr"/>
            <a:r>
              <a:rPr lang="en-US" dirty="0" smtClean="0"/>
              <a:t>What are web browsers?</a:t>
            </a:r>
            <a:endParaRPr lang="en-US" dirty="0"/>
          </a:p>
        </p:txBody>
      </p:sp>
      <p:sp>
        <p:nvSpPr>
          <p:cNvPr id="3" name="Content Placeholder 2"/>
          <p:cNvSpPr>
            <a:spLocks noGrp="1"/>
          </p:cNvSpPr>
          <p:nvPr>
            <p:ph idx="1"/>
          </p:nvPr>
        </p:nvSpPr>
        <p:spPr>
          <a:xfrm>
            <a:off x="685801" y="2065867"/>
            <a:ext cx="10131425" cy="3649133"/>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A web browser is a software program that allows a user to locate, access, and display web pages. In common usage, a web browser is usually shortened to "browser</a:t>
            </a:r>
            <a:r>
              <a:rPr lang="en-US" sz="1400" dirty="0" smtClean="0">
                <a:latin typeface="Times New Roman" panose="02020603050405020304" pitchFamily="18" charset="0"/>
                <a:cs typeface="Times New Roman" panose="02020603050405020304" pitchFamily="18" charset="0"/>
              </a:rPr>
              <a:t>.“ Web </a:t>
            </a:r>
            <a:r>
              <a:rPr lang="en-US" sz="1400" dirty="0">
                <a:latin typeface="Times New Roman" panose="02020603050405020304" pitchFamily="18" charset="0"/>
                <a:cs typeface="Times New Roman" panose="02020603050405020304" pitchFamily="18" charset="0"/>
              </a:rPr>
              <a:t>browsers are used primarily for displaying and accessing websites on the internet, as well as other content created using languages such as Hypertext Markup Language (HTML) and Extensible Markup Language (XML).</a:t>
            </a:r>
          </a:p>
          <a:p>
            <a:pPr marL="0" indent="0" algn="just">
              <a:buNone/>
            </a:pPr>
            <a:r>
              <a:rPr lang="en-US" sz="1400" dirty="0" smtClean="0">
                <a:latin typeface="Times New Roman" panose="02020603050405020304" pitchFamily="18" charset="0"/>
                <a:cs typeface="Times New Roman" panose="02020603050405020304" pitchFamily="18" charset="0"/>
              </a:rPr>
              <a:t>Browsers </a:t>
            </a:r>
            <a:r>
              <a:rPr lang="en-US" sz="1400" dirty="0">
                <a:latin typeface="Times New Roman" panose="02020603050405020304" pitchFamily="18" charset="0"/>
                <a:cs typeface="Times New Roman" panose="02020603050405020304" pitchFamily="18" charset="0"/>
              </a:rPr>
              <a:t>translate web pages and websites delivered using Hypertext Transfer Protocol (HTTP) into human-readable content. They also have the ability to display other protocols and prefixes, such as secure HTTP (HTTPS), File Transfer Protocol (FTP), email handling (mailto:), and files (file:).</a:t>
            </a:r>
          </a:p>
        </p:txBody>
      </p:sp>
    </p:spTree>
    <p:extLst>
      <p:ext uri="{BB962C8B-B14F-4D97-AF65-F5344CB8AC3E}">
        <p14:creationId xmlns:p14="http://schemas.microsoft.com/office/powerpoint/2010/main" val="435722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Google chrome browser</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ADVANTAGES</a:t>
            </a:r>
            <a:r>
              <a:rPr lang="en-US" dirty="0" smtClean="0"/>
              <a:t> </a:t>
            </a:r>
            <a:endParaRPr lang="en-US" dirty="0"/>
          </a:p>
        </p:txBody>
      </p:sp>
      <p:sp>
        <p:nvSpPr>
          <p:cNvPr id="4" name="Content Placeholder 3"/>
          <p:cNvSpPr>
            <a:spLocks noGrp="1"/>
          </p:cNvSpPr>
          <p:nvPr>
            <p:ph sz="half" idx="2"/>
          </p:nvPr>
        </p:nvSpPr>
        <p:spPr>
          <a:xfrm>
            <a:off x="300251" y="2870201"/>
            <a:ext cx="5382473" cy="2920998"/>
          </a:xfrm>
        </p:spPr>
        <p:txBody>
          <a:bodyPr>
            <a:normAutofit fontScale="92500" lnSpcReduction="10000"/>
          </a:bodyPr>
          <a:lstStyle/>
          <a:p>
            <a:r>
              <a:rPr lang="en-US" sz="1700" dirty="0">
                <a:latin typeface="Times New Roman" panose="02020603050405020304" pitchFamily="18" charset="0"/>
                <a:cs typeface="Times New Roman" panose="02020603050405020304" pitchFamily="18" charset="0"/>
              </a:rPr>
              <a:t>Chrome Browser has a basic user interface with mostly used buttons like forward , backward , refresh </a:t>
            </a:r>
            <a:r>
              <a:rPr lang="en-US" sz="1700" dirty="0" err="1">
                <a:latin typeface="Times New Roman" panose="02020603050405020304" pitchFamily="18" charset="0"/>
                <a:cs typeface="Times New Roman" panose="02020603050405020304" pitchFamily="18" charset="0"/>
              </a:rPr>
              <a:t>etc</a:t>
            </a:r>
            <a:r>
              <a:rPr lang="en-US" sz="1700" dirty="0">
                <a:latin typeface="Times New Roman" panose="02020603050405020304" pitchFamily="18" charset="0"/>
                <a:cs typeface="Times New Roman" panose="02020603050405020304" pitchFamily="18" charset="0"/>
              </a:rPr>
              <a:t>, it is therefore best for persons who are not so tech savvy. In a nutshell Google chrome is simple and easy to use. (SIMPLICITY)</a:t>
            </a:r>
          </a:p>
          <a:p>
            <a:r>
              <a:rPr lang="en-US" sz="1700" dirty="0">
                <a:latin typeface="Times New Roman" panose="02020603050405020304" pitchFamily="18" charset="0"/>
                <a:cs typeface="Times New Roman" panose="02020603050405020304" pitchFamily="18" charset="0"/>
              </a:rPr>
              <a:t>Security/Privacy chrome keeps you safe and sound with its built in malware and phishing protection. It has safe browsing technology and will show you a warning message before you visit a site that is suspicious.</a:t>
            </a:r>
          </a:p>
          <a:p>
            <a:r>
              <a:rPr lang="en-US" sz="1700" dirty="0">
                <a:latin typeface="Times New Roman" panose="02020603050405020304" pitchFamily="18" charset="0"/>
                <a:cs typeface="Times New Roman" panose="02020603050405020304" pitchFamily="18" charset="0"/>
              </a:rPr>
              <a:t>Most accurate result- Even though we tend to say Google is not always correct </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a:bodyPr>
          <a:lstStyle/>
          <a:p>
            <a:r>
              <a:rPr lang="en-US" sz="1600" dirty="0">
                <a:latin typeface="Times New Roman" panose="02020603050405020304" pitchFamily="18" charset="0"/>
                <a:cs typeface="Times New Roman" panose="02020603050405020304" pitchFamily="18" charset="0"/>
              </a:rPr>
              <a:t>Chrome does not have a sync option on Google. Other browsers, such as </a:t>
            </a:r>
            <a:r>
              <a:rPr lang="en-US" sz="1600" dirty="0" smtClean="0">
                <a:latin typeface="Times New Roman" panose="02020603050405020304" pitchFamily="18" charset="0"/>
                <a:cs typeface="Times New Roman" panose="02020603050405020304" pitchFamily="18" charset="0"/>
              </a:rPr>
              <a:t>Mozilla </a:t>
            </a:r>
            <a:r>
              <a:rPr lang="en-US" sz="1600" dirty="0">
                <a:latin typeface="Times New Roman" panose="02020603050405020304" pitchFamily="18" charset="0"/>
                <a:cs typeface="Times New Roman" panose="02020603050405020304" pitchFamily="18" charset="0"/>
              </a:rPr>
              <a:t>F</a:t>
            </a:r>
            <a:r>
              <a:rPr lang="en-US" sz="1600" dirty="0" smtClean="0">
                <a:latin typeface="Times New Roman" panose="02020603050405020304" pitchFamily="18" charset="0"/>
                <a:cs typeface="Times New Roman" panose="02020603050405020304" pitchFamily="18" charset="0"/>
              </a:rPr>
              <a:t>irefox</a:t>
            </a:r>
            <a:r>
              <a:rPr lang="en-US" sz="1600" dirty="0">
                <a:latin typeface="Times New Roman" panose="02020603050405020304" pitchFamily="18" charset="0"/>
                <a:cs typeface="Times New Roman" panose="02020603050405020304" pitchFamily="18" charset="0"/>
              </a:rPr>
              <a:t>, can sync with the </a:t>
            </a:r>
            <a:r>
              <a:rPr lang="en-US" sz="1600" dirty="0" smtClean="0">
                <a:latin typeface="Times New Roman" panose="02020603050405020304" pitchFamily="18" charset="0"/>
                <a:cs typeface="Times New Roman" panose="02020603050405020304" pitchFamily="18" charset="0"/>
              </a:rPr>
              <a:t>Mozilla </a:t>
            </a:r>
            <a:r>
              <a:rPr lang="en-US" sz="1600" dirty="0">
                <a:latin typeface="Times New Roman" panose="02020603050405020304" pitchFamily="18" charset="0"/>
                <a:cs typeface="Times New Roman" panose="02020603050405020304" pitchFamily="18" charset="0"/>
              </a:rPr>
              <a:t>weave option on many computers. This feature helps you to merge your home browser, office browser history desktop, and preferences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No customization and options as are available on the chrome browser. for example, if the chrome browser window is closed with several open tabs, you won’t be asked if you are closing or not all tabs. both tabs and windows are locked right away.</a:t>
            </a:r>
          </a:p>
        </p:txBody>
      </p:sp>
    </p:spTree>
    <p:extLst>
      <p:ext uri="{BB962C8B-B14F-4D97-AF65-F5344CB8AC3E}">
        <p14:creationId xmlns:p14="http://schemas.microsoft.com/office/powerpoint/2010/main" val="290707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secure is it?</a:t>
            </a:r>
            <a:endParaRPr lang="en-US" dirty="0"/>
          </a:p>
        </p:txBody>
      </p:sp>
      <p:sp>
        <p:nvSpPr>
          <p:cNvPr id="3" name="Content Placeholder 2"/>
          <p:cNvSpPr>
            <a:spLocks noGrp="1"/>
          </p:cNvSpPr>
          <p:nvPr>
            <p:ph idx="1"/>
          </p:nvPr>
        </p:nvSpPr>
        <p:spPr>
          <a:xfrm>
            <a:off x="685801" y="2142067"/>
            <a:ext cx="10131425" cy="4326972"/>
          </a:xfrm>
        </p:spPr>
        <p:txBody>
          <a:bodyPr>
            <a:normAutofit/>
          </a:bodyPr>
          <a:lstStyle/>
          <a:p>
            <a:pPr marL="0" indent="0" algn="just">
              <a:buNone/>
            </a:pPr>
            <a:r>
              <a:rPr lang="en-US" sz="1600" dirty="0" smtClean="0">
                <a:latin typeface="Times New Roman" panose="02020603050405020304" pitchFamily="18" charset="0"/>
                <a:cs typeface="Times New Roman" panose="02020603050405020304" pitchFamily="18" charset="0"/>
              </a:rPr>
              <a:t>Chrome </a:t>
            </a:r>
            <a:r>
              <a:rPr lang="en-US" sz="1600" dirty="0">
                <a:latin typeface="Times New Roman" panose="02020603050405020304" pitchFamily="18" charset="0"/>
                <a:cs typeface="Times New Roman" panose="02020603050405020304" pitchFamily="18" charset="0"/>
              </a:rPr>
              <a:t>is secure by default meaning (the default configuration settings are the most secure setting possible which are not necessarily the most user friendly settings), protecting you from dangerous and deceptive sites that might steal your passwords or infect your computer. Advanced technologies such as site isolation and sand boxing and predictive phishing protections keep you and your data </a:t>
            </a:r>
            <a:r>
              <a:rPr lang="en-US" sz="1600" dirty="0" smtClean="0">
                <a:latin typeface="Times New Roman" panose="02020603050405020304" pitchFamily="18" charset="0"/>
                <a:cs typeface="Times New Roman" panose="02020603050405020304" pitchFamily="18" charset="0"/>
              </a:rPr>
              <a:t>safe.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Site </a:t>
            </a:r>
            <a:r>
              <a:rPr lang="en-US" sz="1600" dirty="0">
                <a:latin typeface="Times New Roman" panose="02020603050405020304" pitchFamily="18" charset="0"/>
                <a:cs typeface="Times New Roman" panose="02020603050405020304" pitchFamily="18" charset="0"/>
              </a:rPr>
              <a:t>isolation offers an extra line of defense to make such attacks less likely to </a:t>
            </a:r>
            <a:r>
              <a:rPr lang="en-US" sz="1600" dirty="0" smtClean="0">
                <a:latin typeface="Times New Roman" panose="02020603050405020304" pitchFamily="18" charset="0"/>
                <a:cs typeface="Times New Roman" panose="02020603050405020304" pitchFamily="18" charset="0"/>
              </a:rPr>
              <a:t>succeed.</a:t>
            </a:r>
          </a:p>
          <a:p>
            <a:pPr marL="0" indent="0" algn="just">
              <a:buNone/>
            </a:pPr>
            <a:r>
              <a:rPr lang="en-US" sz="1600" dirty="0" smtClean="0">
                <a:latin typeface="Times New Roman" panose="02020603050405020304" pitchFamily="18" charset="0"/>
                <a:cs typeface="Times New Roman" panose="02020603050405020304" pitchFamily="18" charset="0"/>
              </a:rPr>
              <a:t>Sand </a:t>
            </a:r>
            <a:r>
              <a:rPr lang="en-US" sz="1600" dirty="0">
                <a:latin typeface="Times New Roman" panose="02020603050405020304" pitchFamily="18" charset="0"/>
                <a:cs typeface="Times New Roman" panose="02020603050405020304" pitchFamily="18" charset="0"/>
              </a:rPr>
              <a:t>boxing is a cyber security practice where you run code, observe and analyze and code in a safe, isolated environment on a network that mimics end user operating system.</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Sandboxing </a:t>
            </a:r>
            <a:r>
              <a:rPr lang="en-US" sz="1600" dirty="0">
                <a:latin typeface="Times New Roman" panose="02020603050405020304" pitchFamily="18" charset="0"/>
                <a:cs typeface="Times New Roman" panose="02020603050405020304" pitchFamily="18" charset="0"/>
              </a:rPr>
              <a:t>is designed to prevent threats from getting on the network and is frequently used to prevent untested and untrusted </a:t>
            </a:r>
            <a:r>
              <a:rPr lang="en-US" sz="1600" dirty="0" smtClean="0">
                <a:latin typeface="Times New Roman" panose="02020603050405020304" pitchFamily="18" charset="0"/>
                <a:cs typeface="Times New Roman" panose="02020603050405020304" pitchFamily="18" charset="0"/>
              </a:rPr>
              <a:t>code.</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115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Safari browser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412" y="2065867"/>
            <a:ext cx="7012372" cy="3926928"/>
          </a:xfrm>
        </p:spPr>
      </p:pic>
    </p:spTree>
    <p:extLst>
      <p:ext uri="{BB962C8B-B14F-4D97-AF65-F5344CB8AC3E}">
        <p14:creationId xmlns:p14="http://schemas.microsoft.com/office/powerpoint/2010/main" val="234263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is safari the best?</a:t>
            </a:r>
            <a:endParaRPr lang="en-US" dirty="0"/>
          </a:p>
        </p:txBody>
      </p:sp>
      <p:sp>
        <p:nvSpPr>
          <p:cNvPr id="3" name="Content Placeholder 2"/>
          <p:cNvSpPr>
            <a:spLocks noGrp="1"/>
          </p:cNvSpPr>
          <p:nvPr>
            <p:ph idx="1"/>
          </p:nvPr>
        </p:nvSpPr>
        <p:spPr>
          <a:xfrm>
            <a:off x="685801" y="2142067"/>
            <a:ext cx="11137231" cy="3649133"/>
          </a:xfrm>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1138212" y="2450878"/>
            <a:ext cx="10232408" cy="1815882"/>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interface of Safari might seem bare-boned, which some users appreciate. Furthermore, one of its selling points is security and privacy. Like most of its competitors, Safari offers Private Browsing.</a:t>
            </a:r>
          </a:p>
          <a:p>
            <a:pPr algn="just"/>
            <a:r>
              <a:rPr lang="en-US" sz="1600" dirty="0">
                <a:latin typeface="Times New Roman" panose="02020603050405020304" pitchFamily="18" charset="0"/>
                <a:cs typeface="Times New Roman" panose="02020603050405020304" pitchFamily="18" charset="0"/>
              </a:rPr>
              <a:t>For security, it runs websites in a sandbox, meaning devices won’t get compromised by malicious scripts. It also has an Intelligent Tracking Prevention feature, which minimizes users’ tracking.</a:t>
            </a:r>
          </a:p>
          <a:p>
            <a:pPr algn="just"/>
            <a:r>
              <a:rPr lang="en-US" sz="1600" dirty="0">
                <a:latin typeface="Times New Roman" panose="02020603050405020304" pitchFamily="18" charset="0"/>
                <a:cs typeface="Times New Roman" panose="02020603050405020304" pitchFamily="18" charset="0"/>
              </a:rPr>
              <a:t>Private Relay. Performance and power </a:t>
            </a:r>
            <a:r>
              <a:rPr lang="en-US" sz="1600" dirty="0" smtClean="0">
                <a:latin typeface="Times New Roman" panose="02020603050405020304" pitchFamily="18" charset="0"/>
                <a:cs typeface="Times New Roman" panose="02020603050405020304" pitchFamily="18" charset="0"/>
              </a:rPr>
              <a:t>efficiency, all the other  browsers </a:t>
            </a:r>
            <a:r>
              <a:rPr lang="en-US" sz="1600" dirty="0">
                <a:latin typeface="Times New Roman" panose="02020603050405020304" pitchFamily="18" charset="0"/>
                <a:cs typeface="Times New Roman" panose="02020603050405020304" pitchFamily="18" charset="0"/>
              </a:rPr>
              <a:t>are increasingly more and more power </a:t>
            </a:r>
            <a:r>
              <a:rPr lang="en-US" sz="1600" dirty="0" smtClean="0">
                <a:latin typeface="Times New Roman" panose="02020603050405020304" pitchFamily="18" charset="0"/>
                <a:cs typeface="Times New Roman" panose="02020603050405020304" pitchFamily="18" charset="0"/>
              </a:rPr>
              <a:t>inefficient: while Safari ensures that it is power efficient. </a:t>
            </a:r>
            <a:r>
              <a:rPr lang="en-US" sz="1600" dirty="0">
                <a:latin typeface="Times New Roman" panose="02020603050405020304" pitchFamily="18" charset="0"/>
                <a:cs typeface="Times New Roman" panose="02020603050405020304" pitchFamily="18" charset="0"/>
              </a:rPr>
              <a:t>Often times they are the main thing we use on our machines. Nice way to read pages without ads and other distractions, or in dark mode when they don’t support it.</a:t>
            </a:r>
          </a:p>
        </p:txBody>
      </p:sp>
    </p:spTree>
    <p:extLst>
      <p:ext uri="{BB962C8B-B14F-4D97-AF65-F5344CB8AC3E}">
        <p14:creationId xmlns:p14="http://schemas.microsoft.com/office/powerpoint/2010/main" val="3072419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2157"/>
            <a:ext cx="10131425" cy="1456267"/>
          </a:xfrm>
        </p:spPr>
        <p:txBody>
          <a:bodyPr/>
          <a:lstStyle/>
          <a:p>
            <a:pPr algn="ctr"/>
            <a:r>
              <a:rPr lang="en-US" dirty="0" smtClean="0"/>
              <a:t>WORK Environments and browsers</a:t>
            </a:r>
            <a:endParaRPr lang="en-US" dirty="0"/>
          </a:p>
        </p:txBody>
      </p:sp>
      <p:sp>
        <p:nvSpPr>
          <p:cNvPr id="3" name="Content Placeholder 2"/>
          <p:cNvSpPr>
            <a:spLocks noGrp="1"/>
          </p:cNvSpPr>
          <p:nvPr>
            <p:ph idx="1"/>
          </p:nvPr>
        </p:nvSpPr>
        <p:spPr>
          <a:xfrm>
            <a:off x="685800" y="1327058"/>
            <a:ext cx="10131425" cy="3649133"/>
          </a:xfrm>
        </p:spPr>
        <p:txBody>
          <a:bodyPr/>
          <a:lstStyle/>
          <a:p>
            <a:r>
              <a:rPr lang="en-US" dirty="0" smtClean="0"/>
              <a:t>Streamers:</a:t>
            </a:r>
            <a:endParaRPr lang="en-US" dirty="0"/>
          </a:p>
          <a:p>
            <a:pPr marL="0" indent="0">
              <a:buNone/>
            </a:pPr>
            <a:r>
              <a:rPr lang="en-US" dirty="0" smtClean="0"/>
              <a:t>Safari </a:t>
            </a:r>
            <a:r>
              <a:rPr lang="en-US" dirty="0"/>
              <a:t>supports in-browser 4K HDR video playback for all online streaming. It also operates effectively to preserve battery </a:t>
            </a:r>
            <a:r>
              <a:rPr lang="en-US" dirty="0" smtClean="0"/>
              <a:t>life. You </a:t>
            </a:r>
            <a:r>
              <a:rPr lang="en-US" dirty="0"/>
              <a:t>can view your </a:t>
            </a:r>
            <a:r>
              <a:rPr lang="en-US" dirty="0" smtClean="0"/>
              <a:t>favorite </a:t>
            </a:r>
            <a:r>
              <a:rPr lang="en-US" dirty="0"/>
              <a:t>movies and television shows in their greatest light</a:t>
            </a:r>
            <a:r>
              <a:rPr lang="en-US" dirty="0" smtClean="0"/>
              <a:t>.</a:t>
            </a:r>
          </a:p>
          <a:p>
            <a:r>
              <a:rPr lang="en-US" dirty="0" smtClean="0"/>
              <a:t>Privacy:</a:t>
            </a:r>
            <a:endParaRPr lang="en-US" dirty="0"/>
          </a:p>
          <a:p>
            <a:pPr marL="0" indent="0">
              <a:buNone/>
            </a:pPr>
            <a:r>
              <a:rPr lang="en-US" dirty="0" smtClean="0"/>
              <a:t>Safari </a:t>
            </a:r>
            <a:r>
              <a:rPr lang="en-US" dirty="0"/>
              <a:t>makes it simple for a cybersecurity expert to understand how your privacy is protected on all the websites you visit. To view a list of cross-site trackers that are currently prevented from profiling you on the website you're visiting, click the Privacy Report button in your toolbar. To see how Safari protects you over time as you browse, you can also view a weekly privacy report</a:t>
            </a:r>
            <a:r>
              <a:rPr lang="en-US" dirty="0" smtClean="0"/>
              <a:t>.</a:t>
            </a:r>
          </a:p>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7988436" y="3569468"/>
            <a:ext cx="2828789" cy="3158002"/>
          </a:xfrm>
          <a:prstGeom prst="rect">
            <a:avLst/>
          </a:prstGeom>
        </p:spPr>
      </p:pic>
    </p:spTree>
    <p:extLst>
      <p:ext uri="{BB962C8B-B14F-4D97-AF65-F5344CB8AC3E}">
        <p14:creationId xmlns:p14="http://schemas.microsoft.com/office/powerpoint/2010/main" val="52226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2" y="1649896"/>
            <a:ext cx="11708296" cy="1754326"/>
          </a:xfrm>
          <a:prstGeom prst="rect">
            <a:avLst/>
          </a:prstGeom>
        </p:spPr>
        <p:txBody>
          <a:bodyPr wrap="square">
            <a:spAutoFit/>
          </a:bodyPr>
          <a:lstStyle/>
          <a:p>
            <a:pPr marL="285750" indent="-285750">
              <a:buFont typeface="Arial" panose="020B0604020202020204" pitchFamily="34" charset="0"/>
              <a:buChar char="•"/>
            </a:pPr>
            <a:r>
              <a:rPr lang="en-US" dirty="0"/>
              <a:t>Designed for </a:t>
            </a:r>
            <a:r>
              <a:rPr lang="en-US" dirty="0" smtClean="0"/>
              <a:t>developers:</a:t>
            </a:r>
            <a:endParaRPr lang="en-US" dirty="0"/>
          </a:p>
          <a:p>
            <a:endParaRPr lang="en-US" dirty="0"/>
          </a:p>
          <a:p>
            <a:r>
              <a:rPr lang="en-US" dirty="0"/>
              <a:t>Deep WebKit integration between Mac hardware and macOS allows Safari to give the quickest performance and the longest battery life of any browser on the platform, while supporting modern web standards for rich experiences in the browser. WebKit has been improved in macOS Ventura so that surfing experiences are considerably richer. This improvement also gives developers greater flexibility over styling and layout, enabling the creation of more engaging content.</a:t>
            </a:r>
          </a:p>
        </p:txBody>
      </p:sp>
    </p:spTree>
    <p:extLst>
      <p:ext uri="{BB962C8B-B14F-4D97-AF65-F5344CB8AC3E}">
        <p14:creationId xmlns:p14="http://schemas.microsoft.com/office/powerpoint/2010/main" val="218029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anose="02020603050405020304" pitchFamily="18" charset="0"/>
                <a:cs typeface="Times New Roman" panose="02020603050405020304" pitchFamily="18" charset="0"/>
              </a:rPr>
              <a:t>Advantages of safari browser</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1600" dirty="0" smtClean="0">
                <a:latin typeface="Times New Roman" panose="02020603050405020304" pitchFamily="18" charset="0"/>
                <a:cs typeface="Times New Roman" panose="02020603050405020304" pitchFamily="18" charset="0"/>
              </a:rPr>
              <a:t>Fast </a:t>
            </a:r>
            <a:r>
              <a:rPr lang="en-US" sz="1600" dirty="0">
                <a:latin typeface="Times New Roman" panose="02020603050405020304" pitchFamily="18" charset="0"/>
                <a:cs typeface="Times New Roman" panose="02020603050405020304" pitchFamily="18" charset="0"/>
              </a:rPr>
              <a:t>loading of html and css which in turs allows  for a fast loading of any website. </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syncs your  bookmarks  tabs history and other information to iCloud so they are available on all your devices .</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Safari </a:t>
            </a:r>
            <a:r>
              <a:rPr lang="en-US" sz="1600" dirty="0">
                <a:latin typeface="Times New Roman" panose="02020603050405020304" pitchFamily="18" charset="0"/>
                <a:cs typeface="Times New Roman" panose="02020603050405020304" pitchFamily="18" charset="0"/>
              </a:rPr>
              <a:t>comes with industry-leading privacy protection technology built in, including Intelligent Tracking Prevention that identifies trackers and helps prevent them from profiling or following you across the web.</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has an easy standardized  user interface, but also allows  for the user  to customize the interface to there desire.</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Safari </a:t>
            </a:r>
            <a:r>
              <a:rPr lang="en-US" sz="1600" dirty="0">
                <a:latin typeface="Times New Roman" panose="02020603050405020304" pitchFamily="18" charset="0"/>
                <a:cs typeface="Times New Roman" panose="02020603050405020304" pitchFamily="18" charset="0"/>
              </a:rPr>
              <a:t>also offers a strong password suggestion when you sign up for a new account on any website. And if you’re invested in the iCloud ecosystem, it syncs that password securely with your other devices, so you never actually have to remember it</a:t>
            </a:r>
            <a:r>
              <a:rPr lang="en-US" dirty="0"/>
              <a:t>.</a:t>
            </a:r>
          </a:p>
          <a:p>
            <a:endParaRPr lang="en-US" dirty="0"/>
          </a:p>
        </p:txBody>
      </p:sp>
    </p:spTree>
    <p:extLst>
      <p:ext uri="{BB962C8B-B14F-4D97-AF65-F5344CB8AC3E}">
        <p14:creationId xmlns:p14="http://schemas.microsoft.com/office/powerpoint/2010/main" val="119546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Disadvantages of safari browser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2142067"/>
            <a:ext cx="10131425" cy="4082270"/>
          </a:xfrm>
        </p:spPr>
        <p:txBody>
          <a:bodyPr>
            <a:normAutofit fontScale="85000" lnSpcReduction="10000"/>
          </a:bodyPr>
          <a:lstStyle/>
          <a:p>
            <a:r>
              <a:rPr lang="en-US" sz="1900" dirty="0" smtClean="0">
                <a:latin typeface="Times New Roman" panose="02020603050405020304" pitchFamily="18" charset="0"/>
                <a:cs typeface="Times New Roman" panose="02020603050405020304" pitchFamily="18" charset="0"/>
              </a:rPr>
              <a:t>Limited </a:t>
            </a:r>
            <a:r>
              <a:rPr lang="en-US" sz="1900" dirty="0">
                <a:latin typeface="Times New Roman" panose="02020603050405020304" pitchFamily="18" charset="0"/>
                <a:cs typeface="Times New Roman" panose="02020603050405020304" pitchFamily="18" charset="0"/>
              </a:rPr>
              <a:t>compatibility. Safari is strictly available on Apple products. Thus, if you use Windows or Android, this browser is unavailable.</a:t>
            </a:r>
          </a:p>
          <a:p>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Issues </a:t>
            </a:r>
            <a:r>
              <a:rPr lang="en-US" sz="1900" dirty="0">
                <a:latin typeface="Times New Roman" panose="02020603050405020304" pitchFamily="18" charset="0"/>
                <a:cs typeface="Times New Roman" panose="02020603050405020304" pitchFamily="18" charset="0"/>
              </a:rPr>
              <a:t>with privacy-oriented features. Some features within the Safari browser might not be as private as assumed. For instance, Intelligent Tracking Prevention has had issues with doing its part of stopping cross-site tracking.</a:t>
            </a:r>
          </a:p>
          <a:p>
            <a:pPr marL="0" indent="0">
              <a:buNone/>
            </a:pP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Lack </a:t>
            </a:r>
            <a:r>
              <a:rPr lang="en-US" sz="1900" dirty="0">
                <a:latin typeface="Times New Roman" panose="02020603050405020304" pitchFamily="18" charset="0"/>
                <a:cs typeface="Times New Roman" panose="02020603050405020304" pitchFamily="18" charset="0"/>
              </a:rPr>
              <a:t>of plugins. Safari does support some extensions available through the App Store. However, their number is much more humble, meaning users cannot extend browsers’ functionality however they like.</a:t>
            </a:r>
          </a:p>
          <a:p>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Closed-source </a:t>
            </a:r>
            <a:r>
              <a:rPr lang="en-US" sz="1900" dirty="0">
                <a:latin typeface="Times New Roman" panose="02020603050405020304" pitchFamily="18" charset="0"/>
                <a:cs typeface="Times New Roman" panose="02020603050405020304" pitchFamily="18" charset="0"/>
              </a:rPr>
              <a:t>code. The advantage of open-source browsers is that users can edit their code based on individual needs. Furthermore, open-source code also facilitates programmers outside the company to find errors or exploits.</a:t>
            </a:r>
          </a:p>
          <a:p>
            <a:r>
              <a:rPr lang="en-US" sz="1900" dirty="0" smtClean="0">
                <a:latin typeface="Times New Roman" panose="02020603050405020304" pitchFamily="18" charset="0"/>
                <a:cs typeface="Times New Roman" panose="02020603050405020304" pitchFamily="18" charset="0"/>
              </a:rPr>
              <a:t>Broken </a:t>
            </a:r>
            <a:r>
              <a:rPr lang="en-US" sz="1900" dirty="0">
                <a:latin typeface="Times New Roman" panose="02020603050405020304" pitchFamily="18" charset="0"/>
                <a:cs typeface="Times New Roman" panose="02020603050405020304" pitchFamily="18" charset="0"/>
              </a:rPr>
              <a:t>websites. Unfortunately, some websites get broken on Safari. It is because Safari uses Web Kit, which is less popular than the chromium engine. Therefore, more websites are likely to adjust to the latter.</a:t>
            </a:r>
          </a:p>
          <a:p>
            <a:endParaRPr lang="en-US" dirty="0"/>
          </a:p>
        </p:txBody>
      </p:sp>
    </p:spTree>
    <p:extLst>
      <p:ext uri="{BB962C8B-B14F-4D97-AF65-F5344CB8AC3E}">
        <p14:creationId xmlns:p14="http://schemas.microsoft.com/office/powerpoint/2010/main" val="2092281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secure is it?</a:t>
            </a:r>
            <a:endParaRPr lang="en-US" dirty="0"/>
          </a:p>
        </p:txBody>
      </p:sp>
      <p:sp>
        <p:nvSpPr>
          <p:cNvPr id="3" name="Content Placeholder 2"/>
          <p:cNvSpPr>
            <a:spLocks noGrp="1"/>
          </p:cNvSpPr>
          <p:nvPr>
            <p:ph idx="1"/>
          </p:nvPr>
        </p:nvSpPr>
        <p:spPr/>
        <p:txBody>
          <a:bodyPr/>
          <a:lstStyle/>
          <a:p>
            <a:pPr marL="0" indent="0" algn="just">
              <a:buNone/>
            </a:pPr>
            <a:r>
              <a:rPr lang="en-US" sz="1600" dirty="0" smtClean="0">
                <a:latin typeface="Times New Roman" panose="02020603050405020304" pitchFamily="18" charset="0"/>
                <a:cs typeface="Times New Roman" panose="02020603050405020304" pitchFamily="18" charset="0"/>
              </a:rPr>
              <a:t>Safari </a:t>
            </a:r>
            <a:r>
              <a:rPr lang="en-US" sz="1600" dirty="0">
                <a:latin typeface="Times New Roman" panose="02020603050405020304" pitchFamily="18" charset="0"/>
                <a:cs typeface="Times New Roman" panose="02020603050405020304" pitchFamily="18" charset="0"/>
              </a:rPr>
              <a:t>has several security features, including security indicators and malware protection. It also uses Google safe browsing database to protect  its user from phishing and malware. It should  also be noted that safari is protected  by a 128 bit encryption</a:t>
            </a:r>
            <a:r>
              <a:rPr lang="en-US" sz="1600" dirty="0" smtClean="0">
                <a:latin typeface="Times New Roman" panose="02020603050405020304" pitchFamily="18" charset="0"/>
                <a:cs typeface="Times New Roman" panose="02020603050405020304" pitchFamily="18" charset="0"/>
              </a:rPr>
              <a:t>. </a:t>
            </a:r>
            <a:r>
              <a:rPr lang="en-JM" dirty="0">
                <a:latin typeface="Times New Roman" panose="02020603050405020304" pitchFamily="18" charset="0"/>
                <a:cs typeface="Times New Roman" panose="02020603050405020304" pitchFamily="18" charset="0"/>
              </a:rPr>
              <a:t>The Safari browser features a VPN-like feature, sending traffic through multiple relays. It prevents ISPs and even Apple from seeing what you do online. However, this Private Relay is only available to iCloud+ subscribers.</a:t>
            </a:r>
            <a:endParaRPr lang="en-US"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125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9915" y="3408056"/>
            <a:ext cx="7197726" cy="2421464"/>
          </a:xfrm>
        </p:spPr>
        <p:txBody>
          <a:bodyPr/>
          <a:lstStyle/>
          <a:p>
            <a:r>
              <a:rPr lang="en-US" dirty="0" smtClean="0"/>
              <a:t>The end </a:t>
            </a:r>
            <a:endParaRPr lang="en-US" dirty="0"/>
          </a:p>
        </p:txBody>
      </p:sp>
    </p:spTree>
    <p:extLst>
      <p:ext uri="{BB962C8B-B14F-4D97-AF65-F5344CB8AC3E}">
        <p14:creationId xmlns:p14="http://schemas.microsoft.com/office/powerpoint/2010/main" val="416779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984" y="2066046"/>
            <a:ext cx="7155053" cy="3822244"/>
          </a:xfrm>
        </p:spPr>
      </p:pic>
      <p:sp>
        <p:nvSpPr>
          <p:cNvPr id="7" name="Title 6"/>
          <p:cNvSpPr>
            <a:spLocks noGrp="1"/>
          </p:cNvSpPr>
          <p:nvPr>
            <p:ph type="title"/>
          </p:nvPr>
        </p:nvSpPr>
        <p:spPr/>
        <p:txBody>
          <a:bodyPr/>
          <a:lstStyle/>
          <a:p>
            <a:pPr algn="ctr"/>
            <a:r>
              <a:rPr lang="en-US" dirty="0" smtClean="0"/>
              <a:t>Examples of web browsers</a:t>
            </a:r>
            <a:endParaRPr lang="en-US" dirty="0"/>
          </a:p>
        </p:txBody>
      </p:sp>
    </p:spTree>
    <p:extLst>
      <p:ext uri="{BB962C8B-B14F-4D97-AF65-F5344CB8AC3E}">
        <p14:creationId xmlns:p14="http://schemas.microsoft.com/office/powerpoint/2010/main" val="177372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Microsoft edge browser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424" y="2065867"/>
            <a:ext cx="7098809" cy="3925500"/>
          </a:xfrm>
        </p:spPr>
      </p:pic>
    </p:spTree>
    <p:extLst>
      <p:ext uri="{BB962C8B-B14F-4D97-AF65-F5344CB8AC3E}">
        <p14:creationId xmlns:p14="http://schemas.microsoft.com/office/powerpoint/2010/main" val="408903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is edge browser the best?</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Edge brings unique capabilities to your browsing, including </a:t>
            </a:r>
            <a:r>
              <a:rPr lang="en-US" sz="1600" dirty="0" smtClean="0">
                <a:latin typeface="Times New Roman" panose="02020603050405020304" pitchFamily="18" charset="0"/>
                <a:cs typeface="Times New Roman" panose="02020603050405020304" pitchFamily="18" charset="0"/>
              </a:rPr>
              <a:t>enhanced security</a:t>
            </a:r>
            <a:r>
              <a:rPr lang="en-US" sz="1600" dirty="0">
                <a:latin typeface="Times New Roman" panose="02020603050405020304" pitchFamily="18" charset="0"/>
                <a:cs typeface="Times New Roman" panose="02020603050405020304" pitchFamily="18" charset="0"/>
              </a:rPr>
              <a:t>, money-saving shopping tools, excellent tab </a:t>
            </a:r>
            <a:r>
              <a:rPr lang="en-US" sz="1600" dirty="0" smtClean="0">
                <a:latin typeface="Times New Roman" panose="02020603050405020304" pitchFamily="18" charset="0"/>
                <a:cs typeface="Times New Roman" panose="02020603050405020304" pitchFamily="18" charset="0"/>
              </a:rPr>
              <a:t>management features</a:t>
            </a:r>
            <a:r>
              <a:rPr lang="en-US" sz="1600" dirty="0">
                <a:latin typeface="Times New Roman" panose="02020603050405020304" pitchFamily="18" charset="0"/>
                <a:cs typeface="Times New Roman" panose="02020603050405020304" pitchFamily="18" charset="0"/>
              </a:rPr>
              <a:t>, and more. Edge offers clear privacy options. As with </a:t>
            </a:r>
            <a:r>
              <a:rPr lang="en-US" sz="1600" dirty="0" smtClean="0">
                <a:latin typeface="Times New Roman" panose="02020603050405020304" pitchFamily="18" charset="0"/>
                <a:cs typeface="Times New Roman" panose="02020603050405020304" pitchFamily="18" charset="0"/>
              </a:rPr>
              <a:t>most choices </a:t>
            </a:r>
            <a:r>
              <a:rPr lang="en-US" sz="1600" dirty="0">
                <a:latin typeface="Times New Roman" panose="02020603050405020304" pitchFamily="18" charset="0"/>
                <a:cs typeface="Times New Roman" panose="02020603050405020304" pitchFamily="18" charset="0"/>
              </a:rPr>
              <a:t>in life, there’s a trade-off; The more secure and private </a:t>
            </a:r>
            <a:r>
              <a:rPr lang="en-US" sz="1600" dirty="0" smtClean="0">
                <a:latin typeface="Times New Roman" panose="02020603050405020304" pitchFamily="18" charset="0"/>
                <a:cs typeface="Times New Roman" panose="02020603050405020304" pitchFamily="18" charset="0"/>
              </a:rPr>
              <a:t>the privacy </a:t>
            </a:r>
            <a:r>
              <a:rPr lang="en-US" sz="1600" dirty="0">
                <a:latin typeface="Times New Roman" panose="02020603050405020304" pitchFamily="18" charset="0"/>
                <a:cs typeface="Times New Roman" panose="02020603050405020304" pitchFamily="18" charset="0"/>
              </a:rPr>
              <a:t>level you choose, the fewer site features and less </a:t>
            </a:r>
            <a:r>
              <a:rPr lang="en-US" sz="1600" dirty="0" smtClean="0">
                <a:latin typeface="Times New Roman" panose="02020603050405020304" pitchFamily="18" charset="0"/>
                <a:cs typeface="Times New Roman" panose="02020603050405020304" pitchFamily="18" charset="0"/>
              </a:rPr>
              <a:t>functionality you </a:t>
            </a:r>
            <a:r>
              <a:rPr lang="en-US" sz="1600" dirty="0">
                <a:latin typeface="Times New Roman" panose="02020603050405020304" pitchFamily="18" charset="0"/>
                <a:cs typeface="Times New Roman" panose="02020603050405020304" pitchFamily="18" charset="0"/>
              </a:rPr>
              <a:t>get. Strict tracking prevention in InPrivate windows is </a:t>
            </a:r>
            <a:r>
              <a:rPr lang="en-US" sz="1600" dirty="0" smtClean="0">
                <a:latin typeface="Times New Roman" panose="02020603050405020304" pitchFamily="18" charset="0"/>
                <a:cs typeface="Times New Roman" panose="02020603050405020304" pitchFamily="18" charset="0"/>
              </a:rPr>
              <a:t>another good </a:t>
            </a:r>
            <a:r>
              <a:rPr lang="en-US" sz="1600" dirty="0">
                <a:latin typeface="Times New Roman" panose="02020603050405020304" pitchFamily="18" charset="0"/>
                <a:cs typeface="Times New Roman" panose="02020603050405020304" pitchFamily="18" charset="0"/>
              </a:rPr>
              <a:t>option, since you likely don’t want cross-site tracking </a:t>
            </a:r>
            <a:r>
              <a:rPr lang="en-US" sz="1600" dirty="0" smtClean="0">
                <a:latin typeface="Times New Roman" panose="02020603050405020304" pitchFamily="18" charset="0"/>
                <a:cs typeface="Times New Roman" panose="02020603050405020304" pitchFamily="18" charset="0"/>
              </a:rPr>
              <a:t>happening during </a:t>
            </a:r>
            <a:r>
              <a:rPr lang="en-US" sz="1600" dirty="0">
                <a:latin typeface="Times New Roman" panose="02020603050405020304" pitchFamily="18" charset="0"/>
                <a:cs typeface="Times New Roman" panose="02020603050405020304" pitchFamily="18" charset="0"/>
              </a:rPr>
              <a:t>private browsing sessions. Microsoft Edge is a great native browser for Windows and a good alternative to Safari on </a:t>
            </a:r>
            <a:r>
              <a:rPr lang="en-US" sz="1600" dirty="0" err="1">
                <a:latin typeface="Times New Roman" panose="02020603050405020304" pitchFamily="18" charset="0"/>
                <a:cs typeface="Times New Roman" panose="02020603050405020304" pitchFamily="18" charset="0"/>
              </a:rPr>
              <a:t>macOS</a:t>
            </a:r>
            <a:r>
              <a:rPr lang="en-US" sz="1600" dirty="0">
                <a:latin typeface="Times New Roman" panose="02020603050405020304" pitchFamily="18" charset="0"/>
                <a:cs typeface="Times New Roman" panose="02020603050405020304" pitchFamily="18" charset="0"/>
              </a:rPr>
              <a:t> if you need a browser that runs outside Apple’s ecosystem.</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12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and availability</a:t>
            </a:r>
            <a:endParaRPr lang="en-US" dirty="0"/>
          </a:p>
        </p:txBody>
      </p:sp>
      <p:sp>
        <p:nvSpPr>
          <p:cNvPr id="3" name="Content Placeholder 2"/>
          <p:cNvSpPr>
            <a:spLocks noGrp="1"/>
          </p:cNvSpPr>
          <p:nvPr>
            <p:ph sz="half" idx="1"/>
          </p:nvPr>
        </p:nvSpPr>
        <p:spPr>
          <a:xfrm>
            <a:off x="685801" y="1903528"/>
            <a:ext cx="4995334" cy="3649134"/>
          </a:xfrm>
        </p:spPr>
        <p:txBody>
          <a:bodyPr/>
          <a:lstStyle/>
          <a:p>
            <a:pPr marL="0" indent="0">
              <a:buNone/>
            </a:pPr>
            <a:r>
              <a:rPr lang="en-US" dirty="0"/>
              <a:t>•	Stacks tabs vertically</a:t>
            </a:r>
          </a:p>
          <a:p>
            <a:pPr marL="0" indent="0">
              <a:buNone/>
            </a:pPr>
            <a:r>
              <a:rPr lang="en-US" dirty="0"/>
              <a:t>•	Groups websites into Collections</a:t>
            </a:r>
          </a:p>
          <a:p>
            <a:pPr marL="0" indent="0">
              <a:buNone/>
            </a:pPr>
            <a:r>
              <a:rPr lang="en-US" dirty="0"/>
              <a:t>•	Supports Dolby Audio and 4K</a:t>
            </a:r>
          </a:p>
          <a:p>
            <a:pPr marL="0" indent="0">
              <a:buNone/>
            </a:pPr>
            <a:r>
              <a:rPr lang="en-US" dirty="0"/>
              <a:t>•	Competes with Chrome in speed on Windows</a:t>
            </a:r>
          </a:p>
        </p:txBody>
      </p:sp>
      <p:sp>
        <p:nvSpPr>
          <p:cNvPr id="4" name="Content Placeholder 3"/>
          <p:cNvSpPr>
            <a:spLocks noGrp="1"/>
          </p:cNvSpPr>
          <p:nvPr>
            <p:ph sz="half" idx="2"/>
          </p:nvPr>
        </p:nvSpPr>
        <p:spPr/>
        <p:txBody>
          <a:bodyPr/>
          <a:lstStyle/>
          <a:p>
            <a:r>
              <a:rPr lang="pt-BR" dirty="0"/>
              <a:t>Desktop: Windows, macOS</a:t>
            </a:r>
          </a:p>
          <a:p>
            <a:r>
              <a:rPr lang="pt-BR" dirty="0"/>
              <a:t>Mobile: iOS, iPadOS, Android</a:t>
            </a:r>
          </a:p>
          <a:p>
            <a:endParaRPr lang="pt-BR" dirty="0"/>
          </a:p>
          <a:p>
            <a:endParaRPr lang="pt-BR" dirty="0"/>
          </a:p>
          <a:p>
            <a:endParaRPr lang="en-US" dirty="0"/>
          </a:p>
        </p:txBody>
      </p:sp>
    </p:spTree>
    <p:extLst>
      <p:ext uri="{BB962C8B-B14F-4D97-AF65-F5344CB8AC3E}">
        <p14:creationId xmlns:p14="http://schemas.microsoft.com/office/powerpoint/2010/main" val="163474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Environments and browsers</a:t>
            </a:r>
            <a:endParaRPr lang="en-US" dirty="0"/>
          </a:p>
        </p:txBody>
      </p:sp>
      <p:sp>
        <p:nvSpPr>
          <p:cNvPr id="3" name="Content Placeholder 2"/>
          <p:cNvSpPr>
            <a:spLocks noGrp="1"/>
          </p:cNvSpPr>
          <p:nvPr>
            <p:ph idx="1"/>
          </p:nvPr>
        </p:nvSpPr>
        <p:spPr/>
        <p:txBody>
          <a:bodyPr/>
          <a:lstStyle/>
          <a:p>
            <a:r>
              <a:rPr lang="en-US" dirty="0" smtClean="0"/>
              <a:t>Working </a:t>
            </a:r>
            <a:r>
              <a:rPr lang="en-US" dirty="0"/>
              <a:t>in the doctor’s office, using Microsoft Edge browser will allow you to view and edit the patient’s data without leaving the browser.</a:t>
            </a:r>
          </a:p>
          <a:p>
            <a:r>
              <a:rPr lang="en-US" dirty="0" smtClean="0"/>
              <a:t>Working </a:t>
            </a:r>
            <a:r>
              <a:rPr lang="en-US" dirty="0"/>
              <a:t>in a Tech </a:t>
            </a:r>
            <a:r>
              <a:rPr lang="en-US" dirty="0" smtClean="0"/>
              <a:t>Company built </a:t>
            </a:r>
            <a:r>
              <a:rPr lang="en-US" dirty="0"/>
              <a:t>into Microsoft Edge, Microsoft Defender SmartScreen blocks more phishing and malware attempts than Google Chrome's Safe Browsing, according to an independent test from CyberRatings.org. Microsoft Defender SmartScreen provides real-time reputation checks of sites and downloads as users work online, and is part of the Microsoft Intelligent Security Graph, which draws signals and insights generated from Microsoft's large network of global assets, researchers, and partners</a:t>
            </a:r>
            <a:r>
              <a:rPr lang="en-US" dirty="0" smtClean="0"/>
              <a:t>.</a:t>
            </a:r>
          </a:p>
          <a:p>
            <a:r>
              <a:rPr lang="en-US" dirty="0" smtClean="0"/>
              <a:t>Working </a:t>
            </a:r>
            <a:r>
              <a:rPr lang="en-US" dirty="0"/>
              <a:t>in an Accounting Firm Edge browser organize your </a:t>
            </a:r>
            <a:r>
              <a:rPr lang="en-US" dirty="0" smtClean="0"/>
              <a:t>browsing data—collect </a:t>
            </a:r>
            <a:r>
              <a:rPr lang="en-US" dirty="0"/>
              <a:t>links, files, and more for easy </a:t>
            </a:r>
            <a:r>
              <a:rPr lang="en-US" dirty="0" smtClean="0"/>
              <a:t>access later.</a:t>
            </a:r>
            <a:endParaRPr lang="en-US" dirty="0"/>
          </a:p>
          <a:p>
            <a:endParaRPr lang="en-US" dirty="0"/>
          </a:p>
        </p:txBody>
      </p:sp>
    </p:spTree>
    <p:extLst>
      <p:ext uri="{BB962C8B-B14F-4D97-AF65-F5344CB8AC3E}">
        <p14:creationId xmlns:p14="http://schemas.microsoft.com/office/powerpoint/2010/main" val="244209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anose="02020603050405020304" pitchFamily="18" charset="0"/>
                <a:cs typeface="Times New Roman" panose="02020603050405020304" pitchFamily="18" charset="0"/>
              </a:rPr>
              <a:t>Edge browser</a:t>
            </a:r>
            <a:endParaRPr lang="en-US" sz="4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ADVANTAGES</a:t>
            </a:r>
            <a:r>
              <a:rPr lang="en-US" dirty="0" smtClean="0"/>
              <a:t> </a:t>
            </a:r>
            <a:endParaRPr lang="en-US" dirty="0"/>
          </a:p>
        </p:txBody>
      </p:sp>
      <p:sp>
        <p:nvSpPr>
          <p:cNvPr id="4" name="Content Placeholder 3"/>
          <p:cNvSpPr>
            <a:spLocks noGrp="1"/>
          </p:cNvSpPr>
          <p:nvPr>
            <p:ph sz="half" idx="2"/>
          </p:nvPr>
        </p:nvSpPr>
        <p:spPr/>
        <p:txBody>
          <a:bodyPr/>
          <a:lstStyle/>
          <a:p>
            <a:r>
              <a:rPr lang="en-US" sz="1600" dirty="0" smtClean="0">
                <a:latin typeface="Times New Roman" panose="02020603050405020304" pitchFamily="18" charset="0"/>
                <a:cs typeface="Times New Roman" panose="02020603050405020304" pitchFamily="18" charset="0"/>
              </a:rPr>
              <a:t>Synchronizes </a:t>
            </a:r>
            <a:r>
              <a:rPr lang="en-US" sz="1600" dirty="0">
                <a:latin typeface="Times New Roman" panose="02020603050405020304" pitchFamily="18" charset="0"/>
                <a:cs typeface="Times New Roman" panose="02020603050405020304" pitchFamily="18" charset="0"/>
              </a:rPr>
              <a:t>across </a:t>
            </a:r>
            <a:r>
              <a:rPr lang="en-US" sz="1600" dirty="0" smtClean="0">
                <a:latin typeface="Times New Roman" panose="02020603050405020304" pitchFamily="18" charset="0"/>
                <a:cs typeface="Times New Roman" panose="02020603050405020304" pitchFamily="18" charset="0"/>
              </a:rPr>
              <a:t>devices.</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Includes </a:t>
            </a:r>
            <a:r>
              <a:rPr lang="en-US" sz="1600" dirty="0">
                <a:latin typeface="Times New Roman" panose="02020603050405020304" pitchFamily="18" charset="0"/>
                <a:cs typeface="Times New Roman" panose="02020603050405020304" pitchFamily="18" charset="0"/>
              </a:rPr>
              <a:t>a PDF </a:t>
            </a:r>
            <a:r>
              <a:rPr lang="en-US" sz="1600" dirty="0" smtClean="0">
                <a:latin typeface="Times New Roman" panose="02020603050405020304" pitchFamily="18" charset="0"/>
                <a:cs typeface="Times New Roman" panose="02020603050405020304" pitchFamily="18" charset="0"/>
              </a:rPr>
              <a:t>viewer.</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Its </a:t>
            </a:r>
            <a:r>
              <a:rPr lang="en-US" sz="1600" dirty="0">
                <a:latin typeface="Times New Roman" panose="02020603050405020304" pitchFamily="18" charset="0"/>
                <a:cs typeface="Times New Roman" panose="02020603050405020304" pitchFamily="18" charset="0"/>
              </a:rPr>
              <a:t>helpfully customizable home page, speed, Collections feature, built-in screenshot tool, stackable tabs, support are just a few of the browser’s appealing features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Page markup and sharing.</a:t>
            </a:r>
            <a:endParaRPr lang="en-US" sz="1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r>
              <a:rPr lang="en-US" sz="1600" dirty="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ot </a:t>
            </a:r>
            <a:r>
              <a:rPr lang="en-US" sz="1600" dirty="0">
                <a:latin typeface="Times New Roman" panose="02020603050405020304" pitchFamily="18" charset="0"/>
                <a:cs typeface="Times New Roman" panose="02020603050405020304" pitchFamily="18" charset="0"/>
              </a:rPr>
              <a:t>usable with older hardware </a:t>
            </a:r>
            <a:r>
              <a:rPr lang="en-US" sz="1600" dirty="0" smtClean="0">
                <a:latin typeface="Times New Roman" panose="02020603050405020304" pitchFamily="18" charset="0"/>
                <a:cs typeface="Times New Roman" panose="02020603050405020304" pitchFamily="18" charset="0"/>
              </a:rPr>
              <a:t>specifications.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a:t>
            </a:r>
            <a:r>
              <a:rPr lang="en-US" sz="1600" dirty="0" smtClean="0">
                <a:latin typeface="Times New Roman" panose="02020603050405020304" pitchFamily="18" charset="0"/>
                <a:cs typeface="Times New Roman" panose="02020603050405020304" pitchFamily="18" charset="0"/>
              </a:rPr>
              <a:t>ther </a:t>
            </a:r>
            <a:r>
              <a:rPr lang="en-US" sz="1600" dirty="0">
                <a:latin typeface="Times New Roman" panose="02020603050405020304" pitchFamily="18" charset="0"/>
                <a:cs typeface="Times New Roman" panose="02020603050405020304" pitchFamily="18" charset="0"/>
              </a:rPr>
              <a:t>browsers have better </a:t>
            </a:r>
            <a:r>
              <a:rPr lang="en-US" sz="1600" dirty="0" smtClean="0">
                <a:latin typeface="Times New Roman" panose="02020603050405020304" pitchFamily="18" charset="0"/>
                <a:cs typeface="Times New Roman" panose="02020603050405020304" pitchFamily="18" charset="0"/>
              </a:rPr>
              <a:t>performance.</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Small number of sites don’t work.</a:t>
            </a:r>
          </a:p>
          <a:p>
            <a:r>
              <a:rPr lang="en-US" sz="1600" dirty="0" smtClean="0">
                <a:latin typeface="Times New Roman" panose="02020603050405020304" pitchFamily="18" charset="0"/>
                <a:cs typeface="Times New Roman" panose="02020603050405020304" pitchFamily="18" charset="0"/>
              </a:rPr>
              <a:t>Uses much less extensions.</a:t>
            </a:r>
            <a:endParaRPr lang="en-US" sz="16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02023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secure is it?</a:t>
            </a:r>
            <a:endParaRPr lang="en-US" dirty="0"/>
          </a:p>
        </p:txBody>
      </p:sp>
      <p:sp>
        <p:nvSpPr>
          <p:cNvPr id="3" name="Content Placeholder 2"/>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Microsoft Edge is built on top of the Chromium open source project—the same project that is core to Google Chrome—meaning it shares the same well-engineered and well-tested security architecture and design at its foundation. The Microsoft Edge security story doesn't stop there. In fact, Microsoft Edge is more secure than Google Chrome for your business on Windows. It has powerful, built-in defenses against phishing and malware and natively supports hardware isolation on Windows—there's no additional software required to achieve this secure baseline. Furthermore, when paired with native support for Microsoft 365 security and compliance services, Microsoft Edge brings additional, powerful security capabilities and features that help protect against data loss for even more benefits.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For more information:</a:t>
            </a:r>
          </a:p>
          <a:p>
            <a:pPr marL="0" indent="0">
              <a:buNone/>
            </a:pPr>
            <a:r>
              <a:rPr lang="en-US" sz="1600" dirty="0">
                <a:latin typeface="Times New Roman" panose="02020603050405020304" pitchFamily="18" charset="0"/>
                <a:cs typeface="Times New Roman" panose="02020603050405020304" pitchFamily="18" charset="0"/>
                <a:hlinkClick r:id="rId2"/>
              </a:rPr>
              <a:t>https://</a:t>
            </a:r>
            <a:r>
              <a:rPr lang="en-US" sz="1600" dirty="0" smtClean="0">
                <a:latin typeface="Times New Roman" panose="02020603050405020304" pitchFamily="18" charset="0"/>
                <a:cs typeface="Times New Roman" panose="02020603050405020304" pitchFamily="18" charset="0"/>
                <a:hlinkClick r:id="rId2"/>
              </a:rPr>
              <a:t>learn.microsoft.com/en-us/deployedge/microsoft-edge-video-security-compatibility-manageability</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768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142</TotalTime>
  <Words>2468</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Celestial</vt:lpstr>
      <vt:lpstr>Web browsers</vt:lpstr>
      <vt:lpstr>What are web browsers?</vt:lpstr>
      <vt:lpstr>Examples of web browsers</vt:lpstr>
      <vt:lpstr>Microsoft edge browser</vt:lpstr>
      <vt:lpstr>Why is edge browser the best?</vt:lpstr>
      <vt:lpstr>Features and availability</vt:lpstr>
      <vt:lpstr>WORK Environments and browsers</vt:lpstr>
      <vt:lpstr>Edge browser</vt:lpstr>
      <vt:lpstr>How secure is it?</vt:lpstr>
      <vt:lpstr>Mozilla Firefox browser</vt:lpstr>
      <vt:lpstr>Why is Mozilla Firefox browser the best?</vt:lpstr>
      <vt:lpstr>WORK Environments and browsers</vt:lpstr>
      <vt:lpstr>Advantages of Mozilla Firefox</vt:lpstr>
      <vt:lpstr>disadvantages of Mozilla Firefox</vt:lpstr>
      <vt:lpstr>How secure is it?</vt:lpstr>
      <vt:lpstr>Google chrome browser</vt:lpstr>
      <vt:lpstr>Why is google chrome the best?</vt:lpstr>
      <vt:lpstr>WORK Environments and browsers</vt:lpstr>
      <vt:lpstr>PowerPoint Presentation</vt:lpstr>
      <vt:lpstr>Google chrome browser</vt:lpstr>
      <vt:lpstr>How secure is it?</vt:lpstr>
      <vt:lpstr>Safari browser</vt:lpstr>
      <vt:lpstr>Why is safari the best?</vt:lpstr>
      <vt:lpstr>WORK Environments and browsers</vt:lpstr>
      <vt:lpstr>PowerPoint Presentation</vt:lpstr>
      <vt:lpstr>Advantages of safari browser</vt:lpstr>
      <vt:lpstr>Disadvantages of safari browser </vt:lpstr>
      <vt:lpstr>How secure is it?</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browsers</dc:title>
  <dc:creator>trainee</dc:creator>
  <cp:lastModifiedBy>Call Centre</cp:lastModifiedBy>
  <cp:revision>17</cp:revision>
  <dcterms:created xsi:type="dcterms:W3CDTF">2022-12-09T00:02:12Z</dcterms:created>
  <dcterms:modified xsi:type="dcterms:W3CDTF">2022-12-09T13:36:10Z</dcterms:modified>
</cp:coreProperties>
</file>