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1"/>
  </p:notesMasterIdLst>
  <p:handoutMasterIdLst>
    <p:handoutMasterId r:id="rId12"/>
  </p:handoutMasterIdLst>
  <p:sldIdLst>
    <p:sldId id="256" r:id="rId3"/>
    <p:sldId id="271" r:id="rId4"/>
    <p:sldId id="272" r:id="rId5"/>
    <p:sldId id="273" r:id="rId6"/>
    <p:sldId id="274" r:id="rId7"/>
    <p:sldId id="257" r:id="rId8"/>
    <p:sldId id="266" r:id="rId9"/>
    <p:sldId id="275"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18"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2/1/2016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2/1/2016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1DC1F7-A9E9-4D8B-8C97-C74523B2CF2A}" type="datetimeFigureOut">
              <a:rPr lang="en-US"/>
              <a:t>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1DC1F7-A9E9-4D8B-8C97-C74523B2CF2A}" type="datetimeFigureOut">
              <a:rPr lang="en-US"/>
              <a:t>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1DC1F7-A9E9-4D8B-8C97-C74523B2CF2A}" type="datetimeFigureOut">
              <a:rPr lang="en-US"/>
              <a:t>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1DC1F7-A9E9-4D8B-8C97-C74523B2CF2A}" type="datetimeFigureOut">
              <a:rPr lang="en-US"/>
              <a:t>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1DC1F7-A9E9-4D8B-8C97-C74523B2CF2A}" type="datetimeFigureOut">
              <a:rPr lang="en-US"/>
              <a:t>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81DC1F7-A9E9-4D8B-8C97-C74523B2CF2A}" type="datetimeFigureOut">
              <a:rPr lang="en-US"/>
              <a:t>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81DC1F7-A9E9-4D8B-8C97-C74523B2CF2A}" type="datetimeFigureOut">
              <a:rPr lang="en-US"/>
              <a:t>2/1/2016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81DC1F7-A9E9-4D8B-8C97-C74523B2CF2A}" type="datetimeFigureOut">
              <a:rPr lang="en-US"/>
              <a:t>2/1/2016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DC1F7-A9E9-4D8B-8C97-C74523B2CF2A}" type="datetimeFigureOut">
              <a:rPr lang="en-US"/>
              <a:t>2/1/2016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1DC1F7-A9E9-4D8B-8C97-C74523B2CF2A}" type="datetimeFigureOut">
              <a:rPr lang="en-US"/>
              <a:t>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1DC1F7-A9E9-4D8B-8C97-C74523B2CF2A}" type="datetimeFigureOut">
              <a:rPr lang="en-US"/>
              <a:t>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99542E4-2CCF-42F6-9D92-ED568035133D}" type="slidenum">
              <a:rPr/>
              <a:t>‹#›</a:t>
            </a:fld>
            <a:endParaRPr/>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2/1/2016</a:t>
            </a:fld>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www.martinfowler.com/articles/injection.html" TargetMode="External"/><Relationship Id="rId7" Type="http://schemas.openxmlformats.org/officeDocument/2006/relationships/hyperlink" Target="https://github.com/Moq/moq4/wiki/Quickstart" TargetMode="External"/><Relationship Id="rId2" Type="http://schemas.openxmlformats.org/officeDocument/2006/relationships/hyperlink" Target="https://en.wikipedia.org/wiki/Dependency_injection" TargetMode="External"/><Relationship Id="rId1" Type="http://schemas.openxmlformats.org/officeDocument/2006/relationships/slideLayout" Target="../slideLayouts/slideLayout2.xml"/><Relationship Id="rId6" Type="http://schemas.openxmlformats.org/officeDocument/2006/relationships/hyperlink" Target="http://autofac.org/" TargetMode="External"/><Relationship Id="rId5" Type="http://schemas.openxmlformats.org/officeDocument/2006/relationships/hyperlink" Target="http://www.ninject.org/" TargetMode="External"/><Relationship Id="rId4" Type="http://schemas.openxmlformats.org/officeDocument/2006/relationships/hyperlink" Target="https://github.com/unitycontainer/un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br>
              <a:rPr lang="en-US" dirty="0" smtClean="0"/>
            </a:br>
            <a:r>
              <a:rPr lang="en-US" dirty="0" smtClean="0"/>
              <a:t>Dependency Injection</a:t>
            </a:r>
            <a:endParaRPr lang="en-US" dirty="0"/>
          </a:p>
        </p:txBody>
      </p:sp>
      <p:sp>
        <p:nvSpPr>
          <p:cNvPr id="3" name="Subtitle 2"/>
          <p:cNvSpPr>
            <a:spLocks noGrp="1"/>
          </p:cNvSpPr>
          <p:nvPr>
            <p:ph type="subTitle" idx="1"/>
          </p:nvPr>
        </p:nvSpPr>
        <p:spPr/>
        <p:txBody>
          <a:bodyPr>
            <a:normAutofit/>
          </a:bodyPr>
          <a:lstStyle/>
          <a:p>
            <a:r>
              <a:rPr lang="en-US" dirty="0" smtClean="0"/>
              <a:t>With Unity, </a:t>
            </a:r>
            <a:r>
              <a:rPr lang="en-US" dirty="0" err="1" smtClean="0"/>
              <a:t>Ninject</a:t>
            </a:r>
            <a:r>
              <a:rPr lang="en-US" dirty="0" smtClean="0"/>
              <a:t>, and </a:t>
            </a:r>
            <a:r>
              <a:rPr lang="en-US" dirty="0" err="1" smtClean="0"/>
              <a:t>Autofac</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1812" y="342900"/>
            <a:ext cx="3405691" cy="2209800"/>
          </a:xfrm>
          <a:prstGeom prst="rect">
            <a:avLst/>
          </a:prstGeom>
        </p:spPr>
      </p:pic>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John Callaway</a:t>
            </a:r>
            <a:endParaRPr lang="en-US" dirty="0"/>
          </a:p>
        </p:txBody>
      </p:sp>
      <p:sp>
        <p:nvSpPr>
          <p:cNvPr id="14" name="Content Placeholder 13"/>
          <p:cNvSpPr>
            <a:spLocks noGrp="1"/>
          </p:cNvSpPr>
          <p:nvPr>
            <p:ph idx="1"/>
          </p:nvPr>
        </p:nvSpPr>
        <p:spPr/>
        <p:txBody>
          <a:bodyPr/>
          <a:lstStyle/>
          <a:p>
            <a:r>
              <a:rPr lang="en-US" dirty="0" smtClean="0"/>
              <a:t>Professional developer since 1999</a:t>
            </a:r>
          </a:p>
          <a:p>
            <a:r>
              <a:rPr lang="en-US" dirty="0" smtClean="0"/>
              <a:t>Specialize in web technologies</a:t>
            </a:r>
          </a:p>
          <a:p>
            <a:r>
              <a:rPr lang="en-US" dirty="0" smtClean="0"/>
              <a:t>Primarily with line-of-business</a:t>
            </a:r>
          </a:p>
          <a:p>
            <a:r>
              <a:rPr lang="en-US" dirty="0" smtClean="0"/>
              <a:t>Enjoy learning new tech</a:t>
            </a:r>
          </a:p>
          <a:p>
            <a:endParaRPr lang="en-US" dirty="0" smtClean="0"/>
          </a:p>
          <a:p>
            <a:endParaRPr lang="en-US" dirty="0" smtClean="0"/>
          </a:p>
          <a:p>
            <a:endParaRPr lang="en-US" dirty="0" smtClean="0"/>
          </a:p>
          <a:p>
            <a:endParaRPr lang="en-US" dirty="0" smtClean="0"/>
          </a:p>
          <a:p>
            <a:endParaRPr lang="en-US" dirty="0"/>
          </a:p>
        </p:txBody>
      </p:sp>
      <p:pic>
        <p:nvPicPr>
          <p:cNvPr id="3" name="Picture 2"/>
          <p:cNvPicPr>
            <a:picLocks noChangeAspect="1"/>
          </p:cNvPicPr>
          <p:nvPr/>
        </p:nvPicPr>
        <p:blipFill>
          <a:blip r:embed="rId2"/>
          <a:stretch>
            <a:fillRect/>
          </a:stretch>
        </p:blipFill>
        <p:spPr>
          <a:xfrm>
            <a:off x="6027737" y="2449624"/>
            <a:ext cx="5172075" cy="3722576"/>
          </a:xfrm>
          <a:prstGeom prst="rect">
            <a:avLst/>
          </a:prstGeom>
        </p:spPr>
      </p:pic>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Dependency Injection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In </a:t>
            </a:r>
            <a:r>
              <a:rPr lang="en-US" dirty="0"/>
              <a:t>software engineering, </a:t>
            </a:r>
            <a:r>
              <a:rPr lang="en-US" b="1" dirty="0"/>
              <a:t>dependency injection</a:t>
            </a:r>
            <a:r>
              <a:rPr lang="en-US" dirty="0"/>
              <a:t> is a software design pattern that implements inversion of control for resolving </a:t>
            </a:r>
            <a:r>
              <a:rPr lang="en-US" b="1" dirty="0"/>
              <a:t>dependencies</a:t>
            </a:r>
            <a:r>
              <a:rPr lang="en-US" dirty="0"/>
              <a:t>. A </a:t>
            </a:r>
            <a:r>
              <a:rPr lang="en-US" b="1" dirty="0"/>
              <a:t>dependency</a:t>
            </a:r>
            <a:r>
              <a:rPr lang="en-US" dirty="0"/>
              <a:t> is an object that can be used (a service). An </a:t>
            </a:r>
            <a:r>
              <a:rPr lang="en-US" b="1" dirty="0"/>
              <a:t>injection</a:t>
            </a:r>
            <a:r>
              <a:rPr lang="en-US" dirty="0"/>
              <a:t> is the passing of a </a:t>
            </a:r>
            <a:r>
              <a:rPr lang="en-US" b="1" dirty="0"/>
              <a:t>dependency</a:t>
            </a:r>
            <a:r>
              <a:rPr lang="en-US" dirty="0"/>
              <a:t> to a dependent object (a </a:t>
            </a:r>
            <a:r>
              <a:rPr lang="en-US" dirty="0" smtClean="0"/>
              <a:t>client</a:t>
            </a:r>
            <a:r>
              <a:rPr lang="en-US" dirty="0"/>
              <a:t>) that would use </a:t>
            </a:r>
            <a:r>
              <a:rPr lang="en-US" dirty="0" smtClean="0"/>
              <a:t>it.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pic>
        <p:nvPicPr>
          <p:cNvPr id="1026" name="Picture 2" descr="https://upload.wikimedia.org/wikipedia/en/thumb/8/80/Wikipedia-logo-v2.svg/1122px-Wikipedia-logo-v2.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2412" y="4388902"/>
            <a:ext cx="1953965" cy="178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09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Fowler says:</a:t>
            </a:r>
            <a:endParaRPr lang="en-US" dirty="0"/>
          </a:p>
        </p:txBody>
      </p:sp>
      <p:sp>
        <p:nvSpPr>
          <p:cNvPr id="5" name="Content Placeholder 4"/>
          <p:cNvSpPr>
            <a:spLocks noGrp="1"/>
          </p:cNvSpPr>
          <p:nvPr>
            <p:ph sz="half" idx="1"/>
          </p:nvPr>
        </p:nvSpPr>
        <p:spPr>
          <a:xfrm>
            <a:off x="1293813" y="1828800"/>
            <a:ext cx="5562599" cy="4343400"/>
          </a:xfrm>
        </p:spPr>
        <p:txBody>
          <a:bodyPr/>
          <a:lstStyle/>
          <a:p>
            <a:pPr marL="0" indent="0">
              <a:buNone/>
            </a:pPr>
            <a:endParaRPr lang="en-US" dirty="0" smtClean="0"/>
          </a:p>
          <a:p>
            <a:pPr marL="0" indent="0">
              <a:buNone/>
            </a:pPr>
            <a:r>
              <a:rPr lang="en-US" dirty="0" smtClean="0"/>
              <a:t>The </a:t>
            </a:r>
            <a:r>
              <a:rPr lang="en-US" dirty="0"/>
              <a:t>basic idea of the Dependency Injection is to have a separate object, an assembler, that populates a field in </a:t>
            </a:r>
            <a:r>
              <a:rPr lang="en-US" dirty="0" smtClean="0"/>
              <a:t>the [target] </a:t>
            </a:r>
            <a:r>
              <a:rPr lang="en-US" dirty="0"/>
              <a:t>class with an appropriate implementation for the finder interface</a:t>
            </a:r>
          </a:p>
        </p:txBody>
      </p:sp>
      <p:pic>
        <p:nvPicPr>
          <p:cNvPr id="2050" name="Picture 2" descr="https://pbs.twimg.com/profile_images/79787739/mf-tg-sq_400x400.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42212" y="19812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some code!</a:t>
            </a:r>
            <a:endParaRPr lang="en-US" dirty="0"/>
          </a:p>
        </p:txBody>
      </p:sp>
      <p:sp>
        <p:nvSpPr>
          <p:cNvPr id="5" name="Content Placeholder 4"/>
          <p:cNvSpPr>
            <a:spLocks noGrp="1"/>
          </p:cNvSpPr>
          <p:nvPr>
            <p:ph sz="half" idx="1"/>
          </p:nvPr>
        </p:nvSpPr>
        <p:spPr>
          <a:xfrm>
            <a:off x="1293813" y="1828800"/>
            <a:ext cx="9296399" cy="2590800"/>
          </a:xfrm>
        </p:spPr>
        <p:txBody>
          <a:bodyPr numCol="2">
            <a:normAutofit/>
          </a:bodyPr>
          <a:lstStyle/>
          <a:p>
            <a:r>
              <a:rPr lang="en-US" dirty="0" smtClean="0"/>
              <a:t>Ex01 - File =&gt; New Project</a:t>
            </a:r>
          </a:p>
          <a:p>
            <a:r>
              <a:rPr lang="en-US" dirty="0" smtClean="0"/>
              <a:t>Ex02 - “new” everywhere!</a:t>
            </a:r>
          </a:p>
          <a:p>
            <a:r>
              <a:rPr lang="en-US" dirty="0" smtClean="0"/>
              <a:t>Ex03 - Field level service </a:t>
            </a:r>
          </a:p>
          <a:p>
            <a:r>
              <a:rPr lang="en-US" dirty="0" smtClean="0"/>
              <a:t>Ex04 - Poor Man’s DI</a:t>
            </a:r>
          </a:p>
          <a:p>
            <a:r>
              <a:rPr lang="en-US" dirty="0" smtClean="0"/>
              <a:t>Ex05 - Poor Man multi-layer</a:t>
            </a:r>
          </a:p>
          <a:p>
            <a:r>
              <a:rPr lang="en-US" dirty="0" smtClean="0"/>
              <a:t>Ex06 - Unity</a:t>
            </a:r>
          </a:p>
          <a:p>
            <a:r>
              <a:rPr lang="en-US" dirty="0" smtClean="0"/>
              <a:t>Ex07 - </a:t>
            </a:r>
            <a:r>
              <a:rPr lang="en-US" dirty="0" err="1" smtClean="0"/>
              <a:t>Ninject</a:t>
            </a:r>
            <a:endParaRPr lang="en-US" dirty="0" smtClean="0"/>
          </a:p>
          <a:p>
            <a:r>
              <a:rPr lang="en-US" dirty="0" smtClean="0"/>
              <a:t>Ex08 - </a:t>
            </a:r>
            <a:r>
              <a:rPr lang="en-US" dirty="0" err="1" smtClean="0"/>
              <a:t>Autofac</a:t>
            </a:r>
            <a:endParaRPr lang="en-US" dirty="0" smtClean="0"/>
          </a:p>
          <a:p>
            <a:r>
              <a:rPr lang="en-US" dirty="0" smtClean="0"/>
              <a:t>Ex09 </a:t>
            </a:r>
            <a:r>
              <a:rPr lang="en-US" dirty="0"/>
              <a:t>-</a:t>
            </a:r>
            <a:r>
              <a:rPr lang="en-US" dirty="0" smtClean="0"/>
              <a:t> Put it all together</a:t>
            </a:r>
            <a:endParaRPr lang="en-US" dirty="0" smtClean="0"/>
          </a:p>
        </p:txBody>
      </p:sp>
    </p:spTree>
    <p:extLst>
      <p:ext uri="{BB962C8B-B14F-4D97-AF65-F5344CB8AC3E}">
        <p14:creationId xmlns:p14="http://schemas.microsoft.com/office/powerpoint/2010/main" val="116993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93812" y="381000"/>
            <a:ext cx="9601200" cy="11430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800" b="0" kern="1200" cap="none" baseline="0">
                <a:solidFill>
                  <a:schemeClr val="tx1"/>
                </a:solidFill>
                <a:latin typeface="+mj-lt"/>
                <a:ea typeface="+mj-ea"/>
                <a:cs typeface="+mj-cs"/>
              </a:defRPr>
            </a:lvl1pPr>
          </a:lstStyle>
          <a:p>
            <a:r>
              <a:rPr lang="en-US" dirty="0" smtClean="0"/>
              <a:t>DI vs </a:t>
            </a:r>
            <a:r>
              <a:rPr lang="en-US" dirty="0" err="1" smtClean="0"/>
              <a:t>IoC</a:t>
            </a:r>
            <a:endParaRPr lang="en-US" dirty="0"/>
          </a:p>
        </p:txBody>
      </p:sp>
      <p:sp>
        <p:nvSpPr>
          <p:cNvPr id="6" name="Rectangle 5"/>
          <p:cNvSpPr/>
          <p:nvPr/>
        </p:nvSpPr>
        <p:spPr>
          <a:xfrm>
            <a:off x="1293812" y="1752600"/>
            <a:ext cx="9601200" cy="3416320"/>
          </a:xfrm>
          <a:prstGeom prst="rect">
            <a:avLst/>
          </a:prstGeom>
        </p:spPr>
        <p:txBody>
          <a:bodyPr wrap="square">
            <a:spAutoFit/>
          </a:bodyPr>
          <a:lstStyle/>
          <a:p>
            <a:r>
              <a:rPr lang="en-US" dirty="0" smtClean="0"/>
              <a:t>Dependency Injection is a tool that Inversion of Control uses.</a:t>
            </a:r>
          </a:p>
          <a:p>
            <a:endParaRPr lang="en-US" dirty="0"/>
          </a:p>
          <a:p>
            <a:r>
              <a:rPr lang="en-US" dirty="0" smtClean="0"/>
              <a:t>If you’re doing Inversion of Control then you’re doing Dependency Injection.</a:t>
            </a:r>
          </a:p>
          <a:p>
            <a:endParaRPr lang="en-US" dirty="0"/>
          </a:p>
          <a:p>
            <a:r>
              <a:rPr lang="en-US" dirty="0" smtClean="0"/>
              <a:t>If you’re doing Dependency Injection you may not necessarily be doing </a:t>
            </a:r>
            <a:r>
              <a:rPr lang="en-US" dirty="0" err="1" smtClean="0"/>
              <a:t>IoC</a:t>
            </a:r>
            <a:r>
              <a:rPr lang="en-US" dirty="0" smtClean="0"/>
              <a:t>.</a:t>
            </a:r>
          </a:p>
          <a:p>
            <a:endParaRPr lang="en-US" dirty="0"/>
          </a:p>
          <a:p>
            <a:r>
              <a:rPr lang="en-US" dirty="0" smtClean="0"/>
              <a:t>The distinguishing feature of </a:t>
            </a:r>
            <a:r>
              <a:rPr lang="en-US" dirty="0" err="1" smtClean="0"/>
              <a:t>IoC</a:t>
            </a:r>
            <a:r>
              <a:rPr lang="en-US" dirty="0"/>
              <a:t> </a:t>
            </a:r>
            <a:r>
              <a:rPr lang="en-US" dirty="0" smtClean="0"/>
              <a:t>is instead of the dependency flowing from top to bottom, the flow is from bottom to the top. In other words, the data layer would depend on the business layer, your business layer depends on UI, etc.</a:t>
            </a:r>
          </a:p>
          <a:p>
            <a:endParaRPr lang="en-US" dirty="0"/>
          </a:p>
          <a:p>
            <a:endParaRPr lang="en-US" dirty="0" smtClean="0"/>
          </a:p>
          <a:p>
            <a:r>
              <a:rPr lang="en-US" dirty="0" smtClean="0"/>
              <a:t>Inversion of Control is a topic for another time.</a:t>
            </a:r>
            <a:endParaRPr lang="en-US" dirty="0"/>
          </a:p>
        </p:txBody>
      </p:sp>
    </p:spTree>
    <p:extLst>
      <p:ext uri="{BB962C8B-B14F-4D97-AF65-F5344CB8AC3E}">
        <p14:creationId xmlns:p14="http://schemas.microsoft.com/office/powerpoint/2010/main" val="2329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685800"/>
            <a:ext cx="3505200" cy="3886200"/>
          </a:xfrm>
        </p:spPr>
        <p:txBody>
          <a:bodyPr/>
          <a:lstStyle/>
          <a:p>
            <a:r>
              <a:rPr lang="en-US" dirty="0" smtClean="0"/>
              <a:t>Intro to </a:t>
            </a:r>
            <a:br>
              <a:rPr lang="en-US" dirty="0" smtClean="0"/>
            </a:br>
            <a:r>
              <a:rPr lang="en-US" dirty="0" smtClean="0"/>
              <a:t>Dependency Injection</a:t>
            </a:r>
            <a:endParaRPr lang="en-US" dirty="0"/>
          </a:p>
        </p:txBody>
      </p:sp>
      <p:sp>
        <p:nvSpPr>
          <p:cNvPr id="4" name="Text Placeholder 3"/>
          <p:cNvSpPr>
            <a:spLocks noGrp="1"/>
          </p:cNvSpPr>
          <p:nvPr>
            <p:ph type="body" sz="half" idx="2"/>
          </p:nvPr>
        </p:nvSpPr>
        <p:spPr>
          <a:xfrm>
            <a:off x="1370011" y="4724400"/>
            <a:ext cx="3505201" cy="1447800"/>
          </a:xfrm>
        </p:spPr>
        <p:txBody>
          <a:bodyPr>
            <a:normAutofit fontScale="92500" lnSpcReduction="20000"/>
          </a:bodyPr>
          <a:lstStyle/>
          <a:p>
            <a:endParaRPr lang="en-US" dirty="0" smtClean="0"/>
          </a:p>
          <a:p>
            <a:r>
              <a:rPr lang="en-US" dirty="0" smtClean="0"/>
              <a:t>John Callaway</a:t>
            </a:r>
          </a:p>
          <a:p>
            <a:r>
              <a:rPr lang="en-US" dirty="0" smtClean="0"/>
              <a:t>@</a:t>
            </a:r>
            <a:r>
              <a:rPr lang="en-US" dirty="0" err="1" smtClean="0"/>
              <a:t>matsubonsai</a:t>
            </a:r>
            <a:endParaRPr lang="en-US" dirty="0" smtClean="0"/>
          </a:p>
          <a:p>
            <a:r>
              <a:rPr lang="en-US" dirty="0" smtClean="0"/>
              <a:t>www.1north.com</a:t>
            </a:r>
          </a:p>
        </p:txBody>
      </p:sp>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2500" r="12500"/>
          <a:stretch>
            <a:fillRect/>
          </a:stretch>
        </p:blipFill>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66" y="609600"/>
            <a:ext cx="3262293" cy="2116755"/>
          </a:xfrm>
          <a:prstGeom prst="rect">
            <a:avLst/>
          </a:prstGeom>
        </p:spPr>
      </p:pic>
    </p:spTree>
    <p:extLst>
      <p:ext uri="{BB962C8B-B14F-4D97-AF65-F5344CB8AC3E}">
        <p14:creationId xmlns:p14="http://schemas.microsoft.com/office/powerpoint/2010/main" val="23559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Links</a:t>
            </a:r>
            <a:endParaRPr lang="en-US" dirty="0"/>
          </a:p>
        </p:txBody>
      </p:sp>
      <p:sp>
        <p:nvSpPr>
          <p:cNvPr id="3" name="Content Placeholder 2"/>
          <p:cNvSpPr>
            <a:spLocks noGrp="1"/>
          </p:cNvSpPr>
          <p:nvPr>
            <p:ph idx="1"/>
          </p:nvPr>
        </p:nvSpPr>
        <p:spPr>
          <a:xfrm>
            <a:off x="1293814" y="1828800"/>
            <a:ext cx="10667998" cy="4343400"/>
          </a:xfrm>
        </p:spPr>
        <p:txBody>
          <a:bodyPr/>
          <a:lstStyle/>
          <a:p>
            <a:pPr marL="0" indent="0">
              <a:buNone/>
            </a:pPr>
            <a:r>
              <a:rPr lang="en-US" dirty="0"/>
              <a:t>Wiki - </a:t>
            </a:r>
            <a:r>
              <a:rPr lang="en-US" dirty="0">
                <a:hlinkClick r:id="rId2"/>
              </a:rPr>
              <a:t>https://</a:t>
            </a:r>
            <a:r>
              <a:rPr lang="en-US" dirty="0" smtClean="0">
                <a:hlinkClick r:id="rId2"/>
              </a:rPr>
              <a:t>en.wikipedia.org/wiki/Dependency_injection</a:t>
            </a:r>
            <a:endParaRPr lang="en-US" dirty="0" smtClean="0"/>
          </a:p>
          <a:p>
            <a:pPr marL="0" indent="0">
              <a:buNone/>
            </a:pPr>
            <a:r>
              <a:rPr lang="en-US" dirty="0" smtClean="0"/>
              <a:t>Martin Fowler - </a:t>
            </a:r>
            <a:r>
              <a:rPr lang="en-US" dirty="0" smtClean="0">
                <a:hlinkClick r:id="rId3"/>
              </a:rPr>
              <a:t>http</a:t>
            </a:r>
            <a:r>
              <a:rPr lang="en-US" dirty="0">
                <a:hlinkClick r:id="rId3"/>
              </a:rPr>
              <a:t>://</a:t>
            </a:r>
            <a:r>
              <a:rPr lang="en-US" dirty="0" smtClean="0">
                <a:hlinkClick r:id="rId3"/>
              </a:rPr>
              <a:t>www.martinfowler.com/articles/injection.html</a:t>
            </a:r>
            <a:endParaRPr lang="en-US" dirty="0"/>
          </a:p>
          <a:p>
            <a:pPr marL="0" indent="0">
              <a:buNone/>
            </a:pPr>
            <a:r>
              <a:rPr lang="en-US" dirty="0" smtClean="0"/>
              <a:t>Unity - </a:t>
            </a:r>
            <a:r>
              <a:rPr lang="en-US" dirty="0" smtClean="0">
                <a:hlinkClick r:id="rId4"/>
              </a:rPr>
              <a:t>https</a:t>
            </a:r>
            <a:r>
              <a:rPr lang="en-US" dirty="0">
                <a:hlinkClick r:id="rId4"/>
              </a:rPr>
              <a:t>://</a:t>
            </a:r>
            <a:r>
              <a:rPr lang="en-US" dirty="0" smtClean="0">
                <a:hlinkClick r:id="rId4"/>
              </a:rPr>
              <a:t>github.com/unitycontainer/unity</a:t>
            </a:r>
            <a:endParaRPr lang="en-US" dirty="0" smtClean="0"/>
          </a:p>
          <a:p>
            <a:pPr marL="0" indent="0">
              <a:buNone/>
            </a:pPr>
            <a:r>
              <a:rPr lang="en-US" dirty="0" err="1" smtClean="0"/>
              <a:t>Ninject</a:t>
            </a:r>
            <a:r>
              <a:rPr lang="en-US" dirty="0"/>
              <a:t> - </a:t>
            </a:r>
            <a:r>
              <a:rPr lang="en-US" dirty="0">
                <a:hlinkClick r:id="rId5"/>
              </a:rPr>
              <a:t>http://www.ninject.org</a:t>
            </a:r>
            <a:r>
              <a:rPr lang="en-US" dirty="0" smtClean="0">
                <a:hlinkClick r:id="rId5"/>
              </a:rPr>
              <a:t>/</a:t>
            </a:r>
            <a:endParaRPr lang="en-US" dirty="0" smtClean="0"/>
          </a:p>
          <a:p>
            <a:pPr marL="0" indent="0">
              <a:buNone/>
            </a:pPr>
            <a:r>
              <a:rPr lang="en-US" dirty="0" err="1" smtClean="0"/>
              <a:t>Autofac</a:t>
            </a:r>
            <a:r>
              <a:rPr lang="en-US" dirty="0"/>
              <a:t> - </a:t>
            </a:r>
            <a:r>
              <a:rPr lang="en-US" dirty="0">
                <a:hlinkClick r:id="rId6"/>
              </a:rPr>
              <a:t>http://autofac.org</a:t>
            </a:r>
            <a:r>
              <a:rPr lang="en-US" dirty="0" smtClean="0">
                <a:hlinkClick r:id="rId6"/>
              </a:rPr>
              <a:t>/</a:t>
            </a:r>
            <a:endParaRPr lang="en-US" dirty="0" smtClean="0"/>
          </a:p>
          <a:p>
            <a:pPr marL="0" indent="0">
              <a:buNone/>
            </a:pPr>
            <a:r>
              <a:rPr lang="en-US" dirty="0" err="1" smtClean="0"/>
              <a:t>Moq</a:t>
            </a:r>
            <a:r>
              <a:rPr lang="en-US" dirty="0" smtClean="0"/>
              <a:t> </a:t>
            </a:r>
            <a:r>
              <a:rPr lang="en-US" dirty="0"/>
              <a:t>- </a:t>
            </a:r>
            <a:r>
              <a:rPr lang="en-US" dirty="0">
                <a:hlinkClick r:id="rId7"/>
              </a:rPr>
              <a:t>https://</a:t>
            </a:r>
            <a:r>
              <a:rPr lang="en-US" dirty="0" smtClean="0">
                <a:hlinkClick r:id="rId7"/>
              </a:rPr>
              <a:t>github.com/Moq/moq4/wiki/Quickstart</a:t>
            </a:r>
            <a:endParaRPr lang="en-US" dirty="0" smtClean="0"/>
          </a:p>
        </p:txBody>
      </p:sp>
    </p:spTree>
    <p:extLst>
      <p:ext uri="{BB962C8B-B14F-4D97-AF65-F5344CB8AC3E}">
        <p14:creationId xmlns:p14="http://schemas.microsoft.com/office/powerpoint/2010/main" val="67988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0</TotalTime>
  <Words>262</Words>
  <Application>Microsoft Office PowerPoint</Application>
  <PresentationFormat>Custom</PresentationFormat>
  <Paragraphs>49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vt:lpstr>
      <vt:lpstr>Woodgrain 16x9</vt:lpstr>
      <vt:lpstr>Intro to  Dependency Injection</vt:lpstr>
      <vt:lpstr>John Callaway</vt:lpstr>
      <vt:lpstr>What is Dependency Injection</vt:lpstr>
      <vt:lpstr>Martin Fowler says:</vt:lpstr>
      <vt:lpstr>Let’s look at some code!</vt:lpstr>
      <vt:lpstr>PowerPoint Presentation</vt:lpstr>
      <vt:lpstr>Intro to  Dependency Injection</vt:lpstr>
      <vt:lpstr>Appendix -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2016-01-14T02:26:21Z</dcterms:created>
  <dcterms:modified xsi:type="dcterms:W3CDTF">2016-02-02T02:30:38Z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ies>
</file>