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7" r:id="rId4"/>
    <p:sldId id="261" r:id="rId5"/>
    <p:sldId id="267" r:id="rId6"/>
    <p:sldId id="262" r:id="rId7"/>
    <p:sldId id="270" r:id="rId8"/>
    <p:sldId id="263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Träger" initials="S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Zeit in Sekunden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Zeit in Sekunden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Serialisierung</c:v>
                </c:pt>
                <c:pt idx="1">
                  <c:v>Reflection</c:v>
                </c:pt>
                <c:pt idx="2">
                  <c:v>Copy Constructor</c:v>
                </c:pt>
                <c:pt idx="3">
                  <c:v>SerializationUtils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10.25</c:v>
                </c:pt>
                <c:pt idx="1">
                  <c:v>2.8119999999999998</c:v>
                </c:pt>
                <c:pt idx="2">
                  <c:v>0.23200000000000001</c:v>
                </c:pt>
                <c:pt idx="3">
                  <c:v>10.72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A-448A-8A80-30BB073E2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886400"/>
        <c:axId val="76887936"/>
      </c:barChart>
      <c:catAx>
        <c:axId val="76886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6887936"/>
        <c:crosses val="autoZero"/>
        <c:auto val="1"/>
        <c:lblAlgn val="ctr"/>
        <c:lblOffset val="100"/>
        <c:noMultiLvlLbl val="0"/>
      </c:catAx>
      <c:valAx>
        <c:axId val="7688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8864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Zeit in Sekunden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Zeit in Sekunden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Cloneable</c:v>
                </c:pt>
                <c:pt idx="1">
                  <c:v>BeanUtils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1.4E-2</c:v>
                </c:pt>
                <c:pt idx="1">
                  <c:v>1.929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E-4F8C-ACE0-2A64419C8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886400"/>
        <c:axId val="76887936"/>
      </c:barChart>
      <c:catAx>
        <c:axId val="76886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6887936"/>
        <c:crosses val="autoZero"/>
        <c:auto val="1"/>
        <c:lblAlgn val="ctr"/>
        <c:lblOffset val="100"/>
        <c:noMultiLvlLbl val="0"/>
      </c:catAx>
      <c:valAx>
        <c:axId val="7688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8864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15F8-BE5A-488B-A5ED-6304DD42A9ED}" type="datetimeFigureOut">
              <a:rPr lang="de-DE" smtClean="0"/>
              <a:t>18.12.2016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F397-D705-4C11-A35D-3F20D3DB9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5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EF397-D705-4C11-A35D-3F20D3DB9D6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79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1860-82E0-498B-A7D5-17CD4D61A527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31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1766-3A76-4CF8-B103-EEBD297E5FEB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4261-BEE0-4748-8C26-483225533237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E839-29E3-440E-846A-73F0A9F133F5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58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5BB0-6F74-47B5-B52A-F66CA855ECC4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7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72ED-A055-481F-8F15-87277178D678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96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A09-9862-49D1-B409-7F41F934EB17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8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F837-AD54-404F-9C86-807FF7D57B92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1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2247-EF58-462A-ABB5-8CF130564855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82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E2A5-2F75-4630-8183-70E07CA7CE0B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1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F1BA-6437-4314-AB5B-91EBE99269B6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1C63C-8CC1-4FF8-9394-60B356ED9E6E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7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verschiedener Ansätze zum Klonen von Objekten in Java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Stefan Träger</a:t>
            </a:r>
          </a:p>
        </p:txBody>
      </p:sp>
    </p:spTree>
    <p:extLst>
      <p:ext uri="{BB962C8B-B14F-4D97-AF65-F5344CB8AC3E}">
        <p14:creationId xmlns:p14="http://schemas.microsoft.com/office/powerpoint/2010/main" val="193485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Ausführungszeiten im Vergleich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9575" y="1624015"/>
            <a:ext cx="1137285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Testobjekte: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Pro Test werden 25.000 Car Objekte mit 100 SA Objekten angelegt und kopiert</a:t>
            </a:r>
          </a:p>
          <a:p>
            <a:r>
              <a:rPr lang="de-DE" dirty="0"/>
              <a:t>Mit StopWatch() wird die Zeit für das Klonen gemessen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955072"/>
              </p:ext>
            </p:extLst>
          </p:nvPr>
        </p:nvGraphicFramePr>
        <p:xfrm>
          <a:off x="161864" y="2689990"/>
          <a:ext cx="19145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Dokument" r:id="rId3" imgW="2221920" imgH="2083680" progId="Word.OpenDocumentText.12">
                  <p:embed/>
                </p:oleObj>
              </mc:Choice>
              <mc:Fallback>
                <p:oleObj name="Dokument" r:id="rId3" imgW="2221920" imgH="2083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864" y="2689990"/>
                        <a:ext cx="191452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203070"/>
              </p:ext>
            </p:extLst>
          </p:nvPr>
        </p:nvGraphicFramePr>
        <p:xfrm>
          <a:off x="1976300" y="2666971"/>
          <a:ext cx="35337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Dokument" r:id="rId5" imgW="3540240" imgH="1786320" progId="Word.OpenDocumentText.12">
                  <p:embed/>
                </p:oleObj>
              </mc:Choice>
              <mc:Fallback>
                <p:oleObj name="Dokument" r:id="rId5" imgW="3540240" imgH="1786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6300" y="2666971"/>
                        <a:ext cx="3533775" cy="172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39834"/>
              </p:ext>
            </p:extLst>
          </p:nvPr>
        </p:nvGraphicFramePr>
        <p:xfrm>
          <a:off x="5329623" y="2666971"/>
          <a:ext cx="385762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Dokument" r:id="rId7" imgW="3857760" imgH="2058840" progId="Word.OpenDocumentText.12">
                  <p:embed/>
                </p:oleObj>
              </mc:Choice>
              <mc:Fallback>
                <p:oleObj name="Dokument" r:id="rId7" imgW="3857760" imgH="2058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9623" y="2666971"/>
                        <a:ext cx="3857625" cy="205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28132"/>
              </p:ext>
            </p:extLst>
          </p:nvPr>
        </p:nvGraphicFramePr>
        <p:xfrm>
          <a:off x="9128064" y="2689990"/>
          <a:ext cx="299085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Dokument" r:id="rId9" imgW="2991600" imgH="1633320" progId="Word.OpenDocumentText.12">
                  <p:embed/>
                </p:oleObj>
              </mc:Choice>
              <mc:Fallback>
                <p:oleObj name="Dokument" r:id="rId9" imgW="2991600" imgH="1633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28064" y="2689990"/>
                        <a:ext cx="2990850" cy="163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59E-13DA-48F8-9C38-D49216B70A52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07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tiefe Kopien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21303"/>
              </p:ext>
            </p:extLst>
          </p:nvPr>
        </p:nvGraphicFramePr>
        <p:xfrm>
          <a:off x="838200" y="1430215"/>
          <a:ext cx="10515600" cy="474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B27F-F49A-41C9-83E8-0884993148D0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22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flache Kopien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E839-29E3-440E-846A-73F0A9F133F5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926025"/>
              </p:ext>
            </p:extLst>
          </p:nvPr>
        </p:nvGraphicFramePr>
        <p:xfrm>
          <a:off x="838200" y="1430215"/>
          <a:ext cx="10515600" cy="474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247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Möglichkeiten zu klonen</a:t>
            </a:r>
          </a:p>
          <a:p>
            <a:r>
              <a:rPr lang="de-DE" dirty="0"/>
              <a:t>Innerhalb eines Projekts nicht einheitlich eingesetzt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E7A6-4BB3-4E89-AD8C-2F9AB1F22F79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3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Tiefe Kopie vs. Flache Kopie</a:t>
            </a:r>
          </a:p>
        </p:txBody>
      </p:sp>
      <p:pic>
        <p:nvPicPr>
          <p:cNvPr id="1026" name="Picture 2" descr="Abbildung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1" y="169068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94191"/>
              </p:ext>
            </p:extLst>
          </p:nvPr>
        </p:nvGraphicFramePr>
        <p:xfrm>
          <a:off x="1159163" y="4634114"/>
          <a:ext cx="987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836">
                  <a:extLst>
                    <a:ext uri="{9D8B030D-6E8A-4147-A177-3AD203B41FA5}">
                      <a16:colId xmlns:a16="http://schemas.microsoft.com/office/drawing/2014/main" val="392513554"/>
                    </a:ext>
                  </a:extLst>
                </a:gridCol>
                <a:gridCol w="4936836">
                  <a:extLst>
                    <a:ext uri="{9D8B030D-6E8A-4147-A177-3AD203B41FA5}">
                      <a16:colId xmlns:a16="http://schemas.microsoft.com/office/drawing/2014/main" val="132946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Flache Kopie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Tiefe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3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 Nur Referenzen</a:t>
                      </a:r>
                      <a:r>
                        <a:rPr lang="de-DE" baseline="0" dirty="0"/>
                        <a:t> von enthaltenen Objekten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Rekursives Kopieren</a:t>
                      </a:r>
                      <a:r>
                        <a:rPr lang="de-DE" baseline="0" dirty="0"/>
                        <a:t> aller Objekte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- Ressourcenschonender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Verbraucht</a:t>
                      </a:r>
                      <a:r>
                        <a:rPr lang="de-DE" baseline="0" dirty="0"/>
                        <a:t> mehr Ressourcen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18559"/>
                  </a:ext>
                </a:extLst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6260-9AF4-4814-ADB6-C4B1954C37B9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clone()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muss Cloneable-Interface implementieren</a:t>
            </a:r>
          </a:p>
          <a:p>
            <a:r>
              <a:rPr lang="de-DE" dirty="0"/>
              <a:t>Und zusätzlich die clone() Methode von Object überschreiben</a:t>
            </a:r>
          </a:p>
          <a:p>
            <a:pPr marL="0" indent="0">
              <a:buNone/>
            </a:pPr>
            <a:r>
              <a:rPr lang="de-DE" dirty="0"/>
              <a:t>=&gt; Erzeugt je nach Überschreiben von clone() eine flache bzw. tiefe Kopie.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0ED9-4F5F-466A-B7BE-1D920DCEDD61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Bean </a:t>
            </a:r>
            <a:r>
              <a:rPr lang="de-DE" dirty="0" err="1"/>
              <a:t>Utils</a:t>
            </a:r>
            <a:r>
              <a:rPr lang="de-DE" dirty="0"/>
              <a:t> (Apache </a:t>
            </a:r>
            <a:r>
              <a:rPr lang="de-DE" dirty="0" err="1"/>
              <a:t>Commons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Erzeugt flache Kopie </a:t>
            </a:r>
          </a:p>
          <a:p>
            <a:r>
              <a:rPr lang="de-DE" dirty="0"/>
              <a:t>Kein Cloneable Interface nötig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47232"/>
              </p:ext>
            </p:extLst>
          </p:nvPr>
        </p:nvGraphicFramePr>
        <p:xfrm>
          <a:off x="2876061" y="3899877"/>
          <a:ext cx="576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okument" r:id="rId3" imgW="5775241" imgH="761533" progId="Word.OpenDocumentText.12">
                  <p:embed/>
                </p:oleObj>
              </mc:Choice>
              <mc:Fallback>
                <p:oleObj name="Dokument" r:id="rId3" imgW="5775241" imgH="7615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61" y="3899877"/>
                        <a:ext cx="57626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F156-7C6A-4ACA-A883-BC793B092671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21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Serialisierung = Umwandlung in ein übertragbares Format (beispielsweise Byte-Array)</a:t>
            </a:r>
          </a:p>
          <a:p>
            <a:r>
              <a:rPr lang="de-DE" dirty="0"/>
              <a:t>Anschließende Deserialisierung um neues Objekt zu erzeugen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540637"/>
              </p:ext>
            </p:extLst>
          </p:nvPr>
        </p:nvGraphicFramePr>
        <p:xfrm>
          <a:off x="3292475" y="3252788"/>
          <a:ext cx="5408613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kument" r:id="rId3" imgW="6025680" imgH="3718080" progId="Word.OpenDocumentText.12">
                  <p:embed/>
                </p:oleObj>
              </mc:Choice>
              <mc:Fallback>
                <p:oleObj name="Dokument" r:id="rId3" imgW="6025680" imgH="371808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252788"/>
                        <a:ext cx="5408613" cy="334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251D-6F54-4A64-88E0-AADDDA3E8571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89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Serialization</a:t>
            </a:r>
            <a:r>
              <a:rPr lang="de-DE" dirty="0"/>
              <a:t> </a:t>
            </a:r>
            <a:r>
              <a:rPr lang="de-DE" dirty="0" err="1"/>
              <a:t>Utils</a:t>
            </a:r>
            <a:r>
              <a:rPr lang="de-DE" dirty="0"/>
              <a:t> (Apache </a:t>
            </a:r>
            <a:r>
              <a:rPr lang="de-DE" dirty="0" err="1"/>
              <a:t>Commons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E839-29E3-440E-846A-73F0A9F133F5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947843"/>
              </p:ext>
            </p:extLst>
          </p:nvPr>
        </p:nvGraphicFramePr>
        <p:xfrm>
          <a:off x="1866900" y="4849427"/>
          <a:ext cx="845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6283440" imgH="612720" progId="Word.OpenDocumentText.12">
                  <p:embed/>
                </p:oleObj>
              </mc:Choice>
              <mc:Fallback>
                <p:oleObj name="Document" r:id="rId3" imgW="6283440" imgH="612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6900" y="4849427"/>
                        <a:ext cx="84582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222159" y="1651246"/>
            <a:ext cx="974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Vorgefertigte Lösung für Kopieren mittel </a:t>
            </a:r>
            <a:r>
              <a:rPr lang="de-DE" dirty="0" err="1"/>
              <a:t>Serialisierung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61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Copy Constructor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Konstruktor mit typgleichem Objekt als Parameter</a:t>
            </a:r>
          </a:p>
          <a:p>
            <a:r>
              <a:rPr lang="de-DE" dirty="0"/>
              <a:t>Je nach Implementierung flache oder tiefe Kopie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29974"/>
              </p:ext>
            </p:extLst>
          </p:nvPr>
        </p:nvGraphicFramePr>
        <p:xfrm>
          <a:off x="885825" y="3252788"/>
          <a:ext cx="354171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Dokument" r:id="rId3" imgW="3549600" imgH="2251080" progId="Word.OpenDocumentText.12">
                  <p:embed/>
                </p:oleObj>
              </mc:Choice>
              <mc:Fallback>
                <p:oleObj name="Dokument" r:id="rId3" imgW="3549600" imgH="225108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252788"/>
                        <a:ext cx="3541713" cy="224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69058"/>
              </p:ext>
            </p:extLst>
          </p:nvPr>
        </p:nvGraphicFramePr>
        <p:xfrm>
          <a:off x="6289675" y="3235325"/>
          <a:ext cx="574833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Dokument" r:id="rId5" imgW="5760720" imgH="2244600" progId="Word.OpenDocumentText.12">
                  <p:embed/>
                </p:oleObj>
              </mc:Choice>
              <mc:Fallback>
                <p:oleObj name="Dokument" r:id="rId5" imgW="5760720" imgH="224460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3235325"/>
                        <a:ext cx="5748338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75322" y="5152515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Implementierung für eine flache Kopie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87476" y="5152515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Implementierung für eine tiefe Kopie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8155-0F3B-4590-B106-B8AE08E2DD70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47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76527"/>
              </p:ext>
            </p:extLst>
          </p:nvPr>
        </p:nvGraphicFramePr>
        <p:xfrm>
          <a:off x="2868246" y="1703754"/>
          <a:ext cx="57626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Dokument" r:id="rId3" imgW="5775241" imgH="1787727" progId="Word.OpenDocumentText.12">
                  <p:embed/>
                </p:oleObj>
              </mc:Choice>
              <mc:Fallback>
                <p:oleObj name="Dokument" r:id="rId3" imgW="5775241" imgH="178772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246" y="1703754"/>
                        <a:ext cx="5762625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94796"/>
              </p:ext>
            </p:extLst>
          </p:nvPr>
        </p:nvGraphicFramePr>
        <p:xfrm>
          <a:off x="2805724" y="3430954"/>
          <a:ext cx="57626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Dokument" r:id="rId5" imgW="5775241" imgH="2957069" progId="Word.OpenDocumentText.12">
                  <p:embed/>
                </p:oleObj>
              </mc:Choice>
              <mc:Fallback>
                <p:oleObj name="Dokument" r:id="rId5" imgW="5775241" imgH="2957069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724" y="3430954"/>
                        <a:ext cx="5762625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2F0B-24C4-4B18-AE1C-752CEE0407A8}" type="datetime1">
              <a:rPr lang="de-DE" smtClean="0"/>
              <a:t>18.12.2016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Stefan Träger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0095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Breitbild</PresentationFormat>
  <Paragraphs>78</Paragraphs>
  <Slides>12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Larissa</vt:lpstr>
      <vt:lpstr>Dokument</vt:lpstr>
      <vt:lpstr>OpenDocument-Text</vt:lpstr>
      <vt:lpstr>Vorstellung verschiedener Ansätze zum Klonen von Objekten in Java</vt:lpstr>
      <vt:lpstr>Problemstellung </vt:lpstr>
      <vt:lpstr>Tiefe Kopie vs. Flache Kopie</vt:lpstr>
      <vt:lpstr>Java clone()</vt:lpstr>
      <vt:lpstr>Bean Utils (Apache Commons)</vt:lpstr>
      <vt:lpstr>Serialisierung</vt:lpstr>
      <vt:lpstr>Serialization Utils (Apache Commons)</vt:lpstr>
      <vt:lpstr>Copy Constructor</vt:lpstr>
      <vt:lpstr>Reflection</vt:lpstr>
      <vt:lpstr>Ausführungszeiten im Vergleich</vt:lpstr>
      <vt:lpstr>Ergebnisse für tiefe Kopien</vt:lpstr>
      <vt:lpstr>Ergebnisse für flache Kopien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Klonen von Objekten in Java </dc:title>
  <dc:creator>Stefan Träger</dc:creator>
  <cp:lastModifiedBy>Stefan Träger</cp:lastModifiedBy>
  <cp:revision>28</cp:revision>
  <dcterms:created xsi:type="dcterms:W3CDTF">2016-12-01T16:53:51Z</dcterms:created>
  <dcterms:modified xsi:type="dcterms:W3CDTF">2016-12-18T11:54:28Z</dcterms:modified>
</cp:coreProperties>
</file>