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8" r:id="rId3"/>
    <p:sldId id="257" r:id="rId4"/>
    <p:sldId id="261" r:id="rId5"/>
    <p:sldId id="262" r:id="rId6"/>
    <p:sldId id="263" r:id="rId7"/>
    <p:sldId id="264" r:id="rId8"/>
    <p:sldId id="267" r:id="rId9"/>
    <p:sldId id="266" r:id="rId10"/>
    <p:sldId id="268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 Träger" initials="ST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936" y="-6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Zeit in Sekunden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Zeit in Millisekunden</c:v>
                </c:pt>
              </c:strCache>
            </c:strRef>
          </c:tx>
          <c:invertIfNegative val="0"/>
          <c:cat>
            <c:strRef>
              <c:f>Tabelle1!$A$2:$A$4</c:f>
              <c:strCache>
                <c:ptCount val="3"/>
                <c:pt idx="0">
                  <c:v>Serialisierung</c:v>
                </c:pt>
                <c:pt idx="1">
                  <c:v>Reflection</c:v>
                </c:pt>
                <c:pt idx="2">
                  <c:v>Copy Constructor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2.1909999999999998</c:v>
                </c:pt>
                <c:pt idx="1">
                  <c:v>0.19900000000000001</c:v>
                </c:pt>
                <c:pt idx="2">
                  <c:v>0.01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6886400"/>
        <c:axId val="76887936"/>
      </c:barChart>
      <c:catAx>
        <c:axId val="76886400"/>
        <c:scaling>
          <c:orientation val="minMax"/>
        </c:scaling>
        <c:delete val="0"/>
        <c:axPos val="b"/>
        <c:majorTickMark val="out"/>
        <c:minorTickMark val="none"/>
        <c:tickLblPos val="nextTo"/>
        <c:crossAx val="76887936"/>
        <c:crosses val="autoZero"/>
        <c:auto val="1"/>
        <c:lblAlgn val="ctr"/>
        <c:lblOffset val="100"/>
        <c:noMultiLvlLbl val="0"/>
      </c:catAx>
      <c:valAx>
        <c:axId val="768879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6886400"/>
        <c:crosses val="autoZero"/>
        <c:crossBetween val="between"/>
        <c:majorUnit val="0.2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F15F8-BE5A-488B-A5ED-6304DD42A9ED}" type="datetimeFigureOut">
              <a:rPr lang="de-DE" smtClean="0"/>
              <a:t>14.12.2016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EF397-D705-4C11-A35D-3F20D3DB9D6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8560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EF397-D705-4C11-A35D-3F20D3DB9D6E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7799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639-16E7-402A-85F7-0DBCD150AD57}" type="datetimeFigureOut">
              <a:rPr lang="de-DE" smtClean="0"/>
              <a:t>14.12.2016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031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639-16E7-402A-85F7-0DBCD150AD57}" type="datetimeFigureOut">
              <a:rPr lang="de-DE" smtClean="0"/>
              <a:t>14.12.2016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690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1785600" y="274639"/>
            <a:ext cx="36576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12800" y="274639"/>
            <a:ext cx="107696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639-16E7-402A-85F7-0DBCD150AD57}" type="datetimeFigureOut">
              <a:rPr lang="de-DE" smtClean="0"/>
              <a:t>14.12.2016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70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639-16E7-402A-85F7-0DBCD150AD57}" type="datetimeFigureOut">
              <a:rPr lang="de-DE" smtClean="0"/>
              <a:t>14.12.2016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858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639-16E7-402A-85F7-0DBCD150AD57}" type="datetimeFigureOut">
              <a:rPr lang="de-DE" smtClean="0"/>
              <a:t>14.12.2016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575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12800" y="1600204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229600" y="1600204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639-16E7-402A-85F7-0DBCD150AD57}" type="datetimeFigureOut">
              <a:rPr lang="de-DE" smtClean="0"/>
              <a:t>14.12.2016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896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639-16E7-402A-85F7-0DBCD150AD57}" type="datetimeFigureOut">
              <a:rPr lang="de-DE" smtClean="0"/>
              <a:t>14.12.2016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98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639-16E7-402A-85F7-0DBCD150AD57}" type="datetimeFigureOut">
              <a:rPr lang="de-DE" smtClean="0"/>
              <a:t>14.12.2016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717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639-16E7-402A-85F7-0DBCD150AD57}" type="datetimeFigureOut">
              <a:rPr lang="de-DE" smtClean="0"/>
              <a:t>14.12.2016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782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639-16E7-402A-85F7-0DBCD150AD57}" type="datetimeFigureOut">
              <a:rPr lang="de-DE" smtClean="0"/>
              <a:t>14.12.2016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411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639-16E7-402A-85F7-0DBCD150AD57}" type="datetimeFigureOut">
              <a:rPr lang="de-DE" smtClean="0"/>
              <a:t>14.12.2016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05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50639-16E7-402A-85F7-0DBCD150AD57}" type="datetimeFigureOut">
              <a:rPr lang="de-DE" smtClean="0"/>
              <a:t>14.12.2016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78302-9583-426A-AD92-5A20EE3235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276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Vorstellung verschiedener Ansätze zum Klonen von Objekten in Java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Stefan Träger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485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für tiefe Kopien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6533185"/>
              </p:ext>
            </p:extLst>
          </p:nvPr>
        </p:nvGraphicFramePr>
        <p:xfrm>
          <a:off x="838200" y="1430215"/>
          <a:ext cx="10515600" cy="4746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622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Viele verschiedene Möglichkeiten zu klonen</a:t>
            </a:r>
          </a:p>
          <a:p>
            <a:r>
              <a:rPr lang="de-DE" dirty="0"/>
              <a:t>Innerhalb eines Projekts nicht einheitlich eingesetzt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923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Tiefe Kopie vs. Flache Kopie</a:t>
            </a:r>
          </a:p>
        </p:txBody>
      </p:sp>
      <p:pic>
        <p:nvPicPr>
          <p:cNvPr id="1026" name="Picture 2" descr="Abbildung 4.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1" y="1690688"/>
            <a:ext cx="61245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094191"/>
              </p:ext>
            </p:extLst>
          </p:nvPr>
        </p:nvGraphicFramePr>
        <p:xfrm>
          <a:off x="1159163" y="4634114"/>
          <a:ext cx="98736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836">
                  <a:extLst>
                    <a:ext uri="{9D8B030D-6E8A-4147-A177-3AD203B41FA5}">
                      <a16:colId xmlns="" xmlns:a16="http://schemas.microsoft.com/office/drawing/2014/main" val="392513554"/>
                    </a:ext>
                  </a:extLst>
                </a:gridCol>
                <a:gridCol w="4936836">
                  <a:extLst>
                    <a:ext uri="{9D8B030D-6E8A-4147-A177-3AD203B41FA5}">
                      <a16:colId xmlns="" xmlns:a16="http://schemas.microsoft.com/office/drawing/2014/main" val="1329460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Flache Kopie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Tiefe Kopie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113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- Nur Referenzen</a:t>
                      </a:r>
                      <a:r>
                        <a:rPr lang="de-DE" baseline="0" dirty="0"/>
                        <a:t> von enthaltenen Objekten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 Rekursives Kopieren</a:t>
                      </a:r>
                      <a:r>
                        <a:rPr lang="de-DE" baseline="0" dirty="0"/>
                        <a:t> aller Objekte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3982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dirty="0"/>
                        <a:t>- Ressourcenschonender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 Verbraucht</a:t>
                      </a:r>
                      <a:r>
                        <a:rPr lang="de-DE" baseline="0" dirty="0"/>
                        <a:t> mehr Ressourcen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94418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 clone()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Klasse muss Cloneable-Interface implementieren</a:t>
            </a:r>
          </a:p>
          <a:p>
            <a:r>
              <a:rPr lang="de-DE" dirty="0" smtClean="0"/>
              <a:t>Und zusätzlich die clone() Methode von Object überschreiben</a:t>
            </a:r>
          </a:p>
          <a:p>
            <a:pPr marL="0" indent="0">
              <a:buNone/>
            </a:pPr>
            <a:r>
              <a:rPr lang="de-DE" dirty="0" smtClean="0"/>
              <a:t>=&gt; Erzeugt je nach Überschreiben von clone() eine flache bzw. tiefe Kopie.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229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Serialisierung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Serialisierung = Umwandlung in ein übertragbares Format (beispielsweise Byte-Array)</a:t>
            </a:r>
          </a:p>
          <a:p>
            <a:r>
              <a:rPr lang="de-DE" dirty="0" smtClean="0"/>
              <a:t>Anschließende Deserialisierung</a:t>
            </a:r>
            <a:r>
              <a:rPr lang="de-DE" dirty="0"/>
              <a:t> </a:t>
            </a:r>
            <a:r>
              <a:rPr lang="de-DE" dirty="0" smtClean="0"/>
              <a:t>um neues Objekt zu erzeugen</a:t>
            </a:r>
            <a:endParaRPr lang="de-DE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540637"/>
              </p:ext>
            </p:extLst>
          </p:nvPr>
        </p:nvGraphicFramePr>
        <p:xfrm>
          <a:off x="3292475" y="3252788"/>
          <a:ext cx="5408613" cy="334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Dokument" r:id="rId3" imgW="6025680" imgH="3718080" progId="Word.OpenDocumentText.12">
                  <p:embed/>
                </p:oleObj>
              </mc:Choice>
              <mc:Fallback>
                <p:oleObj name="Dokument" r:id="rId3" imgW="6025680" imgH="3718080" progId="Word.OpenDocumentTex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475" y="3252788"/>
                        <a:ext cx="5408613" cy="3340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389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Copy Constructor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Konstruktor mit typgleichem Objekt als Parameter</a:t>
            </a:r>
          </a:p>
          <a:p>
            <a:r>
              <a:rPr lang="de-DE" dirty="0" smtClean="0"/>
              <a:t>Je nach Implementierung flache oder tiefe Kopie</a:t>
            </a:r>
            <a:endParaRPr lang="de-DE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 dirty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429974"/>
              </p:ext>
            </p:extLst>
          </p:nvPr>
        </p:nvGraphicFramePr>
        <p:xfrm>
          <a:off x="885825" y="3252788"/>
          <a:ext cx="3541713" cy="224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Dokument" r:id="rId3" imgW="3549600" imgH="2251080" progId="Word.OpenDocumentText.12">
                  <p:embed/>
                </p:oleObj>
              </mc:Choice>
              <mc:Fallback>
                <p:oleObj name="Dokument" r:id="rId3" imgW="3549600" imgH="2251080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3252788"/>
                        <a:ext cx="3541713" cy="2243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669058"/>
              </p:ext>
            </p:extLst>
          </p:nvPr>
        </p:nvGraphicFramePr>
        <p:xfrm>
          <a:off x="6289675" y="3235325"/>
          <a:ext cx="5748338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Dokument" r:id="rId5" imgW="5760720" imgH="2244600" progId="Word.OpenDocumentText.12">
                  <p:embed/>
                </p:oleObj>
              </mc:Choice>
              <mc:Fallback>
                <p:oleObj name="Dokument" r:id="rId5" imgW="5760720" imgH="2244600" progId="Word.OpenDocumentTex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9675" y="3235325"/>
                        <a:ext cx="5748338" cy="224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875322" y="5152515"/>
            <a:ext cx="2915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Implementierung für eine flache Kopie</a:t>
            </a:r>
            <a:endParaRPr lang="de-DE" sz="1200" dirty="0"/>
          </a:p>
        </p:txBody>
      </p:sp>
      <p:sp>
        <p:nvSpPr>
          <p:cNvPr id="9" name="Textfeld 8"/>
          <p:cNvSpPr txBox="1"/>
          <p:nvPr/>
        </p:nvSpPr>
        <p:spPr>
          <a:xfrm>
            <a:off x="6287476" y="5152515"/>
            <a:ext cx="2915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Implementierung für eine tiefe Kopie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72247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Reflection</a:t>
            </a:r>
            <a:endParaRPr lang="de-DE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 dirty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476527"/>
              </p:ext>
            </p:extLst>
          </p:nvPr>
        </p:nvGraphicFramePr>
        <p:xfrm>
          <a:off x="2868246" y="1703754"/>
          <a:ext cx="576262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Dokument" r:id="rId3" imgW="5775241" imgH="1787727" progId="Word.OpenDocumentText.12">
                  <p:embed/>
                </p:oleObj>
              </mc:Choice>
              <mc:Fallback>
                <p:oleObj name="Dokument" r:id="rId3" imgW="5775241" imgH="1787727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246" y="1703754"/>
                        <a:ext cx="5762625" cy="178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194796"/>
              </p:ext>
            </p:extLst>
          </p:nvPr>
        </p:nvGraphicFramePr>
        <p:xfrm>
          <a:off x="2805724" y="3430954"/>
          <a:ext cx="5762625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Dokument" r:id="rId5" imgW="5775241" imgH="2957069" progId="Word.OpenDocumentText.12">
                  <p:embed/>
                </p:oleObj>
              </mc:Choice>
              <mc:Fallback>
                <p:oleObj name="Dokument" r:id="rId5" imgW="5775241" imgH="2957069" progId="Word.OpenDocumentTex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724" y="3430954"/>
                        <a:ext cx="5762625" cy="295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700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Bean </a:t>
            </a:r>
            <a:r>
              <a:rPr lang="de-DE" dirty="0" err="1" smtClean="0"/>
              <a:t>Utils</a:t>
            </a:r>
            <a:r>
              <a:rPr lang="de-DE" dirty="0" smtClean="0"/>
              <a:t> (Apache </a:t>
            </a:r>
            <a:r>
              <a:rPr lang="de-DE" dirty="0" err="1" smtClean="0"/>
              <a:t>Commons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Erzeugt flache Kopie </a:t>
            </a:r>
          </a:p>
          <a:p>
            <a:r>
              <a:rPr lang="de-DE" dirty="0" smtClean="0"/>
              <a:t>Kein Cloneable Interface nötig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 dirty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247232"/>
              </p:ext>
            </p:extLst>
          </p:nvPr>
        </p:nvGraphicFramePr>
        <p:xfrm>
          <a:off x="2876061" y="3899877"/>
          <a:ext cx="57626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Dokument" r:id="rId3" imgW="5775241" imgH="761533" progId="Word.OpenDocumentText.12">
                  <p:embed/>
                </p:oleObj>
              </mc:Choice>
              <mc:Fallback>
                <p:oleObj name="Dokument" r:id="rId3" imgW="5775241" imgH="761533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061" y="3899877"/>
                        <a:ext cx="5762625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214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Ausführungszeiten im Vergleich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JUnit Tests</a:t>
            </a:r>
          </a:p>
          <a:p>
            <a:r>
              <a:rPr lang="de-DE" dirty="0" smtClean="0"/>
              <a:t>Testobjekte: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Pro Test werden 100.000 Car Objekte angelegt und kopiert</a:t>
            </a:r>
          </a:p>
          <a:p>
            <a:r>
              <a:rPr lang="de-DE" dirty="0" smtClean="0"/>
              <a:t>Mit StopWatch() wird die Zeit für das Klonen gemessen</a:t>
            </a:r>
            <a:endParaRPr lang="de-DE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166597"/>
              </p:ext>
            </p:extLst>
          </p:nvPr>
        </p:nvGraphicFramePr>
        <p:xfrm>
          <a:off x="209550" y="3105150"/>
          <a:ext cx="191452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Dokument" r:id="rId3" imgW="2221920" imgH="2083680" progId="Word.OpenDocumentText.12">
                  <p:embed/>
                </p:oleObj>
              </mc:Choice>
              <mc:Fallback>
                <p:oleObj name="Dokument" r:id="rId3" imgW="2221920" imgH="208368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9550" y="3105150"/>
                        <a:ext cx="1914525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071374"/>
              </p:ext>
            </p:extLst>
          </p:nvPr>
        </p:nvGraphicFramePr>
        <p:xfrm>
          <a:off x="2913552" y="3137268"/>
          <a:ext cx="3533775" cy="172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Dokument" r:id="rId5" imgW="3540240" imgH="1786320" progId="Word.OpenDocumentText.12">
                  <p:embed/>
                </p:oleObj>
              </mc:Choice>
              <mc:Fallback>
                <p:oleObj name="Dokument" r:id="rId5" imgW="3540240" imgH="1786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13552" y="3137268"/>
                        <a:ext cx="3533775" cy="1722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098310"/>
              </p:ext>
            </p:extLst>
          </p:nvPr>
        </p:nvGraphicFramePr>
        <p:xfrm>
          <a:off x="4865200" y="1342171"/>
          <a:ext cx="3857625" cy="205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Dokument" r:id="rId7" imgW="3857760" imgH="2058840" progId="Word.OpenDocumentText.12">
                  <p:embed/>
                </p:oleObj>
              </mc:Choice>
              <mc:Fallback>
                <p:oleObj name="Dokument" r:id="rId7" imgW="3857760" imgH="20588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65200" y="1342171"/>
                        <a:ext cx="3857625" cy="2058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93464"/>
              </p:ext>
            </p:extLst>
          </p:nvPr>
        </p:nvGraphicFramePr>
        <p:xfrm>
          <a:off x="8779973" y="1339728"/>
          <a:ext cx="2990850" cy="163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Dokument" r:id="rId9" imgW="2991600" imgH="1633320" progId="Word.OpenDocumentText.12">
                  <p:embed/>
                </p:oleObj>
              </mc:Choice>
              <mc:Fallback>
                <p:oleObj name="Dokument" r:id="rId9" imgW="2991600" imgH="1633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79973" y="1339728"/>
                        <a:ext cx="2990850" cy="1633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107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173</Words>
  <Application>Microsoft Office PowerPoint</Application>
  <PresentationFormat>Benutzerdefiniert</PresentationFormat>
  <Paragraphs>42</Paragraphs>
  <Slides>10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Larissa</vt:lpstr>
      <vt:lpstr>Dokument</vt:lpstr>
      <vt:lpstr>OpenDocument Text</vt:lpstr>
      <vt:lpstr>Vorstellung verschiedener Ansätze zum Klonen von Objekten in Java</vt:lpstr>
      <vt:lpstr>Problemstellung </vt:lpstr>
      <vt:lpstr>Tiefe Kopie vs. Flache Kopie</vt:lpstr>
      <vt:lpstr>Java clone()</vt:lpstr>
      <vt:lpstr>Serialisierung</vt:lpstr>
      <vt:lpstr>Copy Constructor</vt:lpstr>
      <vt:lpstr>Reflection</vt:lpstr>
      <vt:lpstr>Bean Utils (Apache Commons)</vt:lpstr>
      <vt:lpstr>Ausführungszeiten im Vergleich</vt:lpstr>
      <vt:lpstr>Ergebnisse für tiefe Kopien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Klonen von Objekten in Java </dc:title>
  <dc:creator>Stefan Träger</dc:creator>
  <cp:lastModifiedBy>Stefan Träger</cp:lastModifiedBy>
  <cp:revision>23</cp:revision>
  <dcterms:created xsi:type="dcterms:W3CDTF">2016-12-01T16:53:51Z</dcterms:created>
  <dcterms:modified xsi:type="dcterms:W3CDTF">2016-12-14T14:05:18Z</dcterms:modified>
</cp:coreProperties>
</file>